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38"/>
    <p:restoredTop sz="94637"/>
  </p:normalViewPr>
  <p:slideViewPr>
    <p:cSldViewPr snapToGrid="0">
      <p:cViewPr varScale="1">
        <p:scale>
          <a:sx n="93" d="100"/>
          <a:sy n="93" d="100"/>
        </p:scale>
        <p:origin x="168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3F7E80-DE64-FC41-92AE-B9456A0B4996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2DED0-E671-4E4C-896D-89F347CCE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733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2DED0-E671-4E4C-896D-89F347CCE69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240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C82D6-E793-03D3-8332-BBDBE56DD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080325-60E3-0C65-1C27-79409C4274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DC262E-C732-6E9B-C5F1-24E5C30E01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DDC560-DD49-0538-EBFF-F9AE60843F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2DED0-E671-4E4C-896D-89F347CCE69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466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14A02-48CD-1BD0-8873-294CF0884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511B53-8242-72F5-20F7-97CB78196D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B5161F-6081-7585-872F-65A9381647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D9F5A8-ACE1-C156-B799-AEBDEE9BFE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2DED0-E671-4E4C-896D-89F347CCE69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86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ECDB5-05C3-E7B4-863B-DAEAC05BD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127510-7B68-0335-83CD-797005833D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FD3000-4F79-96C2-84E3-561207BC29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D95B09-45C6-9F63-5957-E443615C76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2DED0-E671-4E4C-896D-89F347CCE69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079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00026-88AF-8400-DDF3-B5121B819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8C7228-DF3C-CCAC-5B57-D82838AF1C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0816B7-5DD4-B5A5-7008-7AF206C009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DF9C9B-A82E-B9C0-A2A2-3B83F58E13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2DED0-E671-4E4C-896D-89F347CCE69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30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9AC60B-AB9C-0CF3-6345-523F420BE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786397-61E5-FD78-7739-E63E6D64B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F21BBB-A3E2-2F1D-7D5E-93613B3C4D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69DDD4-5859-2906-0A31-98CEEE53E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2DED0-E671-4E4C-896D-89F347CCE69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207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934C7-5A94-18C5-A6EE-3933BD3E7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CAD872-1709-0CD9-CFF3-C6A9ACFC35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16D785-CEDA-AA6C-5262-CDE631B024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6B7BD-ACB8-8B8A-1B2F-0D2AA53D40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2DED0-E671-4E4C-896D-89F347CCE69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735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A156-D9DB-3C48-92D9-AC3D2882F4A8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3C9F4-B446-6C4D-9A8D-93B3BC077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817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A156-D9DB-3C48-92D9-AC3D2882F4A8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3C9F4-B446-6C4D-9A8D-93B3BC077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691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A156-D9DB-3C48-92D9-AC3D2882F4A8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3C9F4-B446-6C4D-9A8D-93B3BC077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025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A156-D9DB-3C48-92D9-AC3D2882F4A8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3C9F4-B446-6C4D-9A8D-93B3BC077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169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A156-D9DB-3C48-92D9-AC3D2882F4A8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3C9F4-B446-6C4D-9A8D-93B3BC077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150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A156-D9DB-3C48-92D9-AC3D2882F4A8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3C9F4-B446-6C4D-9A8D-93B3BC077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378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A156-D9DB-3C48-92D9-AC3D2882F4A8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3C9F4-B446-6C4D-9A8D-93B3BC077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284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A156-D9DB-3C48-92D9-AC3D2882F4A8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3C9F4-B446-6C4D-9A8D-93B3BC077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973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A156-D9DB-3C48-92D9-AC3D2882F4A8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3C9F4-B446-6C4D-9A8D-93B3BC077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050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A156-D9DB-3C48-92D9-AC3D2882F4A8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3C9F4-B446-6C4D-9A8D-93B3BC077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21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A156-D9DB-3C48-92D9-AC3D2882F4A8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3C9F4-B446-6C4D-9A8D-93B3BC077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15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7EA156-D9DB-3C48-92D9-AC3D2882F4A8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D3C9F4-B446-6C4D-9A8D-93B3BC077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49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D1FF97D-4AD6-0CAF-024A-A950E8C1CA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ROMANS 10: THE SOVEREIGNTY OF GOD IN ISRAEL’S PRESENT REJECTION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INTRO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Outline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l">
              <a:lnSpc>
                <a:spcPct val="100000"/>
              </a:lnSpc>
              <a:tabLst>
                <a:tab pos="398463" algn="l"/>
                <a:tab pos="484188" algn="l"/>
                <a:tab pos="520700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Reasons for Their Rejection 					(Rom 10:1-13)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1) A Zeal Without Knowledge (vv. 1-4)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1-4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391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406B5C-9F92-355D-4007-C6F820C32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C4C077-7EF7-5472-1F7E-78F3F8AAFE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was pointing out that God’s way of salvation was not difficult and complicated.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In other words, </a:t>
            </a:r>
            <a:r>
              <a:rPr lang="en-PH" sz="3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“the word of faith,”</a:t>
            </a:r>
            <a:r>
              <a:rPr lang="en-PH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					which refers to the gospel, is available 					and accessible.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~ The sinner need not perform difficult 					works in order to be saved.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~ All he has to do is trust Christ.</a:t>
            </a:r>
          </a:p>
        </p:txBody>
      </p:sp>
    </p:spTree>
    <p:extLst>
      <p:ext uri="{BB962C8B-B14F-4D97-AF65-F5344CB8AC3E}">
        <p14:creationId xmlns:p14="http://schemas.microsoft.com/office/powerpoint/2010/main" val="4230685943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ED6211-EAD5-985D-D399-6772653F2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54AE75-5F98-DF41-C5A8-81FF55A857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v. 9</a:t>
            </a:r>
            <a:r>
              <a:rPr lang="en-PH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person who confesses “Jesus 					as Lord”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9a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agrees with the 						Father’s declaration that Jesus is 					Savior and Lord.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The confession also acknowledges 					that God has been incarnated in 						Jesus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(cf. v. 6)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that Jesus Christ is 					God.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this is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 simple acknowledgment that He is God and the Lord of the universe.</a:t>
            </a:r>
          </a:p>
        </p:txBody>
      </p:sp>
    </p:spTree>
    <p:extLst>
      <p:ext uri="{BB962C8B-B14F-4D97-AF65-F5344CB8AC3E}">
        <p14:creationId xmlns:p14="http://schemas.microsoft.com/office/powerpoint/2010/main" val="3893189777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479885-4D48-E82F-1CB6-F3063BCE6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27780A-8A63-4D8F-C7E7-F042A5BB4B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is the deep personal 							conviction, without reservation, 						that Jesus is that person’s own 						Savior and Lord.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9b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It is also essential that the mouth-						confession is accompanied by heart-					faith that God raised Him from the 						dead.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Why the resurrection?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Firstly, the resurrection of Christ 						implies His death (on the cross).</a:t>
            </a:r>
          </a:p>
        </p:txBody>
      </p:sp>
    </p:spTree>
    <p:extLst>
      <p:ext uri="{BB962C8B-B14F-4D97-AF65-F5344CB8AC3E}">
        <p14:creationId xmlns:p14="http://schemas.microsoft.com/office/powerpoint/2010/main" val="1930661387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4EB6C0-DD20-6346-D5FC-30E61F617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39C2338-DCDF-E29D-90DC-1C9429DAF4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Secondly, Christ’s Resurrection was 					the supreme validation of His ministry.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result of this mouth-confession and heart-faith: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“9… you will be saved;….” 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10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true order is given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10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To be clear, these are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two 							separate steps to salvation.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11-13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52946175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061354-778B-3B71-FA49-2571E860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1144A48-61BD-C7E2-2FE1-28FB1BC3E8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Paul reinforced his position by quoting again part of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 28:16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God responds with the gift of divinely-					provided righteousness to each 						individual who believes.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12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Paul reminded his readers of God’s impartiality.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Just as all who sin will be judged, so 					all who believe will be saved and 						richly blessed. 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conclusion is also supported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by a quotation from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Joel 2:32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8366642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FF375A-B47B-8DB0-0807-4ADAB122D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29EFBBC-4D12-38AF-5AF1-0D6F70CAE4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2) The Word of Faith (vv. 5-13)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Sermon Title: “The Glorious, Gracious Gift of Salvation”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5-13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presenting God’s gracious offer of salvation in Christ, Paul now contrasts two kinds of righteousness: by works or by faith.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One is inaccessible, the other is very 					accessible.</a:t>
            </a:r>
          </a:p>
        </p:txBody>
      </p:sp>
    </p:spTree>
    <p:extLst>
      <p:ext uri="{BB962C8B-B14F-4D97-AF65-F5344CB8AC3E}">
        <p14:creationId xmlns:p14="http://schemas.microsoft.com/office/powerpoint/2010/main" val="253598850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1F9550-09EC-C63B-3837-4B27AB168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C4B7AB-D679-2C53-AAEA-48E64EA046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5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began with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Lev 18:5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which states the purpose of the law: If you obey it, you live.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issue here is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 obedience as 					an expression of faith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but 							establishing their own righteousness 					rather than depending on God’s 						saving work (10:3, 6-10).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However, to hope for a righteousness 					based on obedience to the law 							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requires perfect conformity in 						every detail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an utter impossibility!</a:t>
            </a:r>
          </a:p>
        </p:txBody>
      </p:sp>
    </p:spTree>
    <p:extLst>
      <p:ext uri="{BB962C8B-B14F-4D97-AF65-F5344CB8AC3E}">
        <p14:creationId xmlns:p14="http://schemas.microsoft.com/office/powerpoint/2010/main" val="285528531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710C66-046B-DCF7-7113-99C43665F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EDDD16B-70E2-8E21-A609-127D2D161D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Gal 3:10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Jas 2:10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“Then why did God give the law, since he knew people couldn’t keep it?”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According to Paul, one reason the law 				was given was to show people how 					guilty they are.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Gal 3:19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7:7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239005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B50A54-46B1-D0C9-D2EA-8B3E853AE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E0A8A6E-2CB4-87C4-96E8-1EF4D6EEF7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law points to our need for a 					Savior.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Gal 3:24</a:t>
            </a:r>
            <a:r>
              <a:rPr lang="en-PH" sz="3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6-8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passages Paul quoted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6-8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are from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Deut 30:12-14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point of Moses’ exhortation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Deut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	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30:11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is that the generation to whom 					he was speaking had the message 						accessible to them.</a:t>
            </a:r>
          </a:p>
        </p:txBody>
      </p:sp>
    </p:spTree>
    <p:extLst>
      <p:ext uri="{BB962C8B-B14F-4D97-AF65-F5344CB8AC3E}">
        <p14:creationId xmlns:p14="http://schemas.microsoft.com/office/powerpoint/2010/main" val="1964287591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E9388A-E4D7-8EEE-F22F-8BEF1EBE9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1981A9-C2C4-1C80-F976-EB936C8666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6-8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Paul uses the words of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Deut 30:12-14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to demonstrate that righteousness by faith is not far off and inaccessible, but is as near as a person’s mouth and heart.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Starting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6-7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Paul now speaks of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righteousness based on faith”.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quote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6</a:t>
            </a:r>
            <a:r>
              <a:rPr lang="en-PH" sz="3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 from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Deut 30:12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In the OT passage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word”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14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					is God’s word as found in the law.</a:t>
            </a:r>
          </a:p>
        </p:txBody>
      </p:sp>
    </p:spTree>
    <p:extLst>
      <p:ext uri="{BB962C8B-B14F-4D97-AF65-F5344CB8AC3E}">
        <p14:creationId xmlns:p14="http://schemas.microsoft.com/office/powerpoint/2010/main" val="3108731859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47F12E-FCCB-C904-AC7C-DFA93E704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33DEBC-DD25-835D-7E6D-3A2F37761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quote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7</a:t>
            </a:r>
            <a:r>
              <a:rPr lang="en-PH" sz="3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 from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Deut 30:13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purpose of the OT quotation is to explain the nature of the righteousness that is by faith.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In effect, Paul indicated that the same 					truth applied to his generation, with 						the added fact that Christ had come in 					the flesh (Jn 1:14) and had been 						resurrected.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Deut 30:12-13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in its original context, 					refers to the law, and Paul here 						applies the basic principle to Christ.</a:t>
            </a:r>
          </a:p>
        </p:txBody>
      </p:sp>
    </p:spTree>
    <p:extLst>
      <p:ext uri="{BB962C8B-B14F-4D97-AF65-F5344CB8AC3E}">
        <p14:creationId xmlns:p14="http://schemas.microsoft.com/office/powerpoint/2010/main" val="1283335449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E7CAAC-3C47-2860-7577-711610E45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ED2B35A-0517-F37E-2BDC-43CF030162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Thus, Christ is the end of any pursuit of the law for the righteousness of justification.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In contrast to all human efforts, God 					has brought near the word of 							salvation, and with it salvation itself. 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8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Paul quoted from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Deut 30:14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10:8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Paul applied this to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word of faith which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[they were]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preaching”.</a:t>
            </a:r>
          </a:p>
        </p:txBody>
      </p:sp>
    </p:spTree>
    <p:extLst>
      <p:ext uri="{BB962C8B-B14F-4D97-AF65-F5344CB8AC3E}">
        <p14:creationId xmlns:p14="http://schemas.microsoft.com/office/powerpoint/2010/main" val="3551038941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0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ECAF6A-F6B7-C03B-02AA-0ACD21452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385B33-C37C-A449-1E37-6EC897995C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15399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message of righteousness by 						faith in Paul’s day was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“very near”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his 					readers, and this was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word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						faith”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he was proclaiming.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Paul gave us the spiritual 								understanding of this admonition.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He saw “the commandment” or “the 					Word” as meaning “Christ, God’s 						Word.”</a:t>
            </a:r>
          </a:p>
        </p:txBody>
      </p:sp>
    </p:spTree>
    <p:extLst>
      <p:ext uri="{BB962C8B-B14F-4D97-AF65-F5344CB8AC3E}">
        <p14:creationId xmlns:p14="http://schemas.microsoft.com/office/powerpoint/2010/main" val="3960529391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</TotalTime>
  <Words>1319</Words>
  <Application>Microsoft Office PowerPoint</Application>
  <PresentationFormat>On-screen Show (4:3)</PresentationFormat>
  <Paragraphs>72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Casas</dc:creator>
  <cp:lastModifiedBy>Marc Grande</cp:lastModifiedBy>
  <cp:revision>17</cp:revision>
  <dcterms:created xsi:type="dcterms:W3CDTF">2026-03-21T11:33:50Z</dcterms:created>
  <dcterms:modified xsi:type="dcterms:W3CDTF">2026-03-23T00:39:48Z</dcterms:modified>
</cp:coreProperties>
</file>