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0"/>
    <p:restoredTop sz="94637"/>
  </p:normalViewPr>
  <p:slideViewPr>
    <p:cSldViewPr snapToGrid="0">
      <p:cViewPr varScale="1">
        <p:scale>
          <a:sx n="93" d="100"/>
          <a:sy n="93" d="100"/>
        </p:scale>
        <p:origin x="204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B5374-196E-374D-A447-87A3D05F7170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EFF8F-D08B-BF46-9CEB-33C9FD738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31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EFF8F-D08B-BF46-9CEB-33C9FD7389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08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EFF8F-D08B-BF46-9CEB-33C9FD73896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97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AD4E7-D3CD-BC13-8058-B5093311A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345F6E-2C8B-211B-12D8-045A4FECBD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90329-65BE-2E61-37CA-D66D0EBB0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	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637AD-A28D-2555-E5B1-B1EFC2448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EFF8F-D08B-BF46-9CEB-33C9FD73896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568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2BE7F-A72F-7DE9-00F2-235E7E918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90AA22-01D2-908D-DD5C-AD4F069CF7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B2CE4A-9901-0A8C-19D1-BA9F6008EB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	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E5A4F0-D1E8-A1BF-5A4C-F6496928D0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EFF8F-D08B-BF46-9CEB-33C9FD73896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54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76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6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704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3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000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3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088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671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120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983E3A-FA2B-C24F-8C93-EFB2132C2295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C04EC6-FEA1-DE4A-AD0D-5D3349100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27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67E74BF-A86E-9114-4333-B56D51C4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9: THE SOVEREIGNTY OF GOD IN ISRAEL’S PAST ELECTION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Faithfulness of God Magnified 			(Rom 9:1-13)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Righteousness of God Magnified 	(Rom 9:14-18)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JUSTICE OF GOD MAGNIFIED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(Rom 9:19-29)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“God Is Perfectly Just”</a:t>
            </a:r>
          </a:p>
        </p:txBody>
      </p:sp>
    </p:spTree>
    <p:extLst>
      <p:ext uri="{BB962C8B-B14F-4D97-AF65-F5344CB8AC3E}">
        <p14:creationId xmlns:p14="http://schemas.microsoft.com/office/powerpoint/2010/main" val="278113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BE9886-1E45-FB1D-7377-6598548CA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BFBB113-8914-C5B9-AAB0-EA814DEFD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restate the thoughts of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22-23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Paul meant that God patiently tolerated those who would remain in evil, enduring their rebellion rather than giving them what every sin immediately deserves – eternal punishment, for the sake of those who would be saved, rather than ending the world immediately by demonstrating His wrath and making His power known.</a:t>
            </a:r>
          </a:p>
        </p:txBody>
      </p:sp>
    </p:spTree>
    <p:extLst>
      <p:ext uri="{BB962C8B-B14F-4D97-AF65-F5344CB8AC3E}">
        <p14:creationId xmlns:p14="http://schemas.microsoft.com/office/powerpoint/2010/main" val="220288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975CCC-2E35-D47C-0B83-84AC6A2ED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CB52D0-CEE0-5BE7-E6FE-8DBC9AA4B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word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“endured”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implies that God 					could justly destroy sinners the first 						time they sin, but He did not, as the 					full number of the elect had not yet 						been reached.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cf.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2Pet 3:9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identified who the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“vessels of mercy”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were in the immediate context of the passage.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God’s purpose was to form His church 					from both Jews and Gentiles.</a:t>
            </a:r>
          </a:p>
        </p:txBody>
      </p:sp>
    </p:spTree>
    <p:extLst>
      <p:ext uri="{BB962C8B-B14F-4D97-AF65-F5344CB8AC3E}">
        <p14:creationId xmlns:p14="http://schemas.microsoft.com/office/powerpoint/2010/main" val="40995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8E1F23-01F0-F319-89A9-4428161D2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5DBC32-071A-AA75-EAFD-A27269507B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Paul here connects God’s sovereign choice of people to their conversion in Christ.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While God sends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general call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all 					who hear the gospel, He sends a 						special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effective call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those who 						will be His people.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chooses people before creation; 					He calls them to salvation through 						gospel preaching in history.</a:t>
            </a:r>
          </a:p>
        </p:txBody>
      </p:sp>
    </p:spTree>
    <p:extLst>
      <p:ext uri="{BB962C8B-B14F-4D97-AF65-F5344CB8AC3E}">
        <p14:creationId xmlns:p14="http://schemas.microsoft.com/office/powerpoint/2010/main" val="194568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FC70BF-E844-541B-4042-695C02AAA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D9BFC8-E039-4162-4ECE-C23940F7D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reaffirmed the reality of God’s sovereignty and the impertinence of such questions by giving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three answers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this charge.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are you to argue with God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)?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20-21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Second,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has His purposes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(vv. 22-24).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22-24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6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E25477-64D9-8C60-F0FB-7B4B2C389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DFFBE-DF65-AB4A-BDC2-B9BEEAB6D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Though we may not always understand it,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always moves with a purpose.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 purpose always has to do with 					His glory, His eternal plan, and the 					good of those who are His; God is 					never capricious.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case of Pharaoh, we must not think that God enjoyed watching a tyrant like Pharaoh.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 3:7</a:t>
            </a:r>
          </a:p>
        </p:txBody>
      </p:sp>
    </p:spTree>
    <p:extLst>
      <p:ext uri="{BB962C8B-B14F-4D97-AF65-F5344CB8AC3E}">
        <p14:creationId xmlns:p14="http://schemas.microsoft.com/office/powerpoint/2010/main" val="115680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6A8030-0718-A5D6-04DF-22311EDFD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C8C73A1-9FC4-7108-FD94-E747F675F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fact that God was patient 								indicates that He may also have given 					Pharaoh opportunities to be saved.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2Pet 3:9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Of course, the opposite may also 						have been true: the Lord may have 						also further hardened Pharaoh’s 						already hard heart for greater 							judgment toward him.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2:5-6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0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6CB314-8054-574C-9F5A-17CE59F08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615DAAB-6505-D989-31A7-509F447AD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22-23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serve as an illustration of the principle stated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where the emphasis is on God’s mercy, not His wrath.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may very well have been the case here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22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object of the sentence is the 		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“vessels of wrath prepared for 							destruction”.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These are those who will be eternally 						judged for rejecting Christ.</a:t>
            </a:r>
          </a:p>
        </p:txBody>
      </p:sp>
    </p:spTree>
    <p:extLst>
      <p:ext uri="{BB962C8B-B14F-4D97-AF65-F5344CB8AC3E}">
        <p14:creationId xmlns:p14="http://schemas.microsoft.com/office/powerpoint/2010/main" val="49918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ECEF72-77CC-FAC4-D1F0-802DE81E8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CF9C2D-6142-B593-2FB3-71FCA9424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here begins this statement with    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“What if”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presenting the scenario 					where God, in His sovereignty, is very 				patiently willing to endure those He 					would pour His wrath on in the end.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our purposes, let us take a look at two words translated as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“prepared”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these two verses: 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22-23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22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“prepared”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literally means: “fitted himself” or “prepared themselves” for destruction.</a:t>
            </a:r>
          </a:p>
        </p:txBody>
      </p:sp>
    </p:spTree>
    <p:extLst>
      <p:ext uri="{BB962C8B-B14F-4D97-AF65-F5344CB8AC3E}">
        <p14:creationId xmlns:p14="http://schemas.microsoft.com/office/powerpoint/2010/main" val="270555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C346AC-E583-141C-534D-3ABC44B0E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CA977-B8FC-C4D1-AD2D-8D8E593F24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used in reference to the 		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“vessels of wrath”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the non-elect.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does not make men sinful, but 					He leaves them in the sin they have 					chosen.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23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“prepared”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coupled with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“beforehand”.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is used in reference to the 		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“vessels of mercy”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the elect, those 					He had chosen for salvation, whom 					He had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prepared beforehand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“to 						make known the riches of His glory”.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1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3371E8-338C-A02B-D3FB-64C46DC32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692B46-8B53-FD5A-B493-67701F2E89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“glory”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the greatness of His 							character, seen especially in the 						grace, mercy, compassion, and 						forgiveness He grants sinners in 						Christ.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What a glorious purpose for God’s 						elect!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sinners prepare themselves for judgment, God prepares some men beforehand for glory.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17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7000">
              <a:schemeClr val="accent5">
                <a:lumMod val="45000"/>
                <a:lumOff val="55000"/>
              </a:schemeClr>
            </a:gs>
            <a:gs pos="91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0A4558-B4AA-D8C8-9884-1E5064D18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674570-41C6-0BA1-98DE-082AF01B45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" y="142875"/>
            <a:ext cx="8915400" cy="660082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If we are doomed, it is because of 				our rejection of God; if we are 					redeemed, it is because of the 				grace of God.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the question is not: “Why are some saved and some condemned?”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Everyone deserves condemnation; 						neither deserved any mercy (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“from the 					same lump”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21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only by God’s grace that 					anyone is saved; God, therefore, 					cannot be charged with injustice.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</TotalTime>
  <Words>1141</Words>
  <Application>Microsoft Office PowerPoint</Application>
  <PresentationFormat>On-screen Show (4:3)</PresentationFormat>
  <Paragraphs>52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Marc Grande</cp:lastModifiedBy>
  <cp:revision>17</cp:revision>
  <dcterms:created xsi:type="dcterms:W3CDTF">2026-02-07T10:52:37Z</dcterms:created>
  <dcterms:modified xsi:type="dcterms:W3CDTF">2026-02-09T00:43:55Z</dcterms:modified>
</cp:coreProperties>
</file>