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7"/>
    <p:restoredTop sz="94659"/>
  </p:normalViewPr>
  <p:slideViewPr>
    <p:cSldViewPr snapToGrid="0">
      <p:cViewPr varScale="1">
        <p:scale>
          <a:sx n="93" d="100"/>
          <a:sy n="93" d="100"/>
        </p:scale>
        <p:origin x="205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4878B-CFD1-E14B-8A6F-363C9C5427E1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2CF2-16D1-6541-835E-D27F5C4E0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749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4878B-CFD1-E14B-8A6F-363C9C5427E1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2CF2-16D1-6541-835E-D27F5C4E0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25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4878B-CFD1-E14B-8A6F-363C9C5427E1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2CF2-16D1-6541-835E-D27F5C4E0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04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4878B-CFD1-E14B-8A6F-363C9C5427E1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2CF2-16D1-6541-835E-D27F5C4E0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92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4878B-CFD1-E14B-8A6F-363C9C5427E1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2CF2-16D1-6541-835E-D27F5C4E0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897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4878B-CFD1-E14B-8A6F-363C9C5427E1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2CF2-16D1-6541-835E-D27F5C4E0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196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4878B-CFD1-E14B-8A6F-363C9C5427E1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2CF2-16D1-6541-835E-D27F5C4E0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813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4878B-CFD1-E14B-8A6F-363C9C5427E1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2CF2-16D1-6541-835E-D27F5C4E0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421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4878B-CFD1-E14B-8A6F-363C9C5427E1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2CF2-16D1-6541-835E-D27F5C4E0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435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4878B-CFD1-E14B-8A6F-363C9C5427E1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2CF2-16D1-6541-835E-D27F5C4E0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365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4878B-CFD1-E14B-8A6F-363C9C5427E1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2CF2-16D1-6541-835E-D27F5C4E0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77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BFFA6E2-7ACF-0101-B82D-57F4CEB2A4A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F4878B-CFD1-E14B-8A6F-363C9C5427E1}" type="datetimeFigureOut">
              <a:rPr lang="en-US" smtClean="0"/>
              <a:t>2/1/2026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742CF2-16D1-6541-835E-D27F5C4E0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260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875958-B58D-DDA9-DA36-1CDDB89050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29687" cy="6600825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ROMANS 9: THE SOVEREIGNTY OF GOD IN ISRAEL’S PAST ELECTION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Outline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l">
              <a:lnSpc>
                <a:spcPct val="100000"/>
              </a:lnSpc>
              <a:tabLst>
                <a:tab pos="398463" algn="l"/>
                <a:tab pos="484188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Faithfulness of God Magnified 			(Rom 9:1-13)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The Righteousness of God Magnified 	(Rom 9:14-18)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JUSTICE OF GOD MAGNIFIED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(Rom 9:19-29)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Sermon Title: “God Is Perfectly Just”</a:t>
            </a:r>
          </a:p>
        </p:txBody>
      </p:sp>
    </p:spTree>
    <p:extLst>
      <p:ext uri="{BB962C8B-B14F-4D97-AF65-F5344CB8AC3E}">
        <p14:creationId xmlns:p14="http://schemas.microsoft.com/office/powerpoint/2010/main" val="359075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B11ADA-B18F-F9B2-AB20-B20452118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E2E10D9-656D-FA9A-1BA1-F994B16EB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29687" cy="660082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thought is developed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Jer 18:5-10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Jeremiah also used the potter as an illustration of how God works, clearly acknowledging that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may vary His response given to human reaction to His words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Jer 18:5-10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Although some believers hold that God chooses us because He foresees our choice of Him, Paul excludes human will and effort in salvation (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16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 </a:t>
            </a:r>
          </a:p>
        </p:txBody>
      </p:sp>
    </p:spTree>
    <p:extLst>
      <p:ext uri="{BB962C8B-B14F-4D97-AF65-F5344CB8AC3E}">
        <p14:creationId xmlns:p14="http://schemas.microsoft.com/office/powerpoint/2010/main" val="13388596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2671C0-6F5F-4435-CF4E-20B091FCA3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42D157-2D7C-08B3-C017-2EA7AA4CF5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29687" cy="6600825"/>
          </a:xfrm>
        </p:spPr>
        <p:txBody>
          <a:bodyPr>
            <a:no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19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fact of God’s sovereign will only seems to create a new problem.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And here, Paul again anticipates 					questions regarding God’s justice, 					especially after citing Pharaoh as an 				example of God’s sovereignty.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These questions are still raised by 					those who reject the biblical 							doctrine of God’s sovereignty.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71958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D72914-0A15-7F72-5200-56B894E08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0F3CE48-34A4-C55C-7BBA-5425FD36E8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29687" cy="6600825"/>
          </a:xfrm>
        </p:spPr>
        <p:txBody>
          <a:bodyPr>
            <a:no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course, none of this fairly represents Paul’s point here.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God’s gracious and merciful plan 					does not violate human freedom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executes His redemptive, 						gracious plan as He pleases.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Believers who are deeply grounded in the truths of Scripture regarding the character of God know that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by nature is perfectly just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Gen 18:25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4047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C5F82D-61AF-CF7F-1801-B7A082288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7779E19-FD38-1FB9-921B-918CB25924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29687" cy="6600825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It is unthinkable that God would will an 					unjust purpose or perform an unjust 					act.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response, Paul reaffirmed the reality of God’s sovereignty and the impertinence of such questions by giving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three answers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 this charge.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Note: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God’s gracious election also operates for salvation.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First,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who are you to argue with God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20-21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)?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20-21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9270726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5E5A5B-6CF7-CB8D-8F94-2C64A3733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9CF610E-9A6D-7535-C9C6-0EA6898781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29687" cy="6600825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20a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the words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“answers back”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mean “to contradict in reply, to answer by contradiction,” implying an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argumentative attitude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Paul’s reply: addressing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those who 					seek to use it to excuse their own 					sin and unbelief, those with an 						impenitent, God-defying attitude 						who want to make God answerable 					to man for what He does and who, 					by their questions, defame the 						character of God.</a:t>
            </a:r>
          </a:p>
        </p:txBody>
      </p:sp>
    </p:spTree>
    <p:extLst>
      <p:ext uri="{BB962C8B-B14F-4D97-AF65-F5344CB8AC3E}">
        <p14:creationId xmlns:p14="http://schemas.microsoft.com/office/powerpoint/2010/main" val="102483173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CC038C-4B0F-B02D-9160-F2959122F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E435C4C-2473-3510-A427-FF17A46FB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29687" cy="660082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20b-21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argues that it is as irrational, and far more arrogant, for men to question God’s choice of certain sinners for salvation, as for a piece of pottery to question the purposes of the potter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main point: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the sovereign 						freedom of God in dealing with 						man.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21210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1EE8A2-1AB8-4ABE-99AB-C03453AA4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D9B15A1-1B39-0171-E53F-071A7E87E9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29687" cy="6600825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So, we see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20-21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a logical argument: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God is the Potter and we are but the 					clay.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God is wiser than we are, and we are 					foolish to question His will or to resist 					it.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again.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 analogy of the potter, Paul pointed to the fact that potters have every right to do as they please with the clay (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 64:8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).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74157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52A0FD-06C2-32CD-6FBA-A364A7679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E20407C-E756-A060-BC61-3FEF7BEC94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29687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All people belong to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same lump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 				of fallen humanity in Adam (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5:12-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All actively sin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even before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God 					judicially hardens them in their 					commitment to ungodliness and 				unrighteousness (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1:18-28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That God should show mercy to any 					from the Adamic lump and create 						vessels of honor from it is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							kindness of grace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474870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1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6EE2EA-85A1-A3F8-7E54-B0F7F73B4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36E34AC-76C1-F286-8C5C-072642816F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14299"/>
            <a:ext cx="8929687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That others should become vessels 					for lesser use is a matter of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His 				</a:t>
            </a:r>
            <a:r>
              <a:rPr lang="en-PH" sz="3600" b="1" i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sovereign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prerogative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and is itself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			</a:t>
            </a:r>
            <a:r>
              <a:rPr lang="en-PH" sz="3600" b="1" i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display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perfect justice toward 			</a:t>
            </a:r>
            <a:r>
              <a:rPr lang="en-PH" sz="3600" b="1" i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them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Having said that,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sovereignty of God does not excuse us from responsibility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To be clear,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one does not deny 					the other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even though our finite 						minds may not fully grasp them both.</a:t>
            </a:r>
          </a:p>
        </p:txBody>
      </p:sp>
    </p:spTree>
    <p:extLst>
      <p:ext uri="{BB962C8B-B14F-4D97-AF65-F5344CB8AC3E}">
        <p14:creationId xmlns:p14="http://schemas.microsoft.com/office/powerpoint/2010/main" val="348275609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</TotalTime>
  <Words>896</Words>
  <Application>Microsoft Office PowerPoint</Application>
  <PresentationFormat>On-screen Show (4:3)</PresentationFormat>
  <Paragraphs>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Aptos Display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Casas</dc:creator>
  <cp:lastModifiedBy>Marc Grande</cp:lastModifiedBy>
  <cp:revision>17</cp:revision>
  <dcterms:created xsi:type="dcterms:W3CDTF">2026-01-31T13:10:20Z</dcterms:created>
  <dcterms:modified xsi:type="dcterms:W3CDTF">2026-02-01T00:51:16Z</dcterms:modified>
</cp:coreProperties>
</file>