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11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817"/>
    <p:restoredTop sz="94637"/>
  </p:normalViewPr>
  <p:slideViewPr>
    <p:cSldViewPr snapToGrid="0">
      <p:cViewPr varScale="1">
        <p:scale>
          <a:sx n="90" d="100"/>
          <a:sy n="90" d="100"/>
        </p:scale>
        <p:origin x="984" y="48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1CBC25B-0F63-764C-8763-B2AD414DB00A}" type="datetimeFigureOut">
              <a:rPr lang="en-US" smtClean="0"/>
              <a:t>1/16/26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BCFAAE5-86FA-B04C-8928-0726FB49AA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01271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BCFAAE5-86FA-B04C-8928-0726FB49AACC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916906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079D623-6D9A-4FFE-B02B-0712CD515BF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D467A3C-E28F-3640-4E9F-77209746FEE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990ADCA-3A92-E2EA-0705-56732FC0E00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&gt;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F4B8823-B68C-EFA0-5494-A9E4B65576E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BCFAAE5-86FA-B04C-8928-0726FB49AACC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818327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AFB00DD-4C06-5C49-34B6-28BC4BA5C35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489CA53-EF5C-EDDB-395A-943F70AA67B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683F270-4F8A-5DB1-0D6B-B12F8F6EA1B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&gt;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540C6AE-435C-6D48-5327-88868A30BFC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BCFAAE5-86FA-B04C-8928-0726FB49AACC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720030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81CC705-2034-CC9D-C88A-A46E4CD1F4F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C53A77F-D048-5200-6D65-664438A3E71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1853773-1D31-1320-3659-33D2626E904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&gt;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784B0E6-6A43-84B8-9899-BA10D491A27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BCFAAE5-86FA-B04C-8928-0726FB49AACC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243333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8302B83-DE04-DB74-64BD-4A776ECACEB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FD8AA08-EF7B-DB4F-8A88-1CDF5809CA6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07C88E1-5ECE-8210-FE12-FBFA1E5EACB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3E5AC24-AADE-1027-6EA5-409B171874F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BCFAAE5-86FA-B04C-8928-0726FB49AACC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647470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C5D3F10-03CB-AE14-2409-46B19CBB7BD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1A947C4-274B-27E6-CD37-5A400FC41C5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0E48344-F803-1154-EC20-D6548A92C66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442917A-2344-682C-5FF7-B3A63B05F7B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BCFAAE5-86FA-B04C-8928-0726FB49AACC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68327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531A820-F52D-4351-83D6-B4417686AB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3978F22-AA44-F22A-0A49-8F9B228F574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0921482-FA1E-79A8-3D86-C4F9087B9A5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1559951-F4CE-D73E-645D-B2B9128DB7D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BCFAAE5-86FA-B04C-8928-0726FB49AACC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448195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D309945-CA27-A83A-F38A-539E10DF94D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1D7062D-67DE-4A6B-C6CE-A026A82D313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BDBC735-1CF0-66B8-06E1-956FDA542DF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B5BDBD7-BDDA-7727-AC8B-A742ABAD759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BCFAAE5-86FA-B04C-8928-0726FB49AACC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195625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DDC82CB-C97B-0CCA-FB3F-1CB654D5AB6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8212068-6F09-F11E-5DFC-B97C2A2BEA4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D47A855-117C-9667-2A43-0F45E6B07F7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F9177A8-521C-32C8-AFBF-FCD4AE600ED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BCFAAE5-86FA-B04C-8928-0726FB49AACC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84948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6AEF60-BD3E-0C4B-B4EF-5A748BA7AC00}" type="datetimeFigureOut">
              <a:rPr lang="en-US" smtClean="0"/>
              <a:t>1/16/26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9EACFB-311E-3C46-8AAC-CB0CF232AF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90832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6AEF60-BD3E-0C4B-B4EF-5A748BA7AC00}" type="datetimeFigureOut">
              <a:rPr lang="en-US" smtClean="0"/>
              <a:t>1/16/26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9EACFB-311E-3C46-8AAC-CB0CF232AF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18630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6AEF60-BD3E-0C4B-B4EF-5A748BA7AC00}" type="datetimeFigureOut">
              <a:rPr lang="en-US" smtClean="0"/>
              <a:t>1/16/26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9EACFB-311E-3C46-8AAC-CB0CF232AF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21461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6AEF60-BD3E-0C4B-B4EF-5A748BA7AC00}" type="datetimeFigureOut">
              <a:rPr lang="en-US" smtClean="0"/>
              <a:t>1/16/26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9EACFB-311E-3C46-8AAC-CB0CF232AF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24805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6AEF60-BD3E-0C4B-B4EF-5A748BA7AC00}" type="datetimeFigureOut">
              <a:rPr lang="en-US" smtClean="0"/>
              <a:t>1/16/26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9EACFB-311E-3C46-8AAC-CB0CF232AF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05451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6AEF60-BD3E-0C4B-B4EF-5A748BA7AC00}" type="datetimeFigureOut">
              <a:rPr lang="en-US" smtClean="0"/>
              <a:t>1/16/26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9EACFB-311E-3C46-8AAC-CB0CF232AF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6638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6AEF60-BD3E-0C4B-B4EF-5A748BA7AC00}" type="datetimeFigureOut">
              <a:rPr lang="en-US" smtClean="0"/>
              <a:t>1/16/26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9EACFB-311E-3C46-8AAC-CB0CF232AF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52293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6AEF60-BD3E-0C4B-B4EF-5A748BA7AC00}" type="datetimeFigureOut">
              <a:rPr lang="en-US" smtClean="0"/>
              <a:t>1/16/26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9EACFB-311E-3C46-8AAC-CB0CF232AF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73103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6AEF60-BD3E-0C4B-B4EF-5A748BA7AC00}" type="datetimeFigureOut">
              <a:rPr lang="en-US" smtClean="0"/>
              <a:t>1/16/26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9EACFB-311E-3C46-8AAC-CB0CF232AF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08113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6AEF60-BD3E-0C4B-B4EF-5A748BA7AC00}" type="datetimeFigureOut">
              <a:rPr lang="en-US" smtClean="0"/>
              <a:t>1/16/26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9EACFB-311E-3C46-8AAC-CB0CF232AF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15754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6AEF60-BD3E-0C4B-B4EF-5A748BA7AC00}" type="datetimeFigureOut">
              <a:rPr lang="en-US" smtClean="0"/>
              <a:t>1/16/26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9EACFB-311E-3C46-8AAC-CB0CF232AF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4785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326AEF60-BD3E-0C4B-B4EF-5A748BA7AC00}" type="datetimeFigureOut">
              <a:rPr lang="en-US" smtClean="0"/>
              <a:t>1/16/26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29EACFB-311E-3C46-8AAC-CB0CF232AF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61624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3">
                <a:lumMod val="5000"/>
                <a:lumOff val="95000"/>
              </a:schemeClr>
            </a:gs>
            <a:gs pos="74000">
              <a:schemeClr val="accent3">
                <a:lumMod val="45000"/>
                <a:lumOff val="55000"/>
              </a:schemeClr>
            </a:gs>
            <a:gs pos="83000">
              <a:schemeClr val="accent3">
                <a:lumMod val="45000"/>
                <a:lumOff val="55000"/>
              </a:schemeClr>
            </a:gs>
            <a:gs pos="100000">
              <a:schemeClr val="accent3">
                <a:lumMod val="30000"/>
                <a:lumOff val="70000"/>
              </a:schemeClr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0BA1F822-F8E2-8334-E104-C6C3FB2EABE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00013" y="142874"/>
            <a:ext cx="8901112" cy="6543675"/>
          </a:xfrm>
        </p:spPr>
        <p:txBody>
          <a:bodyPr>
            <a:noAutofit/>
          </a:bodyPr>
          <a:lstStyle/>
          <a:p>
            <a:pPr algn="l">
              <a:lnSpc>
                <a:spcPct val="100000"/>
              </a:lnSpc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b="1" u="sng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ROMANS 9: THE SOVEREIGNTY OF GOD IN ISRAEL’S PAST ELECTION</a:t>
            </a:r>
          </a:p>
          <a:p>
            <a:pPr marL="571500" indent="-571500" algn="l">
              <a:lnSpc>
                <a:spcPct val="100000"/>
              </a:lnSpc>
              <a:buFont typeface="Wingdings" pitchFamily="2" charset="2"/>
              <a:buChar char="Ø"/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u="sng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Our Outline</a:t>
            </a:r>
            <a:r>
              <a:rPr lang="en-PH" sz="36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algn="l">
              <a:lnSpc>
                <a:spcPct val="100000"/>
              </a:lnSpc>
              <a:tabLst>
                <a:tab pos="398463" algn="l"/>
                <a:tab pos="484188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A. The Faithfulness of God Magnified 			(Rom 9:1-13)</a:t>
            </a:r>
          </a:p>
          <a:p>
            <a:pPr algn="l">
              <a:lnSpc>
                <a:spcPct val="100000"/>
              </a:lnSpc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	1) The Jews’ Failure In Spite Of (vv. 1-5)</a:t>
            </a:r>
          </a:p>
          <a:p>
            <a:pPr algn="l">
              <a:lnSpc>
                <a:spcPct val="100000"/>
              </a:lnSpc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	2) The Lord’s Faithfulness In Spite Of 						(vv. 		6-13)</a:t>
            </a:r>
          </a:p>
          <a:p>
            <a:pPr algn="l">
              <a:lnSpc>
                <a:spcPct val="100000"/>
              </a:lnSpc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B. THE RIGHTEOUSNESS OF GOD 			MAGNIFIED (Rom 9:14-18)</a:t>
            </a:r>
          </a:p>
        </p:txBody>
      </p:sp>
    </p:spTree>
    <p:extLst>
      <p:ext uri="{BB962C8B-B14F-4D97-AF65-F5344CB8AC3E}">
        <p14:creationId xmlns:p14="http://schemas.microsoft.com/office/powerpoint/2010/main" val="5035445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3">
                <a:lumMod val="5000"/>
                <a:lumOff val="95000"/>
              </a:schemeClr>
            </a:gs>
            <a:gs pos="74000">
              <a:schemeClr val="accent3">
                <a:lumMod val="45000"/>
                <a:lumOff val="55000"/>
              </a:schemeClr>
            </a:gs>
            <a:gs pos="83000">
              <a:schemeClr val="accent3">
                <a:lumMod val="45000"/>
                <a:lumOff val="55000"/>
              </a:schemeClr>
            </a:gs>
            <a:gs pos="100000">
              <a:schemeClr val="accent3">
                <a:lumMod val="30000"/>
                <a:lumOff val="70000"/>
              </a:schemeClr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FE47144-AC43-4561-6B55-4A565B16F17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C4D35C5B-CC34-D830-C8DA-DE220048AF7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00013" y="142874"/>
            <a:ext cx="8901112" cy="6639763"/>
          </a:xfrm>
        </p:spPr>
        <p:txBody>
          <a:bodyPr>
            <a:noAutofit/>
          </a:bodyPr>
          <a:lstStyle/>
          <a:p>
            <a:pPr marL="571500" indent="-571500" algn="l">
              <a:lnSpc>
                <a:spcPct val="100000"/>
              </a:lnSpc>
              <a:buFont typeface="Wingdings" pitchFamily="2" charset="2"/>
              <a:buChar char="Ø"/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Sermon Title: “There Is No 	Unrighteousness with God”</a:t>
            </a:r>
          </a:p>
          <a:p>
            <a:pPr marL="571500" indent="-571500" algn="l">
              <a:lnSpc>
                <a:spcPct val="100000"/>
              </a:lnSpc>
              <a:buFont typeface="Wingdings" pitchFamily="2" charset="2"/>
              <a:buChar char="Ø"/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Read </a:t>
            </a:r>
            <a:r>
              <a:rPr lang="en-PH" sz="3600" b="1" u="sng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vv. 14-18</a:t>
            </a:r>
            <a:r>
              <a:rPr lang="en-PH" sz="36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571500" indent="-571500" algn="l">
              <a:lnSpc>
                <a:spcPct val="100000"/>
              </a:lnSpc>
              <a:buFont typeface="Wingdings" pitchFamily="2" charset="2"/>
              <a:buChar char="Ø"/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Read </a:t>
            </a:r>
            <a:r>
              <a:rPr lang="en-PH" sz="3600" b="1" u="sng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v. 14</a:t>
            </a:r>
            <a:r>
              <a:rPr lang="en-PH" sz="36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algn="l">
              <a:lnSpc>
                <a:spcPct val="100000"/>
              </a:lnSpc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		~ The Gk. word translated </a:t>
            </a:r>
            <a:r>
              <a:rPr lang="en-PH" sz="3600" i="1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“injustice” 						</a:t>
            </a:r>
            <a:r>
              <a:rPr lang="en-PH" sz="36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means “injustice” when used 								judicially; or, when used morally, 						</a:t>
            </a:r>
            <a:r>
              <a:rPr lang="en-PH" sz="3600" i="1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“unrighteousness”</a:t>
            </a:r>
            <a:r>
              <a:rPr lang="en-PH" sz="36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(translated more 							times this way).</a:t>
            </a:r>
          </a:p>
          <a:p>
            <a:pPr marL="571500" indent="-571500" algn="l">
              <a:lnSpc>
                <a:spcPct val="100000"/>
              </a:lnSpc>
              <a:buFont typeface="Wingdings" pitchFamily="2" charset="2"/>
              <a:buChar char="Ø"/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i="1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“What shall we say then?”</a:t>
            </a:r>
            <a:r>
              <a:rPr lang="en-PH" sz="36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: precluding “Was God unrighteous in this?”</a:t>
            </a:r>
          </a:p>
        </p:txBody>
      </p:sp>
    </p:spTree>
    <p:extLst>
      <p:ext uri="{BB962C8B-B14F-4D97-AF65-F5344CB8AC3E}">
        <p14:creationId xmlns:p14="http://schemas.microsoft.com/office/powerpoint/2010/main" val="415975522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500">
        <p15:prstTrans prst="origami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3">
                <a:lumMod val="5000"/>
                <a:lumOff val="95000"/>
              </a:schemeClr>
            </a:gs>
            <a:gs pos="74000">
              <a:schemeClr val="accent3">
                <a:lumMod val="45000"/>
                <a:lumOff val="55000"/>
              </a:schemeClr>
            </a:gs>
            <a:gs pos="83000">
              <a:schemeClr val="accent3">
                <a:lumMod val="45000"/>
                <a:lumOff val="55000"/>
              </a:schemeClr>
            </a:gs>
            <a:gs pos="100000">
              <a:schemeClr val="accent3">
                <a:lumMod val="30000"/>
                <a:lumOff val="70000"/>
              </a:schemeClr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2B71CA2-00CE-B243-A310-85B75ADDDE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41B69E7B-48D0-E979-A0DE-D67D9076F01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00013" y="142874"/>
            <a:ext cx="8901112" cy="6639763"/>
          </a:xfrm>
        </p:spPr>
        <p:txBody>
          <a:bodyPr>
            <a:noAutofit/>
          </a:bodyPr>
          <a:lstStyle/>
          <a:p>
            <a:pPr algn="l">
              <a:lnSpc>
                <a:spcPct val="100000"/>
              </a:lnSpc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		~ Paul responded in his usual emphatic 					way, </a:t>
            </a:r>
            <a:r>
              <a:rPr lang="en-PH" sz="3600" i="1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“May it never be!”</a:t>
            </a:r>
            <a:r>
              <a:rPr lang="en-PH" sz="36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</a:p>
          <a:p>
            <a:pPr algn="l">
              <a:lnSpc>
                <a:spcPct val="100000"/>
              </a:lnSpc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		~ The issue in such matters is </a:t>
            </a:r>
            <a:r>
              <a:rPr lang="en-PH" sz="3600" b="1" i="1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not 							justice</a:t>
            </a:r>
            <a:r>
              <a:rPr lang="en-PH" sz="36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but </a:t>
            </a:r>
            <a:r>
              <a:rPr lang="en-PH" sz="3600" b="1" i="1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sovereign decision</a:t>
            </a:r>
            <a:r>
              <a:rPr lang="en-PH" sz="36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, as 					Paul indicates by quoting God’s word 					to Moses (</a:t>
            </a:r>
            <a:r>
              <a:rPr lang="en-PH" sz="3600" b="1" u="sng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Ex 33:19</a:t>
            </a:r>
            <a:r>
              <a:rPr lang="en-PH" sz="36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): </a:t>
            </a:r>
            <a:r>
              <a:rPr lang="en-PH" sz="3600" b="1" u="sng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v. 15</a:t>
            </a:r>
            <a:r>
              <a:rPr lang="en-PH" sz="36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algn="l">
              <a:lnSpc>
                <a:spcPct val="100000"/>
              </a:lnSpc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		~ Paul cites this text from the OT that 						clearly indicates that God is 							absolutely sovereign and does elect 					who will be saved </a:t>
            </a:r>
            <a:r>
              <a:rPr lang="en-PH" sz="3600" b="1" i="1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without violating 					His other attributes</a:t>
            </a:r>
            <a:r>
              <a:rPr lang="en-PH" sz="36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29011759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500">
        <p15:prstTrans prst="origami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3">
                <a:lumMod val="5000"/>
                <a:lumOff val="95000"/>
              </a:schemeClr>
            </a:gs>
            <a:gs pos="74000">
              <a:schemeClr val="accent3">
                <a:lumMod val="45000"/>
                <a:lumOff val="55000"/>
              </a:schemeClr>
            </a:gs>
            <a:gs pos="83000">
              <a:schemeClr val="accent3">
                <a:lumMod val="45000"/>
                <a:lumOff val="55000"/>
              </a:schemeClr>
            </a:gs>
            <a:gs pos="100000">
              <a:schemeClr val="accent3">
                <a:lumMod val="30000"/>
                <a:lumOff val="70000"/>
              </a:schemeClr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17A1C3E-CEBA-74C8-3162-505128A9C9A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EB4BF130-0120-AC26-CD14-969BC59D003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00013" y="142874"/>
            <a:ext cx="8901112" cy="6639763"/>
          </a:xfrm>
        </p:spPr>
        <p:txBody>
          <a:bodyPr>
            <a:normAutofit lnSpcReduction="10000"/>
          </a:bodyPr>
          <a:lstStyle/>
          <a:p>
            <a:pPr algn="l">
              <a:lnSpc>
                <a:spcPct val="100000"/>
              </a:lnSpc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		~ AS THE SOVEREIGN GOD, HE HAS 					THE RIGHT TO SHOW MERCY TO 						WHOMEVER HE CHOOSES. </a:t>
            </a:r>
          </a:p>
          <a:p>
            <a:pPr algn="l">
              <a:lnSpc>
                <a:spcPct val="100000"/>
              </a:lnSpc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		~ In fact, </a:t>
            </a:r>
            <a:r>
              <a:rPr lang="en-PH" sz="3600" b="1" i="1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He is not under obligation to 					extend mercy to anyone.</a:t>
            </a:r>
            <a:r>
              <a:rPr lang="en-PH" sz="36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</a:p>
          <a:p>
            <a:pPr algn="l">
              <a:lnSpc>
                <a:spcPct val="100000"/>
              </a:lnSpc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		~ But when God does show that mercy 					to someone He chooses, </a:t>
            </a:r>
            <a:r>
              <a:rPr lang="en-PH" sz="3600" b="1" i="1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He remains 					righteous in that choice</a:t>
            </a:r>
            <a:r>
              <a:rPr lang="en-PH" sz="36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571500" indent="-571500" algn="l">
              <a:lnSpc>
                <a:spcPct val="100000"/>
              </a:lnSpc>
              <a:buFont typeface="Wingdings" pitchFamily="2" charset="2"/>
              <a:buChar char="Ø"/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b="1" i="1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Although God sovereignly chooses who He will save, that person still has the responsibility to come to God in faith and repentance.</a:t>
            </a:r>
          </a:p>
        </p:txBody>
      </p:sp>
    </p:spTree>
    <p:extLst>
      <p:ext uri="{BB962C8B-B14F-4D97-AF65-F5344CB8AC3E}">
        <p14:creationId xmlns:p14="http://schemas.microsoft.com/office/powerpoint/2010/main" val="7493643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500">
        <p15:prstTrans prst="origami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3">
                <a:lumMod val="5000"/>
                <a:lumOff val="95000"/>
              </a:schemeClr>
            </a:gs>
            <a:gs pos="74000">
              <a:schemeClr val="accent3">
                <a:lumMod val="45000"/>
                <a:lumOff val="55000"/>
              </a:schemeClr>
            </a:gs>
            <a:gs pos="83000">
              <a:schemeClr val="accent3">
                <a:lumMod val="45000"/>
                <a:lumOff val="55000"/>
              </a:schemeClr>
            </a:gs>
            <a:gs pos="100000">
              <a:schemeClr val="accent3">
                <a:lumMod val="30000"/>
                <a:lumOff val="70000"/>
              </a:schemeClr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BA9E39A-6FE1-3CA7-3EE2-846E9E97340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957ACC12-0754-F64A-CBD4-33B6F0F9F75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00013" y="142874"/>
            <a:ext cx="8901112" cy="6639763"/>
          </a:xfrm>
        </p:spPr>
        <p:txBody>
          <a:bodyPr>
            <a:normAutofit/>
          </a:bodyPr>
          <a:lstStyle/>
          <a:p>
            <a:pPr marL="571500" indent="-571500" algn="l">
              <a:lnSpc>
                <a:spcPct val="100000"/>
              </a:lnSpc>
              <a:buFont typeface="Wingdings" pitchFamily="2" charset="2"/>
              <a:buChar char="Ø"/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Read </a:t>
            </a:r>
            <a:r>
              <a:rPr lang="en-PH" sz="3600" b="1" u="sng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v. 16</a:t>
            </a:r>
            <a:r>
              <a:rPr lang="en-PH" sz="36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algn="l">
              <a:lnSpc>
                <a:spcPct val="100000"/>
              </a:lnSpc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		~ Therefore, being chosen by Him does 					not depend on man’s desire (</a:t>
            </a:r>
            <a:r>
              <a:rPr lang="en-PH" sz="3600" i="1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“on the 					man who wills”</a:t>
            </a:r>
            <a:r>
              <a:rPr lang="en-PH" sz="36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) or effort (</a:t>
            </a:r>
            <a:r>
              <a:rPr lang="en-PH" sz="3600" i="1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“or the man 					who runs”</a:t>
            </a:r>
            <a:r>
              <a:rPr lang="en-PH" sz="36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), </a:t>
            </a:r>
            <a:r>
              <a:rPr lang="en-PH" sz="3600" i="1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“but on God who has 						mercy.”</a:t>
            </a:r>
            <a:endParaRPr lang="en-PH" sz="3600" dirty="0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>
              <a:lnSpc>
                <a:spcPct val="100000"/>
              </a:lnSpc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		~ NO ONE DESERVES OR CAN EARN 					GOD’S MERCY.</a:t>
            </a:r>
          </a:p>
          <a:p>
            <a:pPr marL="571500" indent="-571500" algn="l">
              <a:lnSpc>
                <a:spcPct val="100000"/>
              </a:lnSpc>
              <a:buFont typeface="Wingdings" pitchFamily="2" charset="2"/>
              <a:buChar char="Ø"/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Paul then presented his third illustration, the Egyptian Pharaoh of the Exodus, in </a:t>
            </a:r>
            <a:r>
              <a:rPr lang="en-PH" sz="3600" b="1" u="sng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v. 17</a:t>
            </a:r>
            <a:r>
              <a:rPr lang="en-PH" sz="36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71891314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500">
        <p15:prstTrans prst="origami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3">
                <a:lumMod val="5000"/>
                <a:lumOff val="95000"/>
              </a:schemeClr>
            </a:gs>
            <a:gs pos="74000">
              <a:schemeClr val="accent3">
                <a:lumMod val="45000"/>
                <a:lumOff val="55000"/>
              </a:schemeClr>
            </a:gs>
            <a:gs pos="83000">
              <a:schemeClr val="accent3">
                <a:lumMod val="45000"/>
                <a:lumOff val="55000"/>
              </a:schemeClr>
            </a:gs>
            <a:gs pos="100000">
              <a:schemeClr val="accent3">
                <a:lumMod val="30000"/>
                <a:lumOff val="70000"/>
              </a:schemeClr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FC9E111-B494-F9CC-B11F-4D46963FA75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99C53FB3-7CF3-1449-136D-D7281743363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00013" y="142874"/>
            <a:ext cx="8901112" cy="6639763"/>
          </a:xfrm>
        </p:spPr>
        <p:txBody>
          <a:bodyPr>
            <a:normAutofit lnSpcReduction="10000"/>
          </a:bodyPr>
          <a:lstStyle/>
          <a:p>
            <a:pPr algn="l">
              <a:lnSpc>
                <a:spcPct val="100000"/>
              </a:lnSpc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		~ It is significant that Paul introduced 						this quotation in </a:t>
            </a:r>
            <a:r>
              <a:rPr lang="en-PH" sz="3600" b="1" u="sng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v. 17</a:t>
            </a:r>
            <a:r>
              <a:rPr lang="en-PH" sz="36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with the words, 					</a:t>
            </a:r>
            <a:r>
              <a:rPr lang="en-PH" sz="3600" i="1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“For the Scripture says”</a:t>
            </a:r>
            <a:r>
              <a:rPr lang="en-PH" sz="36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, for </a:t>
            </a:r>
            <a:r>
              <a:rPr lang="en-PH" sz="3600" b="1" i="1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he 							equated the words of God with the 						words of Scripture</a:t>
            </a:r>
            <a:r>
              <a:rPr lang="en-PH" sz="36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571500" indent="-571500" algn="l">
              <a:lnSpc>
                <a:spcPct val="100000"/>
              </a:lnSpc>
              <a:buFont typeface="Wingdings" pitchFamily="2" charset="2"/>
              <a:buChar char="Ø"/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Paul concluded this discussion in </a:t>
            </a:r>
            <a:r>
              <a:rPr lang="en-PH" sz="3600" b="1" u="sng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v. 18</a:t>
            </a:r>
            <a:r>
              <a:rPr lang="en-PH" sz="36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571500" indent="-571500" algn="l">
              <a:lnSpc>
                <a:spcPct val="100000"/>
              </a:lnSpc>
              <a:buFont typeface="Wingdings" pitchFamily="2" charset="2"/>
              <a:buChar char="Ø"/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The word </a:t>
            </a:r>
            <a:r>
              <a:rPr lang="en-PH" sz="3600" i="1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“hardens”</a:t>
            </a:r>
            <a:r>
              <a:rPr lang="en-PH" sz="36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in the Gk. </a:t>
            </a:r>
            <a:r>
              <a:rPr lang="en-PH" sz="36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means “make stubborn”.</a:t>
            </a:r>
          </a:p>
          <a:p>
            <a:pPr algn="l">
              <a:lnSpc>
                <a:spcPct val="100000"/>
              </a:lnSpc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		~ God clearly hardened Pharaoh’s heart 					(Ex 9:12, 35; 10:27), but Pharaoh’s 						heart was hard to begin with (Ex 8:15, 					32; 9:34).</a:t>
            </a:r>
          </a:p>
        </p:txBody>
      </p:sp>
    </p:spTree>
    <p:extLst>
      <p:ext uri="{BB962C8B-B14F-4D97-AF65-F5344CB8AC3E}">
        <p14:creationId xmlns:p14="http://schemas.microsoft.com/office/powerpoint/2010/main" val="117332739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500">
        <p15:prstTrans prst="origami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3">
                <a:lumMod val="5000"/>
                <a:lumOff val="95000"/>
              </a:schemeClr>
            </a:gs>
            <a:gs pos="74000">
              <a:schemeClr val="accent3">
                <a:lumMod val="45000"/>
                <a:lumOff val="55000"/>
              </a:schemeClr>
            </a:gs>
            <a:gs pos="83000">
              <a:schemeClr val="accent3">
                <a:lumMod val="45000"/>
                <a:lumOff val="55000"/>
              </a:schemeClr>
            </a:gs>
            <a:gs pos="100000">
              <a:schemeClr val="accent3">
                <a:lumMod val="30000"/>
                <a:lumOff val="70000"/>
              </a:schemeClr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028A6D8-AFF6-62DD-836D-4B68F88598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E0A52306-DB22-A90D-6CF2-D73472CBF5F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00013" y="142874"/>
            <a:ext cx="8901112" cy="6639763"/>
          </a:xfrm>
        </p:spPr>
        <p:txBody>
          <a:bodyPr>
            <a:normAutofit/>
          </a:bodyPr>
          <a:lstStyle/>
          <a:p>
            <a:pPr algn="l">
              <a:lnSpc>
                <a:spcPct val="100000"/>
              </a:lnSpc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US" sz="36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		</a:t>
            </a:r>
            <a:r>
              <a:rPr lang="en-PH" sz="36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~ In other words, God elevated a 						particular person to fight against Him, 					but that person also made his own 						choice, which God foreknew, before 					God punished him with a continuously 					hard heart.</a:t>
            </a:r>
          </a:p>
          <a:p>
            <a:pPr algn="l">
              <a:lnSpc>
                <a:spcPct val="100000"/>
              </a:lnSpc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		~ The consequences of Pharaoh’s 						rebellion would be his own 							punishment.</a:t>
            </a:r>
          </a:p>
          <a:p>
            <a:pPr algn="l">
              <a:lnSpc>
                <a:spcPct val="100000"/>
              </a:lnSpc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		~ The OT once more affirms both God’s 					sovereignty and human responsibility.</a:t>
            </a:r>
          </a:p>
        </p:txBody>
      </p:sp>
    </p:spTree>
    <p:extLst>
      <p:ext uri="{BB962C8B-B14F-4D97-AF65-F5344CB8AC3E}">
        <p14:creationId xmlns:p14="http://schemas.microsoft.com/office/powerpoint/2010/main" val="271962717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500">
        <p15:prstTrans prst="origami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3">
                <a:lumMod val="5000"/>
                <a:lumOff val="95000"/>
              </a:schemeClr>
            </a:gs>
            <a:gs pos="74000">
              <a:schemeClr val="accent3">
                <a:lumMod val="45000"/>
                <a:lumOff val="55000"/>
              </a:schemeClr>
            </a:gs>
            <a:gs pos="83000">
              <a:schemeClr val="accent3">
                <a:lumMod val="45000"/>
                <a:lumOff val="55000"/>
              </a:schemeClr>
            </a:gs>
            <a:gs pos="100000">
              <a:schemeClr val="accent3">
                <a:lumMod val="30000"/>
                <a:lumOff val="70000"/>
              </a:schemeClr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8B40546-B59D-F9F0-AC58-F7A864A14ED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FD49AAF8-488C-E7CB-2B34-97BFB074297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00013" y="142874"/>
            <a:ext cx="8901112" cy="6639763"/>
          </a:xfrm>
        </p:spPr>
        <p:txBody>
          <a:bodyPr>
            <a:normAutofit/>
          </a:bodyPr>
          <a:lstStyle/>
          <a:p>
            <a:pPr algn="l">
              <a:lnSpc>
                <a:spcPct val="100000"/>
              </a:lnSpc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US" sz="36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		</a:t>
            </a:r>
            <a:r>
              <a:rPr lang="en-PH" sz="36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~ We see this principle in the NT as 							well: </a:t>
            </a:r>
            <a:r>
              <a:rPr lang="en-PH" sz="3600" b="1" u="sng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Rom 1:24</a:t>
            </a:r>
            <a:r>
              <a:rPr lang="en-PH" sz="36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&amp; </a:t>
            </a:r>
            <a:r>
              <a:rPr lang="en-PH" sz="3600" b="1" u="sng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2Thes 2:10-12</a:t>
            </a:r>
            <a:r>
              <a:rPr lang="en-PH" sz="36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n-PH" sz="3600" b="1" u="sng" dirty="0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71500" indent="-571500" algn="l">
              <a:lnSpc>
                <a:spcPct val="100000"/>
              </a:lnSpc>
              <a:buFont typeface="Wingdings" pitchFamily="2" charset="2"/>
              <a:buChar char="Ø"/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The wrong belief that salvation can be gained by human effort remains as strong as ever.</a:t>
            </a:r>
          </a:p>
          <a:p>
            <a:pPr algn="l">
              <a:lnSpc>
                <a:spcPct val="100000"/>
              </a:lnSpc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		~ People are so busy trying to reach 						God that they completely miss the 						truth that God has already reached 						down to them through Christ.</a:t>
            </a:r>
          </a:p>
        </p:txBody>
      </p:sp>
    </p:spTree>
    <p:extLst>
      <p:ext uri="{BB962C8B-B14F-4D97-AF65-F5344CB8AC3E}">
        <p14:creationId xmlns:p14="http://schemas.microsoft.com/office/powerpoint/2010/main" val="419219378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500">
        <p15:prstTrans prst="origami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3">
                <a:lumMod val="5000"/>
                <a:lumOff val="95000"/>
              </a:schemeClr>
            </a:gs>
            <a:gs pos="74000">
              <a:schemeClr val="accent3">
                <a:lumMod val="45000"/>
                <a:lumOff val="55000"/>
              </a:schemeClr>
            </a:gs>
            <a:gs pos="83000">
              <a:schemeClr val="accent3">
                <a:lumMod val="45000"/>
                <a:lumOff val="55000"/>
              </a:schemeClr>
            </a:gs>
            <a:gs pos="100000">
              <a:schemeClr val="accent3">
                <a:lumMod val="30000"/>
                <a:lumOff val="70000"/>
              </a:schemeClr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C60AD14-44CA-B1EF-D64A-83C98354172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0F3E339D-7197-9DEA-8357-7EF9CB0FEC4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00013" y="142874"/>
            <a:ext cx="8901112" cy="6639763"/>
          </a:xfrm>
        </p:spPr>
        <p:txBody>
          <a:bodyPr>
            <a:normAutofit/>
          </a:bodyPr>
          <a:lstStyle/>
          <a:p>
            <a:pPr algn="l">
              <a:lnSpc>
                <a:spcPct val="100000"/>
              </a:lnSpc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US" sz="36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		</a:t>
            </a:r>
            <a:r>
              <a:rPr lang="en-PH" sz="36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~ </a:t>
            </a:r>
            <a:r>
              <a:rPr lang="en-PH" sz="3600" b="1" i="1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We cannot earn God’s mercy – if 						we could, it would not be mercy.</a:t>
            </a:r>
            <a:endParaRPr lang="en-PH" sz="3600" dirty="0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71500" indent="-571500" algn="l">
              <a:lnSpc>
                <a:spcPct val="100000"/>
              </a:lnSpc>
              <a:buFont typeface="Wingdings" pitchFamily="2" charset="2"/>
              <a:buChar char="Ø"/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WHAT AN IMMEASURABLY GREAT BLESSING AND PRIVILEGE TO BE CHOSEN BY GOD FOR SALVATION!</a:t>
            </a:r>
          </a:p>
        </p:txBody>
      </p:sp>
    </p:spTree>
    <p:extLst>
      <p:ext uri="{BB962C8B-B14F-4D97-AF65-F5344CB8AC3E}">
        <p14:creationId xmlns:p14="http://schemas.microsoft.com/office/powerpoint/2010/main" val="287804467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500">
        <p15:prstTrans prst="origami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1494</TotalTime>
  <Words>901</Words>
  <Application>Microsoft Macintosh PowerPoint</Application>
  <PresentationFormat>On-screen Show (4:3)</PresentationFormat>
  <Paragraphs>46</Paragraphs>
  <Slides>9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4" baseType="lpstr">
      <vt:lpstr>Aptos</vt:lpstr>
      <vt:lpstr>Aptos Display</vt:lpstr>
      <vt:lpstr>Arial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Robert Casas</dc:creator>
  <cp:lastModifiedBy>Robert Casas</cp:lastModifiedBy>
  <cp:revision>15</cp:revision>
  <dcterms:created xsi:type="dcterms:W3CDTF">2026-01-16T14:04:53Z</dcterms:created>
  <dcterms:modified xsi:type="dcterms:W3CDTF">2026-01-17T15:01:38Z</dcterms:modified>
</cp:coreProperties>
</file>