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1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28"/>
    <p:restoredTop sz="94637"/>
  </p:normalViewPr>
  <p:slideViewPr>
    <p:cSldViewPr snapToGrid="0">
      <p:cViewPr varScale="1">
        <p:scale>
          <a:sx n="90" d="100"/>
          <a:sy n="90" d="100"/>
        </p:scale>
        <p:origin x="880" y="4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CC16B5-4F16-4F40-8265-A244567BEB69}" type="datetimeFigureOut">
              <a:rPr lang="en-US" smtClean="0"/>
              <a:t>4/18/26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710F12-AB2B-7448-A3D9-DA2A177120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21868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710F12-AB2B-7448-A3D9-DA2A17712012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66067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96A34C-C24C-EE4D-961F-5D5BE38DC991}" type="datetimeFigureOut">
              <a:rPr lang="en-US" smtClean="0"/>
              <a:t>4/18/26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CD27A3-3BEC-E54E-B67E-B8AD2C7EAD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6150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96A34C-C24C-EE4D-961F-5D5BE38DC991}" type="datetimeFigureOut">
              <a:rPr lang="en-US" smtClean="0"/>
              <a:t>4/18/26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CD27A3-3BEC-E54E-B67E-B8AD2C7EAD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8164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96A34C-C24C-EE4D-961F-5D5BE38DC991}" type="datetimeFigureOut">
              <a:rPr lang="en-US" smtClean="0"/>
              <a:t>4/18/26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CD27A3-3BEC-E54E-B67E-B8AD2C7EAD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49608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96A34C-C24C-EE4D-961F-5D5BE38DC991}" type="datetimeFigureOut">
              <a:rPr lang="en-US" smtClean="0"/>
              <a:t>4/18/26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CD27A3-3BEC-E54E-B67E-B8AD2C7EAD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18207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96A34C-C24C-EE4D-961F-5D5BE38DC991}" type="datetimeFigureOut">
              <a:rPr lang="en-US" smtClean="0"/>
              <a:t>4/18/26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CD27A3-3BEC-E54E-B67E-B8AD2C7EAD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54264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96A34C-C24C-EE4D-961F-5D5BE38DC991}" type="datetimeFigureOut">
              <a:rPr lang="en-US" smtClean="0"/>
              <a:t>4/18/26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CD27A3-3BEC-E54E-B67E-B8AD2C7EAD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9243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96A34C-C24C-EE4D-961F-5D5BE38DC991}" type="datetimeFigureOut">
              <a:rPr lang="en-US" smtClean="0"/>
              <a:t>4/18/26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CD27A3-3BEC-E54E-B67E-B8AD2C7EAD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0223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96A34C-C24C-EE4D-961F-5D5BE38DC991}" type="datetimeFigureOut">
              <a:rPr lang="en-US" smtClean="0"/>
              <a:t>4/18/26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CD27A3-3BEC-E54E-B67E-B8AD2C7EAD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42019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96A34C-C24C-EE4D-961F-5D5BE38DC991}" type="datetimeFigureOut">
              <a:rPr lang="en-US" smtClean="0"/>
              <a:t>4/18/26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CD27A3-3BEC-E54E-B67E-B8AD2C7EAD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707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96A34C-C24C-EE4D-961F-5D5BE38DC991}" type="datetimeFigureOut">
              <a:rPr lang="en-US" smtClean="0"/>
              <a:t>4/18/26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CD27A3-3BEC-E54E-B67E-B8AD2C7EAD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87761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96A34C-C24C-EE4D-961F-5D5BE38DC991}" type="datetimeFigureOut">
              <a:rPr lang="en-US" smtClean="0"/>
              <a:t>4/18/26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CD27A3-3BEC-E54E-B67E-B8AD2C7EAD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27681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196A34C-C24C-EE4D-961F-5D5BE38DC991}" type="datetimeFigureOut">
              <a:rPr lang="en-US" smtClean="0"/>
              <a:t>4/18/26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DCD27A3-3BEC-E54E-B67E-B8AD2C7EAD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2106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67000"/>
              </a:schemeClr>
            </a:gs>
            <a:gs pos="66000">
              <a:schemeClr val="accent6">
                <a:lumMod val="97000"/>
                <a:lumOff val="3000"/>
              </a:schemeClr>
            </a:gs>
            <a:gs pos="100000">
              <a:schemeClr val="accent6">
                <a:lumMod val="60000"/>
                <a:lumOff val="40000"/>
              </a:schemeClr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6C11546F-E6B6-B0E8-0C2A-625CCF2837C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0013" y="142875"/>
            <a:ext cx="8901111" cy="6586538"/>
          </a:xfrm>
        </p:spPr>
        <p:txBody>
          <a:bodyPr>
            <a:normAutofit lnSpcReduction="10000"/>
          </a:bodyPr>
          <a:lstStyle/>
          <a:p>
            <a:pPr algn="l">
              <a:lnSpc>
                <a:spcPct val="100000"/>
              </a:lnSpc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b="1" u="sng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ROMANS 10: THE SOVEREIGNTY OF GOD IN ISRAEL’S PRESENT REJECTION</a:t>
            </a:r>
          </a:p>
          <a:p>
            <a:pPr marL="571500" indent="-571500" algn="l">
              <a:lnSpc>
                <a:spcPct val="100000"/>
              </a:lnSpc>
              <a:buFont typeface="Wingdings" pitchFamily="2" charset="2"/>
              <a:buChar char="Ø"/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u="sng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INTRO</a:t>
            </a:r>
          </a:p>
          <a:p>
            <a:pPr marL="571500" indent="-571500" algn="l">
              <a:lnSpc>
                <a:spcPct val="100000"/>
              </a:lnSpc>
              <a:buFont typeface="Wingdings" pitchFamily="2" charset="2"/>
              <a:buChar char="Ø"/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u="sng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Our Outline</a:t>
            </a: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algn="l">
              <a:lnSpc>
                <a:spcPct val="100000"/>
              </a:lnSpc>
              <a:tabLst>
                <a:tab pos="398463" algn="l"/>
                <a:tab pos="484188" algn="l"/>
                <a:tab pos="520700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A. The Reasons for Their Rejection 					(Rom 10:1-13)</a:t>
            </a:r>
          </a:p>
          <a:p>
            <a:pPr algn="l">
              <a:lnSpc>
                <a:spcPct val="100000"/>
              </a:lnSpc>
              <a:tabLst>
                <a:tab pos="398463" algn="l"/>
                <a:tab pos="484188" algn="l"/>
                <a:tab pos="520700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B. The Remedy for Their Rejection (10:14-		17)</a:t>
            </a:r>
          </a:p>
          <a:p>
            <a:pPr marL="571500" indent="-571500" algn="l">
              <a:lnSpc>
                <a:spcPct val="100000"/>
              </a:lnSpc>
              <a:buFont typeface="Wingdings" pitchFamily="2" charset="2"/>
              <a:buChar char="Ø"/>
              <a:tabLst>
                <a:tab pos="398463" algn="l"/>
                <a:tab pos="484188" algn="l"/>
                <a:tab pos="520700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Sermon Title: “Do You Have Beautiful Feet?”</a:t>
            </a:r>
          </a:p>
        </p:txBody>
      </p:sp>
    </p:spTree>
    <p:extLst>
      <p:ext uri="{BB962C8B-B14F-4D97-AF65-F5344CB8AC3E}">
        <p14:creationId xmlns:p14="http://schemas.microsoft.com/office/powerpoint/2010/main" val="3696383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67000"/>
              </a:schemeClr>
            </a:gs>
            <a:gs pos="66000">
              <a:schemeClr val="accent6">
                <a:lumMod val="97000"/>
                <a:lumOff val="3000"/>
              </a:schemeClr>
            </a:gs>
            <a:gs pos="100000">
              <a:schemeClr val="accent6">
                <a:lumMod val="60000"/>
                <a:lumOff val="40000"/>
              </a:schemeClr>
            </a:gs>
          </a:gsLst>
          <a:lin ang="2700000" scaled="1"/>
          <a:tileRect/>
        </a:gra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436D7DD-1475-0D82-4E0E-636898496A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F4DE2867-36F9-4A5E-F09B-684C9DB9968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0013" y="142875"/>
            <a:ext cx="8901111" cy="6586538"/>
          </a:xfrm>
        </p:spPr>
        <p:txBody>
          <a:bodyPr>
            <a:normAutofit/>
          </a:bodyPr>
          <a:lstStyle/>
          <a:p>
            <a:pPr algn="l">
              <a:lnSpc>
                <a:spcPct val="100000"/>
              </a:lnSpc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~ Here, Paul applied Isa 52:7 </a:t>
            </a:r>
            <a:r>
              <a:rPr lang="en-PH" sz="3600" b="1" i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to gospel 					preachers, who bring the good 						news to the Jews of their day of 						release from captivity to sin.</a:t>
            </a:r>
            <a:endParaRPr lang="en-PH" sz="3600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100000"/>
              </a:lnSpc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~ It is the message of Good News that 					those feet carry that is so timely and 					welcome.</a:t>
            </a:r>
          </a:p>
          <a:p>
            <a:pPr algn="l">
              <a:lnSpc>
                <a:spcPct val="100000"/>
              </a:lnSpc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~ </a:t>
            </a:r>
            <a:r>
              <a:rPr lang="en-PH" sz="3600" b="1" i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This also should serve as an 						encouragement to us in our efforts 					to share the gospel.</a:t>
            </a:r>
            <a:endParaRPr lang="en-PH" sz="3600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100000"/>
              </a:lnSpc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~ Do you have beautiful feet?</a:t>
            </a:r>
          </a:p>
        </p:txBody>
      </p:sp>
    </p:spTree>
    <p:extLst>
      <p:ext uri="{BB962C8B-B14F-4D97-AF65-F5344CB8AC3E}">
        <p14:creationId xmlns:p14="http://schemas.microsoft.com/office/powerpoint/2010/main" val="19751887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67000"/>
              </a:schemeClr>
            </a:gs>
            <a:gs pos="66000">
              <a:schemeClr val="accent6">
                <a:lumMod val="97000"/>
                <a:lumOff val="3000"/>
              </a:schemeClr>
            </a:gs>
            <a:gs pos="100000">
              <a:schemeClr val="accent6">
                <a:lumMod val="60000"/>
                <a:lumOff val="40000"/>
              </a:schemeClr>
            </a:gs>
          </a:gsLst>
          <a:lin ang="2700000" scaled="1"/>
          <a:tileRect/>
        </a:gra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FFA507B-2B38-5C0D-E07C-5079B358D0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C7608CE4-5AA1-C262-B11E-F3B41F21D18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0013" y="142875"/>
            <a:ext cx="8901111" cy="6586538"/>
          </a:xfrm>
        </p:spPr>
        <p:txBody>
          <a:bodyPr>
            <a:normAutofit/>
          </a:bodyPr>
          <a:lstStyle/>
          <a:p>
            <a:pPr marL="571500" indent="-571500" algn="l">
              <a:lnSpc>
                <a:spcPct val="100000"/>
              </a:lnSpc>
              <a:buFont typeface="Wingdings" pitchFamily="2" charset="2"/>
              <a:buChar char="Ø"/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Read </a:t>
            </a:r>
            <a:r>
              <a:rPr lang="en-PH" sz="3600" b="1" u="sng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v. 16</a:t>
            </a: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algn="l">
              <a:lnSpc>
                <a:spcPct val="100000"/>
              </a:lnSpc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~ Paul obviously had in mind the Jews’ 					failure to respond.</a:t>
            </a:r>
          </a:p>
          <a:p>
            <a:pPr algn="l">
              <a:lnSpc>
                <a:spcPct val="100000"/>
              </a:lnSpc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~ The word </a:t>
            </a:r>
            <a:r>
              <a:rPr lang="en-PH" sz="3600" i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“heed”</a:t>
            </a: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means “be obedient 						to, obey; to hear with a positive 							response”. </a:t>
            </a:r>
          </a:p>
          <a:p>
            <a:pPr marL="571500" indent="-571500" algn="l">
              <a:lnSpc>
                <a:spcPct val="100000"/>
              </a:lnSpc>
              <a:buFont typeface="Wingdings" pitchFamily="2" charset="2"/>
              <a:buChar char="Ø"/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b="1" u="sng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Verse 16a</a:t>
            </a: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in the </a:t>
            </a:r>
            <a:r>
              <a:rPr lang="en-PH" sz="3600" cap="small" dirty="0" err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nkjv</a:t>
            </a: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is translated </a:t>
            </a:r>
            <a:r>
              <a:rPr lang="en-PH" sz="3600" i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“But they have not all obeyed the gospel.”</a:t>
            </a:r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13811772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67000"/>
              </a:schemeClr>
            </a:gs>
            <a:gs pos="66000">
              <a:schemeClr val="accent6">
                <a:lumMod val="97000"/>
                <a:lumOff val="3000"/>
              </a:schemeClr>
            </a:gs>
            <a:gs pos="100000">
              <a:schemeClr val="accent6">
                <a:lumMod val="60000"/>
                <a:lumOff val="40000"/>
              </a:schemeClr>
            </a:gs>
          </a:gsLst>
          <a:lin ang="2700000" scaled="1"/>
          <a:tileRect/>
        </a:gra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084937D-825D-DFD1-7DAC-7BCCC76FBB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EE1AE544-8F44-F1E0-D647-B4A1A92A113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0013" y="142875"/>
            <a:ext cx="8901111" cy="6586538"/>
          </a:xfrm>
        </p:spPr>
        <p:txBody>
          <a:bodyPr>
            <a:normAutofit/>
          </a:bodyPr>
          <a:lstStyle/>
          <a:p>
            <a:pPr algn="l">
              <a:lnSpc>
                <a:spcPct val="100000"/>
              </a:lnSpc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~ This provides an additional insight: 						THE GOOD NEWS IS NOT ONLY A 					GRACIOUS OFFER BUT A 							COMMAND TO BELIEVE AND 						REPENT. </a:t>
            </a:r>
          </a:p>
          <a:p>
            <a:pPr algn="l">
              <a:lnSpc>
                <a:spcPct val="100000"/>
              </a:lnSpc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~ </a:t>
            </a:r>
            <a:r>
              <a:rPr lang="en-PH" sz="3600" b="1" u="sng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Rom 1:4-6</a:t>
            </a:r>
            <a:endParaRPr lang="en-PH" sz="3600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100000"/>
              </a:lnSpc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~ </a:t>
            </a:r>
            <a:r>
              <a:rPr lang="en-PH" sz="3600" b="1" u="sng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Rom 6:17</a:t>
            </a:r>
            <a:endParaRPr lang="en-PH" sz="3600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100000"/>
              </a:lnSpc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~ </a:t>
            </a:r>
            <a:r>
              <a:rPr lang="en-PH" sz="3600" b="1" u="sng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Acts 6:7</a:t>
            </a:r>
            <a:endParaRPr lang="en-PH" sz="3600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100000"/>
              </a:lnSpc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~ </a:t>
            </a:r>
            <a:r>
              <a:rPr lang="en-PH" sz="3600" b="1" u="sng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2Thes 1:7-8</a:t>
            </a:r>
            <a:endParaRPr lang="en-PH" sz="3600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100000"/>
              </a:lnSpc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~ </a:t>
            </a:r>
            <a:r>
              <a:rPr lang="en-PH" sz="3600" b="1" u="sng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Heb 5:9</a:t>
            </a:r>
            <a:endParaRPr lang="en-PH" sz="3600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70978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67000"/>
              </a:schemeClr>
            </a:gs>
            <a:gs pos="66000">
              <a:schemeClr val="accent6">
                <a:lumMod val="97000"/>
                <a:lumOff val="3000"/>
              </a:schemeClr>
            </a:gs>
            <a:gs pos="100000">
              <a:schemeClr val="accent6">
                <a:lumMod val="60000"/>
                <a:lumOff val="40000"/>
              </a:schemeClr>
            </a:gs>
          </a:gsLst>
          <a:lin ang="2700000" scaled="1"/>
          <a:tileRect/>
        </a:gra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6925470-39C1-3844-908F-F05B910ED0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C8605E91-EC82-1933-F365-A9A4EC5C7EF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0013" y="142875"/>
            <a:ext cx="8901111" cy="6586538"/>
          </a:xfrm>
        </p:spPr>
        <p:txBody>
          <a:bodyPr>
            <a:normAutofit/>
          </a:bodyPr>
          <a:lstStyle/>
          <a:p>
            <a:pPr marL="571500" indent="-571500" algn="l">
              <a:lnSpc>
                <a:spcPct val="100000"/>
              </a:lnSpc>
              <a:buFont typeface="Wingdings" pitchFamily="2" charset="2"/>
              <a:buChar char="Ø"/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So, going back to </a:t>
            </a:r>
            <a:r>
              <a:rPr lang="en-PH" sz="3600" b="1" u="sng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v. 16a</a:t>
            </a: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, Paul confirmed the negative response of the Jews by quoting </a:t>
            </a:r>
            <a:r>
              <a:rPr lang="en-PH" sz="3600" b="1" u="sng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Isa 53:1</a:t>
            </a: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algn="l">
              <a:lnSpc>
                <a:spcPct val="100000"/>
              </a:lnSpc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~ The report Isaiah described was of 						the substitutionary death of Christ 					(</a:t>
            </a:r>
            <a:r>
              <a:rPr lang="en-PH" sz="3600" b="1" u="sng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53:5</a:t>
            </a: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) – the Good News of the gospel.</a:t>
            </a:r>
          </a:p>
          <a:p>
            <a:pPr marL="571500" indent="-571500" algn="l">
              <a:lnSpc>
                <a:spcPct val="100000"/>
              </a:lnSpc>
              <a:buFont typeface="Wingdings" pitchFamily="2" charset="2"/>
              <a:buChar char="Ø"/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This failure of the Jews to respond to the good news was true in Jesus’ days on earth (</a:t>
            </a:r>
            <a:r>
              <a:rPr lang="en-PH" sz="3600" b="1" u="sng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Jn 12:37-38</a:t>
            </a: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  <a:sym typeface="Wingdings" pitchFamily="2" charset="2"/>
              </a:rPr>
              <a:t>) </a:t>
            </a: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and in Paul’s day as well.</a:t>
            </a:r>
          </a:p>
        </p:txBody>
      </p:sp>
    </p:spTree>
    <p:extLst>
      <p:ext uri="{BB962C8B-B14F-4D97-AF65-F5344CB8AC3E}">
        <p14:creationId xmlns:p14="http://schemas.microsoft.com/office/powerpoint/2010/main" val="25127764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67000"/>
              </a:schemeClr>
            </a:gs>
            <a:gs pos="66000">
              <a:schemeClr val="accent6">
                <a:lumMod val="97000"/>
                <a:lumOff val="3000"/>
              </a:schemeClr>
            </a:gs>
            <a:gs pos="100000">
              <a:schemeClr val="accent6">
                <a:lumMod val="60000"/>
                <a:lumOff val="40000"/>
              </a:schemeClr>
            </a:gs>
          </a:gsLst>
          <a:lin ang="2700000" scaled="1"/>
          <a:tileRect/>
        </a:gra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02D41A5-B68B-4A9D-67FC-EBCC57E661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300D2EC-D9BE-EB4C-64BA-A522743A209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0013" y="142875"/>
            <a:ext cx="8901111" cy="6586538"/>
          </a:xfrm>
        </p:spPr>
        <p:txBody>
          <a:bodyPr>
            <a:normAutofit lnSpcReduction="10000"/>
          </a:bodyPr>
          <a:lstStyle/>
          <a:p>
            <a:pPr marL="571500" indent="-571500" algn="l">
              <a:lnSpc>
                <a:spcPct val="100000"/>
              </a:lnSpc>
              <a:buFont typeface="Wingdings" pitchFamily="2" charset="2"/>
              <a:buChar char="Ø"/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Read </a:t>
            </a:r>
            <a:r>
              <a:rPr lang="en-PH" sz="3600" b="1" u="sng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v. 17</a:t>
            </a: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algn="l">
              <a:lnSpc>
                <a:spcPct val="100000"/>
              </a:lnSpc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~ In this verse, Paul returns to the point 			he was making in </a:t>
            </a:r>
            <a:r>
              <a:rPr lang="en-PH" sz="3600" b="1" u="sng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vv. 14-15</a:t>
            </a: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algn="l">
              <a:lnSpc>
                <a:spcPct val="100000"/>
              </a:lnSpc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endParaRPr lang="en-PH" sz="3600" u="sng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100000"/>
              </a:lnSpc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u="sng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CONCLUSION</a:t>
            </a:r>
            <a:endParaRPr lang="en-PH" sz="3600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0" indent="-571500" algn="l">
              <a:lnSpc>
                <a:spcPct val="100000"/>
              </a:lnSpc>
              <a:buFont typeface="Wingdings" pitchFamily="2" charset="2"/>
              <a:buChar char="Ø"/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We must never minimize the evangelistic and missionary outreach of the church. </a:t>
            </a:r>
          </a:p>
          <a:p>
            <a:pPr algn="l">
              <a:lnSpc>
                <a:spcPct val="100000"/>
              </a:lnSpc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~ While this passage relates primarily to 					Israel, </a:t>
            </a:r>
            <a:r>
              <a:rPr lang="en-PH" sz="3600" b="1" i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it applies to all lost souls 						around the world.</a:t>
            </a:r>
            <a:endParaRPr lang="en-PH" sz="3600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68653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67000"/>
              </a:schemeClr>
            </a:gs>
            <a:gs pos="66000">
              <a:schemeClr val="accent6">
                <a:lumMod val="97000"/>
                <a:lumOff val="3000"/>
              </a:schemeClr>
            </a:gs>
            <a:gs pos="100000">
              <a:schemeClr val="accent6">
                <a:lumMod val="60000"/>
                <a:lumOff val="40000"/>
              </a:schemeClr>
            </a:gs>
          </a:gsLst>
          <a:lin ang="2700000" scaled="1"/>
          <a:tileRect/>
        </a:gra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12C8A6D-F24B-9EAE-0B18-E1A8FD3E3E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FACCE928-D67D-4005-1A61-15BD14E21D4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0013" y="142875"/>
            <a:ext cx="8901111" cy="6586538"/>
          </a:xfrm>
        </p:spPr>
        <p:txBody>
          <a:bodyPr>
            <a:normAutofit lnSpcReduction="10000"/>
          </a:bodyPr>
          <a:lstStyle/>
          <a:p>
            <a:pPr algn="l">
              <a:lnSpc>
                <a:spcPct val="100000"/>
              </a:lnSpc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~ They cannot be saved unless they 						call on the Lord Jesus Christ.</a:t>
            </a:r>
          </a:p>
          <a:p>
            <a:pPr algn="l">
              <a:lnSpc>
                <a:spcPct val="100000"/>
              </a:lnSpc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~ But they cannot call unless they 						believe. </a:t>
            </a:r>
          </a:p>
          <a:p>
            <a:pPr algn="l">
              <a:lnSpc>
                <a:spcPct val="100000"/>
              </a:lnSpc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~ Faith comes by hearing, so they must 					hear the message. </a:t>
            </a:r>
          </a:p>
          <a:p>
            <a:pPr algn="l">
              <a:lnSpc>
                <a:spcPct val="100000"/>
              </a:lnSpc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~ How will they hear? A messenger 						must go to them with the message. </a:t>
            </a:r>
          </a:p>
          <a:p>
            <a:pPr algn="l">
              <a:lnSpc>
                <a:spcPct val="100000"/>
              </a:lnSpc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~ But this means that God must call the 					messenger, and the messenger must 					be sent.</a:t>
            </a:r>
          </a:p>
        </p:txBody>
      </p:sp>
    </p:spTree>
    <p:extLst>
      <p:ext uri="{BB962C8B-B14F-4D97-AF65-F5344CB8AC3E}">
        <p14:creationId xmlns:p14="http://schemas.microsoft.com/office/powerpoint/2010/main" val="35372963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67000"/>
              </a:schemeClr>
            </a:gs>
            <a:gs pos="66000">
              <a:schemeClr val="accent6">
                <a:lumMod val="97000"/>
                <a:lumOff val="3000"/>
              </a:schemeClr>
            </a:gs>
            <a:gs pos="100000">
              <a:schemeClr val="accent6">
                <a:lumMod val="60000"/>
                <a:lumOff val="40000"/>
              </a:schemeClr>
            </a:gs>
          </a:gsLst>
          <a:lin ang="2700000" scaled="1"/>
          <a:tileRect/>
        </a:gra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549DA27-1D3B-B171-35D0-53BC448C79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C0258F1B-94DF-297B-7E58-D2409AE3A0D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0013" y="142875"/>
            <a:ext cx="8901111" cy="6586538"/>
          </a:xfrm>
        </p:spPr>
        <p:txBody>
          <a:bodyPr>
            <a:normAutofit/>
          </a:bodyPr>
          <a:lstStyle/>
          <a:p>
            <a:pPr marL="571500" indent="-571500" algn="l">
              <a:lnSpc>
                <a:spcPct val="100000"/>
              </a:lnSpc>
              <a:buFont typeface="Wingdings" pitchFamily="2" charset="2"/>
              <a:buChar char="Ø"/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Read </a:t>
            </a:r>
            <a:r>
              <a:rPr lang="en-PH" sz="3600" b="1" u="sng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vv. 14-17</a:t>
            </a: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571500" indent="-571500" algn="l">
              <a:lnSpc>
                <a:spcPct val="100000"/>
              </a:lnSpc>
              <a:buFont typeface="Wingdings" pitchFamily="2" charset="2"/>
              <a:buChar char="Ø"/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After proclaiming God’s gracious offer in Christ, Paul addressed the questions that would naturally arise: </a:t>
            </a:r>
            <a:r>
              <a:rPr lang="en-PH" sz="3600" b="1" u="sng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vv. 14-15</a:t>
            </a: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PH" sz="3600" b="1" u="sng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100000"/>
              </a:lnSpc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~ Verses 14-15a serve as an analysis of 					what is involved when anyone calls 						on the name of the Lord in order to be 					saved.</a:t>
            </a:r>
          </a:p>
          <a:p>
            <a:pPr marL="571500" indent="-571500" algn="l">
              <a:lnSpc>
                <a:spcPct val="100000"/>
              </a:lnSpc>
              <a:buFont typeface="Wingdings" pitchFamily="2" charset="2"/>
              <a:buChar char="Ø"/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So God’s promise of salvation to </a:t>
            </a:r>
            <a:r>
              <a:rPr lang="en-PH" sz="3600" i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“WHOEVER WILL CALL”</a:t>
            </a: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on Him (</a:t>
            </a:r>
            <a:r>
              <a:rPr lang="en-PH" sz="3600" b="1" u="sng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v. 13</a:t>
            </a: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) begins the process.</a:t>
            </a:r>
          </a:p>
        </p:txBody>
      </p:sp>
    </p:spTree>
    <p:extLst>
      <p:ext uri="{BB962C8B-B14F-4D97-AF65-F5344CB8AC3E}">
        <p14:creationId xmlns:p14="http://schemas.microsoft.com/office/powerpoint/2010/main" val="22098340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67000"/>
              </a:schemeClr>
            </a:gs>
            <a:gs pos="66000">
              <a:schemeClr val="accent6">
                <a:lumMod val="97000"/>
                <a:lumOff val="3000"/>
              </a:schemeClr>
            </a:gs>
            <a:gs pos="100000">
              <a:schemeClr val="accent6">
                <a:lumMod val="60000"/>
                <a:lumOff val="40000"/>
              </a:schemeClr>
            </a:gs>
          </a:gsLst>
          <a:lin ang="2700000" scaled="1"/>
          <a:tileRect/>
        </a:gra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A17413A-204B-876F-8265-0577BD4D6F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F1806420-3EB5-F041-6B40-2A4195187EE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0013" y="142875"/>
            <a:ext cx="8901111" cy="6586538"/>
          </a:xfrm>
        </p:spPr>
        <p:txBody>
          <a:bodyPr>
            <a:normAutofit lnSpcReduction="10000"/>
          </a:bodyPr>
          <a:lstStyle/>
          <a:p>
            <a:pPr algn="l">
              <a:lnSpc>
                <a:spcPct val="100000"/>
              </a:lnSpc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~ Paul expounds the implications of 						Joel 2:32 – that salvation is meant for 					whoever will seek it, Jew or Gentile, 					but </a:t>
            </a:r>
            <a:r>
              <a:rPr lang="en-PH" sz="3600" b="1" i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this availability of salvation 						presupposes that they must have 					the opportunity to hear the 							message</a:t>
            </a: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571500" indent="-571500" algn="l">
              <a:lnSpc>
                <a:spcPct val="100000"/>
              </a:lnSpc>
              <a:buFont typeface="Wingdings" pitchFamily="2" charset="2"/>
              <a:buChar char="Ø"/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Read </a:t>
            </a:r>
            <a:r>
              <a:rPr lang="en-PH" sz="3600" b="1" u="sng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v. 14a</a:t>
            </a: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algn="l">
              <a:lnSpc>
                <a:spcPct val="100000"/>
              </a:lnSpc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~ Previously, to call on the Lord was 						equated with trusting Him or believing 					in Him (cf. </a:t>
            </a:r>
            <a:r>
              <a:rPr lang="en-PH" sz="3600" b="1" u="sng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vv. 11, 13</a:t>
            </a: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), but here it 						follows the believing.</a:t>
            </a:r>
          </a:p>
        </p:txBody>
      </p:sp>
    </p:spTree>
    <p:extLst>
      <p:ext uri="{BB962C8B-B14F-4D97-AF65-F5344CB8AC3E}">
        <p14:creationId xmlns:p14="http://schemas.microsoft.com/office/powerpoint/2010/main" val="28864550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67000"/>
              </a:schemeClr>
            </a:gs>
            <a:gs pos="66000">
              <a:schemeClr val="accent6">
                <a:lumMod val="97000"/>
                <a:lumOff val="3000"/>
              </a:schemeClr>
            </a:gs>
            <a:gs pos="100000">
              <a:schemeClr val="accent6">
                <a:lumMod val="60000"/>
                <a:lumOff val="40000"/>
              </a:schemeClr>
            </a:gs>
          </a:gsLst>
          <a:lin ang="2700000" scaled="1"/>
          <a:tileRect/>
        </a:gra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1ED8D59-0D1B-A363-DC93-E91C0784E5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F26ECD07-F9EA-2441-9B66-8CDE6EC9696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0013" y="142875"/>
            <a:ext cx="8901111" cy="6586538"/>
          </a:xfrm>
        </p:spPr>
        <p:txBody>
          <a:bodyPr>
            <a:normAutofit lnSpcReduction="10000"/>
          </a:bodyPr>
          <a:lstStyle/>
          <a:p>
            <a:pPr algn="l">
              <a:lnSpc>
                <a:spcPct val="100000"/>
              </a:lnSpc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~ When one believes in Christ, he 						“calls” on Him.</a:t>
            </a:r>
          </a:p>
          <a:p>
            <a:pPr marL="571500" indent="-571500" algn="l">
              <a:lnSpc>
                <a:spcPct val="100000"/>
              </a:lnSpc>
              <a:buFont typeface="Wingdings" pitchFamily="2" charset="2"/>
              <a:buChar char="Ø"/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Believing, in turn, is based on hearing, and hearing is based on someone preaching (</a:t>
            </a:r>
            <a:r>
              <a:rPr lang="en-PH" sz="3600" b="1" u="sng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v. 14bc</a:t>
            </a: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).</a:t>
            </a:r>
          </a:p>
          <a:p>
            <a:pPr algn="l">
              <a:lnSpc>
                <a:spcPct val="100000"/>
              </a:lnSpc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~ What is preached here is obviously 						</a:t>
            </a:r>
            <a:r>
              <a:rPr lang="en-PH" sz="3600" b="1" i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the message of salvation – the 						gospel</a:t>
            </a: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571500" indent="-571500" algn="l">
              <a:lnSpc>
                <a:spcPct val="100000"/>
              </a:lnSpc>
              <a:buFont typeface="Wingdings" pitchFamily="2" charset="2"/>
              <a:buChar char="Ø"/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Then read </a:t>
            </a:r>
            <a:r>
              <a:rPr lang="en-PH" sz="3600" b="1" u="sng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v. 15a</a:t>
            </a: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algn="l">
              <a:lnSpc>
                <a:spcPct val="100000"/>
              </a:lnSpc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~ The Gr. word </a:t>
            </a:r>
            <a:r>
              <a:rPr lang="en-US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for</a:t>
            </a: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“preach,” means “to 					be a herald, to announce”.</a:t>
            </a:r>
          </a:p>
        </p:txBody>
      </p:sp>
    </p:spTree>
    <p:extLst>
      <p:ext uri="{BB962C8B-B14F-4D97-AF65-F5344CB8AC3E}">
        <p14:creationId xmlns:p14="http://schemas.microsoft.com/office/powerpoint/2010/main" val="8142352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67000"/>
              </a:schemeClr>
            </a:gs>
            <a:gs pos="66000">
              <a:schemeClr val="accent6">
                <a:lumMod val="97000"/>
                <a:lumOff val="3000"/>
              </a:schemeClr>
            </a:gs>
            <a:gs pos="100000">
              <a:schemeClr val="accent6">
                <a:lumMod val="60000"/>
                <a:lumOff val="40000"/>
              </a:schemeClr>
            </a:gs>
          </a:gsLst>
          <a:lin ang="2700000" scaled="1"/>
          <a:tileRect/>
        </a:gra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4885684-E76F-C52F-C6B2-3D87B4DCC2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B91BE720-A3D8-BAF2-877E-DE73B50714C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0013" y="142875"/>
            <a:ext cx="8901111" cy="6586538"/>
          </a:xfrm>
        </p:spPr>
        <p:txBody>
          <a:bodyPr>
            <a:normAutofit lnSpcReduction="10000"/>
          </a:bodyPr>
          <a:lstStyle/>
          <a:p>
            <a:pPr algn="l">
              <a:lnSpc>
                <a:spcPct val="100000"/>
              </a:lnSpc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US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</a:t>
            </a: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~ It is not limited to a proclamation from 					a pulpit.</a:t>
            </a:r>
          </a:p>
          <a:p>
            <a:pPr algn="l">
              <a:lnSpc>
                <a:spcPct val="100000"/>
              </a:lnSpc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~ </a:t>
            </a:r>
            <a:r>
              <a:rPr lang="en-PH" sz="3600" b="1" i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God uses human beings whom He 					has saved as heralds of His 							gracious offer of salvation.</a:t>
            </a: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</a:p>
          <a:p>
            <a:pPr algn="l">
              <a:lnSpc>
                <a:spcPct val="100000"/>
              </a:lnSpc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~ They share His message of salvation 					because He will save everyone who 					calls on His name.</a:t>
            </a:r>
          </a:p>
          <a:p>
            <a:pPr marL="571500" indent="-571500" algn="l">
              <a:lnSpc>
                <a:spcPct val="100000"/>
              </a:lnSpc>
              <a:buFont typeface="Wingdings" pitchFamily="2" charset="2"/>
              <a:buChar char="Ø"/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Paul also has Scripture to verify that bearers of the good news must be </a:t>
            </a:r>
            <a:r>
              <a:rPr lang="en-PH" sz="3600" i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“sent”</a:t>
            </a: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; people are not saved without the opportunity to hear.</a:t>
            </a:r>
          </a:p>
        </p:txBody>
      </p:sp>
    </p:spTree>
    <p:extLst>
      <p:ext uri="{BB962C8B-B14F-4D97-AF65-F5344CB8AC3E}">
        <p14:creationId xmlns:p14="http://schemas.microsoft.com/office/powerpoint/2010/main" val="35386397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67000"/>
              </a:schemeClr>
            </a:gs>
            <a:gs pos="66000">
              <a:schemeClr val="accent6">
                <a:lumMod val="97000"/>
                <a:lumOff val="3000"/>
              </a:schemeClr>
            </a:gs>
            <a:gs pos="100000">
              <a:schemeClr val="accent6">
                <a:lumMod val="60000"/>
                <a:lumOff val="40000"/>
              </a:schemeClr>
            </a:gs>
          </a:gsLst>
          <a:lin ang="2700000" scaled="1"/>
          <a:tileRect/>
        </a:gra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CD38DC8-C6A8-D078-5E91-E8DD46B68D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B9DFA6A7-1887-A221-B332-8DE36F0153C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0013" y="142875"/>
            <a:ext cx="8901111" cy="6586538"/>
          </a:xfrm>
        </p:spPr>
        <p:txBody>
          <a:bodyPr>
            <a:normAutofit/>
          </a:bodyPr>
          <a:lstStyle/>
          <a:p>
            <a:pPr marL="571500" indent="-571500" algn="l">
              <a:lnSpc>
                <a:spcPct val="100000"/>
              </a:lnSpc>
              <a:buFont typeface="Wingdings" pitchFamily="2" charset="2"/>
              <a:buChar char="Ø"/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Just a word on those who are </a:t>
            </a:r>
            <a:r>
              <a:rPr lang="en-PH" sz="3600" i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“sent”</a:t>
            </a: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571500" indent="-571500" algn="l">
              <a:lnSpc>
                <a:spcPct val="100000"/>
              </a:lnSpc>
              <a:buFont typeface="Wingdings" pitchFamily="2" charset="2"/>
              <a:buChar char="Ø"/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For those holding a ministerial office, like “pastor”, “elder”, “evangelist”, or “missionary”, </a:t>
            </a:r>
            <a:r>
              <a:rPr lang="en-PH" sz="3600" b="1" i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this word strongly implies “calling” according to biblical qualifications and confirmation by a local church body</a:t>
            </a: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algn="l">
              <a:lnSpc>
                <a:spcPct val="100000"/>
              </a:lnSpc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~ Calling is not as subjective as some 					believe.</a:t>
            </a:r>
          </a:p>
        </p:txBody>
      </p:sp>
    </p:spTree>
    <p:extLst>
      <p:ext uri="{BB962C8B-B14F-4D97-AF65-F5344CB8AC3E}">
        <p14:creationId xmlns:p14="http://schemas.microsoft.com/office/powerpoint/2010/main" val="5670962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67000"/>
              </a:schemeClr>
            </a:gs>
            <a:gs pos="66000">
              <a:schemeClr val="accent6">
                <a:lumMod val="97000"/>
                <a:lumOff val="3000"/>
              </a:schemeClr>
            </a:gs>
            <a:gs pos="100000">
              <a:schemeClr val="accent6">
                <a:lumMod val="60000"/>
                <a:lumOff val="40000"/>
              </a:schemeClr>
            </a:gs>
          </a:gsLst>
          <a:lin ang="2700000" scaled="1"/>
          <a:tileRect/>
        </a:gra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101825D-0C0A-2848-A8B2-2A5ECD55F1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F582262B-7396-17C4-F0B7-19E7EA58CA2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0013" y="142875"/>
            <a:ext cx="8901111" cy="6586538"/>
          </a:xfrm>
        </p:spPr>
        <p:txBody>
          <a:bodyPr>
            <a:normAutofit lnSpcReduction="10000"/>
          </a:bodyPr>
          <a:lstStyle/>
          <a:p>
            <a:pPr marL="571500" indent="-571500" algn="l">
              <a:lnSpc>
                <a:spcPct val="100000"/>
              </a:lnSpc>
              <a:buFont typeface="Wingdings" pitchFamily="2" charset="2"/>
              <a:buChar char="Ø"/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On the other hand, for a believer given an opportunity by the Lord to share the gospel or to share his faith with someone, the word </a:t>
            </a:r>
            <a:r>
              <a:rPr lang="en-PH" sz="3600" i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“sent”</a:t>
            </a: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gives that believer </a:t>
            </a:r>
            <a:r>
              <a:rPr lang="en-PH" sz="3600" b="1" i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 sense of mission to fulfill</a:t>
            </a: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algn="l">
              <a:lnSpc>
                <a:spcPct val="100000"/>
              </a:lnSpc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~ </a:t>
            </a:r>
            <a:r>
              <a:rPr lang="en-PH" sz="3600" b="1" i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He sees the opportunity or 							circumstance as providentially 						ordained by God.</a:t>
            </a:r>
            <a:endParaRPr lang="en-PH" sz="3600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100000"/>
              </a:lnSpc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~ In this sense, he recognizes that he 					must have been </a:t>
            </a:r>
            <a:r>
              <a:rPr lang="en-PH" sz="3600" i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“sent”</a:t>
            </a: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by God to this 					particular person in this particular 						instance.</a:t>
            </a:r>
          </a:p>
        </p:txBody>
      </p:sp>
    </p:spTree>
    <p:extLst>
      <p:ext uri="{BB962C8B-B14F-4D97-AF65-F5344CB8AC3E}">
        <p14:creationId xmlns:p14="http://schemas.microsoft.com/office/powerpoint/2010/main" val="33462174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67000"/>
              </a:schemeClr>
            </a:gs>
            <a:gs pos="66000">
              <a:schemeClr val="accent6">
                <a:lumMod val="97000"/>
                <a:lumOff val="3000"/>
              </a:schemeClr>
            </a:gs>
            <a:gs pos="100000">
              <a:schemeClr val="accent6">
                <a:lumMod val="60000"/>
                <a:lumOff val="40000"/>
              </a:schemeClr>
            </a:gs>
          </a:gsLst>
          <a:lin ang="2700000" scaled="1"/>
          <a:tileRect/>
        </a:gra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FA5BE4E-0C5E-3A69-76C7-5901A581B8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83C7B2A-52F2-3345-29C4-032E1748942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0013" y="142875"/>
            <a:ext cx="8901111" cy="6586538"/>
          </a:xfrm>
        </p:spPr>
        <p:txBody>
          <a:bodyPr>
            <a:normAutofit/>
          </a:bodyPr>
          <a:lstStyle/>
          <a:p>
            <a:pPr marL="571500" indent="-571500" algn="l">
              <a:lnSpc>
                <a:spcPct val="100000"/>
              </a:lnSpc>
              <a:buFont typeface="Wingdings" pitchFamily="2" charset="2"/>
              <a:buChar char="Ø"/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THE MINISTRY OF PREACHING CHRIST AND HIS GOSPEL IS, THEREFORE, ONE OF GREAT HONOR.</a:t>
            </a:r>
          </a:p>
          <a:p>
            <a:pPr algn="l">
              <a:lnSpc>
                <a:spcPct val="100000"/>
              </a:lnSpc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~ </a:t>
            </a:r>
            <a:r>
              <a:rPr lang="en-PH" sz="3600" b="1" i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This is because one who does so 						is called by God and then sent by 					God</a:t>
            </a: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algn="l">
              <a:lnSpc>
                <a:spcPct val="100000"/>
              </a:lnSpc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~ Hence, the quotation from Isa 52:7 in 					the next verse. </a:t>
            </a:r>
          </a:p>
          <a:p>
            <a:pPr algn="l">
              <a:lnSpc>
                <a:spcPct val="100000"/>
              </a:lnSpc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~ See also </a:t>
            </a:r>
            <a:r>
              <a:rPr lang="en-PH" sz="3600" b="1" u="sng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2Cor 5:18-20</a:t>
            </a: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5783538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67000"/>
              </a:schemeClr>
            </a:gs>
            <a:gs pos="66000">
              <a:schemeClr val="accent6">
                <a:lumMod val="97000"/>
                <a:lumOff val="3000"/>
              </a:schemeClr>
            </a:gs>
            <a:gs pos="100000">
              <a:schemeClr val="accent6">
                <a:lumMod val="60000"/>
                <a:lumOff val="40000"/>
              </a:schemeClr>
            </a:gs>
          </a:gsLst>
          <a:lin ang="2700000" scaled="1"/>
          <a:tileRect/>
        </a:gra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94DC0BA-655F-DCC7-EFE1-BCC9BD889A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66D6464A-643E-BF98-CEE1-C2466A1BF3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0013" y="142875"/>
            <a:ext cx="8901111" cy="6586538"/>
          </a:xfrm>
        </p:spPr>
        <p:txBody>
          <a:bodyPr>
            <a:normAutofit lnSpcReduction="10000"/>
          </a:bodyPr>
          <a:lstStyle/>
          <a:p>
            <a:pPr marL="571500" indent="-571500" algn="l">
              <a:lnSpc>
                <a:spcPct val="100000"/>
              </a:lnSpc>
              <a:buFont typeface="Wingdings" pitchFamily="2" charset="2"/>
              <a:buChar char="Ø"/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Read </a:t>
            </a:r>
            <a:r>
              <a:rPr lang="en-PH" sz="3600" b="1" u="sng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v. 15b</a:t>
            </a: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algn="l">
              <a:lnSpc>
                <a:spcPct val="100000"/>
              </a:lnSpc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~ Paul quoted from </a:t>
            </a:r>
            <a:r>
              <a:rPr lang="en-PH" sz="3600" b="1" u="sng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Isa 52:7</a:t>
            </a: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concerning 					the eagerness of the bearers of good 					news. </a:t>
            </a:r>
          </a:p>
          <a:p>
            <a:pPr algn="l">
              <a:lnSpc>
                <a:spcPct val="100000"/>
              </a:lnSpc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~ The word </a:t>
            </a:r>
            <a:r>
              <a:rPr lang="en-PH" sz="3600" i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“beautiful”</a:t>
            </a: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: “coming at the 					right or opportune time”; </a:t>
            </a:r>
            <a:r>
              <a:rPr lang="en-PH" sz="3600" i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“beautiful 						feet”</a:t>
            </a: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represents timely news.</a:t>
            </a:r>
          </a:p>
          <a:p>
            <a:pPr algn="l">
              <a:lnSpc>
                <a:spcPct val="100000"/>
              </a:lnSpc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~ It may also mean “beautiful, attractive, 					welcome.”</a:t>
            </a:r>
          </a:p>
          <a:p>
            <a:pPr algn="l">
              <a:lnSpc>
                <a:spcPct val="100000"/>
              </a:lnSpc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~ Those who bear the news have 					</a:t>
            </a:r>
            <a:r>
              <a:rPr lang="en-PH" sz="3600" i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“beautiful ... feet”</a:t>
            </a: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, that is, their 							message is welcome.</a:t>
            </a:r>
          </a:p>
        </p:txBody>
      </p:sp>
    </p:spTree>
    <p:extLst>
      <p:ext uri="{BB962C8B-B14F-4D97-AF65-F5344CB8AC3E}">
        <p14:creationId xmlns:p14="http://schemas.microsoft.com/office/powerpoint/2010/main" val="1779666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225</TotalTime>
  <Words>1417</Words>
  <Application>Microsoft Macintosh PowerPoint</Application>
  <PresentationFormat>On-screen Show (4:3)</PresentationFormat>
  <Paragraphs>66</Paragraphs>
  <Slides>15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0" baseType="lpstr">
      <vt:lpstr>Aptos</vt:lpstr>
      <vt:lpstr>Aptos Display</vt:lpstr>
      <vt:lpstr>Arial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Robert Casas</dc:creator>
  <cp:lastModifiedBy>Robert Casas</cp:lastModifiedBy>
  <cp:revision>16</cp:revision>
  <dcterms:created xsi:type="dcterms:W3CDTF">2026-04-18T12:21:44Z</dcterms:created>
  <dcterms:modified xsi:type="dcterms:W3CDTF">2026-04-18T16:07:39Z</dcterms:modified>
</cp:coreProperties>
</file>