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17"/>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9FF8C"/>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3879"/>
    <p:restoredTop sz="94709"/>
  </p:normalViewPr>
  <p:slideViewPr>
    <p:cSldViewPr snapToGrid="0">
      <p:cViewPr varScale="1">
        <p:scale>
          <a:sx n="93" d="100"/>
          <a:sy n="93" d="100"/>
        </p:scale>
        <p:origin x="2142" y="30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46FDDF3-B72A-E042-869C-11D04F4C42E5}" type="datetimeFigureOut">
              <a:rPr lang="en-US" smtClean="0"/>
              <a:t>3/31/2025</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FE6B9CD-88BF-D342-AD5E-EC0D7BB37A98}" type="slidenum">
              <a:rPr lang="en-US" smtClean="0"/>
              <a:t>‹#›</a:t>
            </a:fld>
            <a:endParaRPr lang="en-US"/>
          </a:p>
        </p:txBody>
      </p:sp>
    </p:spTree>
    <p:extLst>
      <p:ext uri="{BB962C8B-B14F-4D97-AF65-F5344CB8AC3E}">
        <p14:creationId xmlns:p14="http://schemas.microsoft.com/office/powerpoint/2010/main" val="176191036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BFE6B9CD-88BF-D342-AD5E-EC0D7BB37A98}" type="slidenum">
              <a:rPr lang="en-US" smtClean="0"/>
              <a:t>9</a:t>
            </a:fld>
            <a:endParaRPr lang="en-US"/>
          </a:p>
        </p:txBody>
      </p:sp>
    </p:spTree>
    <p:extLst>
      <p:ext uri="{BB962C8B-B14F-4D97-AF65-F5344CB8AC3E}">
        <p14:creationId xmlns:p14="http://schemas.microsoft.com/office/powerpoint/2010/main" val="177068820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042B8EE-20BD-DB17-F025-6ED42090F95C}"/>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71AF9A66-65E3-2F52-FABE-A00FE8AA7146}"/>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BB8A1B28-20B7-D585-8BDA-DCAF0023EC87}"/>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4DC40630-9E56-E9E4-B9DB-BA164469681F}"/>
              </a:ext>
            </a:extLst>
          </p:cNvPr>
          <p:cNvSpPr>
            <a:spLocks noGrp="1"/>
          </p:cNvSpPr>
          <p:nvPr>
            <p:ph type="sldNum" sz="quarter" idx="5"/>
          </p:nvPr>
        </p:nvSpPr>
        <p:spPr/>
        <p:txBody>
          <a:bodyPr/>
          <a:lstStyle/>
          <a:p>
            <a:fld id="{BFE6B9CD-88BF-D342-AD5E-EC0D7BB37A98}" type="slidenum">
              <a:rPr lang="en-US" smtClean="0"/>
              <a:t>10</a:t>
            </a:fld>
            <a:endParaRPr lang="en-US"/>
          </a:p>
        </p:txBody>
      </p:sp>
    </p:spTree>
    <p:extLst>
      <p:ext uri="{BB962C8B-B14F-4D97-AF65-F5344CB8AC3E}">
        <p14:creationId xmlns:p14="http://schemas.microsoft.com/office/powerpoint/2010/main" val="11689808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33913E9-D89C-6F16-004A-15C2387A0647}"/>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5308E541-41CE-D0C9-8749-3E639AA74264}"/>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64E00A8C-678F-064A-4AB8-F05941A31EAF}"/>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14F59A32-BD0F-D4A2-231C-004665FF5177}"/>
              </a:ext>
            </a:extLst>
          </p:cNvPr>
          <p:cNvSpPr>
            <a:spLocks noGrp="1"/>
          </p:cNvSpPr>
          <p:nvPr>
            <p:ph type="sldNum" sz="quarter" idx="5"/>
          </p:nvPr>
        </p:nvSpPr>
        <p:spPr/>
        <p:txBody>
          <a:bodyPr/>
          <a:lstStyle/>
          <a:p>
            <a:fld id="{BFE6B9CD-88BF-D342-AD5E-EC0D7BB37A98}" type="slidenum">
              <a:rPr lang="en-US" smtClean="0"/>
              <a:t>11</a:t>
            </a:fld>
            <a:endParaRPr lang="en-US"/>
          </a:p>
        </p:txBody>
      </p:sp>
    </p:spTree>
    <p:extLst>
      <p:ext uri="{BB962C8B-B14F-4D97-AF65-F5344CB8AC3E}">
        <p14:creationId xmlns:p14="http://schemas.microsoft.com/office/powerpoint/2010/main" val="87601396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62445B-4DF6-6110-BDBA-9D08638F062E}"/>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10C5DAA7-0BBE-43C9-1957-64FF18975DCC}"/>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53224E5A-2870-4ECE-E88A-BEE2A0A7DBC7}"/>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D0030F5B-41D7-8D25-8824-FDBB1D2DF9A9}"/>
              </a:ext>
            </a:extLst>
          </p:cNvPr>
          <p:cNvSpPr>
            <a:spLocks noGrp="1"/>
          </p:cNvSpPr>
          <p:nvPr>
            <p:ph type="sldNum" sz="quarter" idx="5"/>
          </p:nvPr>
        </p:nvSpPr>
        <p:spPr/>
        <p:txBody>
          <a:bodyPr/>
          <a:lstStyle/>
          <a:p>
            <a:fld id="{BFE6B9CD-88BF-D342-AD5E-EC0D7BB37A98}" type="slidenum">
              <a:rPr lang="en-US" smtClean="0"/>
              <a:t>12</a:t>
            </a:fld>
            <a:endParaRPr lang="en-US"/>
          </a:p>
        </p:txBody>
      </p:sp>
    </p:spTree>
    <p:extLst>
      <p:ext uri="{BB962C8B-B14F-4D97-AF65-F5344CB8AC3E}">
        <p14:creationId xmlns:p14="http://schemas.microsoft.com/office/powerpoint/2010/main" val="259172863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512D6A7-0C10-8CB5-A956-85C9EED89283}"/>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69AE1E66-C6A6-67C6-F177-6157B71468E9}"/>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68724ED3-D04C-15E4-E2B0-D3957AB4E519}"/>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0A9E18FB-0E1C-2B15-4EB6-C623A833FEC5}"/>
              </a:ext>
            </a:extLst>
          </p:cNvPr>
          <p:cNvSpPr>
            <a:spLocks noGrp="1"/>
          </p:cNvSpPr>
          <p:nvPr>
            <p:ph type="sldNum" sz="quarter" idx="5"/>
          </p:nvPr>
        </p:nvSpPr>
        <p:spPr/>
        <p:txBody>
          <a:bodyPr/>
          <a:lstStyle/>
          <a:p>
            <a:fld id="{BFE6B9CD-88BF-D342-AD5E-EC0D7BB37A98}" type="slidenum">
              <a:rPr lang="en-US" smtClean="0"/>
              <a:t>13</a:t>
            </a:fld>
            <a:endParaRPr lang="en-US"/>
          </a:p>
        </p:txBody>
      </p:sp>
    </p:spTree>
    <p:extLst>
      <p:ext uri="{BB962C8B-B14F-4D97-AF65-F5344CB8AC3E}">
        <p14:creationId xmlns:p14="http://schemas.microsoft.com/office/powerpoint/2010/main" val="47265556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33A23C3-43E2-D202-3FCC-6CE55E7DDACE}"/>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ECD4C23D-8961-4204-4825-FD50549E24DA}"/>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B9902B09-32A4-0B6C-C75A-A5594E7078F8}"/>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331C5C92-DCB2-BD29-A95E-10C3339BA84F}"/>
              </a:ext>
            </a:extLst>
          </p:cNvPr>
          <p:cNvSpPr>
            <a:spLocks noGrp="1"/>
          </p:cNvSpPr>
          <p:nvPr>
            <p:ph type="sldNum" sz="quarter" idx="5"/>
          </p:nvPr>
        </p:nvSpPr>
        <p:spPr/>
        <p:txBody>
          <a:bodyPr/>
          <a:lstStyle/>
          <a:p>
            <a:fld id="{BFE6B9CD-88BF-D342-AD5E-EC0D7BB37A98}" type="slidenum">
              <a:rPr lang="en-US" smtClean="0"/>
              <a:t>14</a:t>
            </a:fld>
            <a:endParaRPr lang="en-US"/>
          </a:p>
        </p:txBody>
      </p:sp>
    </p:spTree>
    <p:extLst>
      <p:ext uri="{BB962C8B-B14F-4D97-AF65-F5344CB8AC3E}">
        <p14:creationId xmlns:p14="http://schemas.microsoft.com/office/powerpoint/2010/main" val="32957922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D292AE9-9B1A-36A7-AF4F-1D50B3B9DAE9}"/>
            </a:ext>
          </a:extLst>
        </p:cNvPr>
        <p:cNvGrpSpPr/>
        <p:nvPr/>
      </p:nvGrpSpPr>
      <p:grpSpPr>
        <a:xfrm>
          <a:off x="0" y="0"/>
          <a:ext cx="0" cy="0"/>
          <a:chOff x="0" y="0"/>
          <a:chExt cx="0" cy="0"/>
        </a:xfrm>
      </p:grpSpPr>
      <p:sp>
        <p:nvSpPr>
          <p:cNvPr id="2" name="Slide Image Placeholder 1">
            <a:extLst>
              <a:ext uri="{FF2B5EF4-FFF2-40B4-BE49-F238E27FC236}">
                <a16:creationId xmlns:a16="http://schemas.microsoft.com/office/drawing/2014/main" id="{779A9BCC-2F2F-B1CD-CDF4-EB23FC4F3E09}"/>
              </a:ext>
            </a:extLst>
          </p:cNvPr>
          <p:cNvSpPr>
            <a:spLocks noGrp="1" noRot="1" noChangeAspect="1"/>
          </p:cNvSpPr>
          <p:nvPr>
            <p:ph type="sldImg"/>
          </p:nvPr>
        </p:nvSpPr>
        <p:spPr/>
      </p:sp>
      <p:sp>
        <p:nvSpPr>
          <p:cNvPr id="3" name="Notes Placeholder 2">
            <a:extLst>
              <a:ext uri="{FF2B5EF4-FFF2-40B4-BE49-F238E27FC236}">
                <a16:creationId xmlns:a16="http://schemas.microsoft.com/office/drawing/2014/main" id="{777072FD-F189-E228-B6F9-67A159C15766}"/>
              </a:ext>
            </a:extLst>
          </p:cNvPr>
          <p:cNvSpPr>
            <a:spLocks noGrp="1"/>
          </p:cNvSpPr>
          <p:nvPr>
            <p:ph type="body" idx="1"/>
          </p:nvPr>
        </p:nvSpPr>
        <p:spPr/>
        <p:txBody>
          <a:bodyPr/>
          <a:lstStyle/>
          <a:p>
            <a:endParaRPr lang="en-US" dirty="0"/>
          </a:p>
        </p:txBody>
      </p:sp>
      <p:sp>
        <p:nvSpPr>
          <p:cNvPr id="4" name="Slide Number Placeholder 3">
            <a:extLst>
              <a:ext uri="{FF2B5EF4-FFF2-40B4-BE49-F238E27FC236}">
                <a16:creationId xmlns:a16="http://schemas.microsoft.com/office/drawing/2014/main" id="{5D6A8507-A958-6849-26F9-DB15E401EFD7}"/>
              </a:ext>
            </a:extLst>
          </p:cNvPr>
          <p:cNvSpPr>
            <a:spLocks noGrp="1"/>
          </p:cNvSpPr>
          <p:nvPr>
            <p:ph type="sldNum" sz="quarter" idx="5"/>
          </p:nvPr>
        </p:nvSpPr>
        <p:spPr/>
        <p:txBody>
          <a:bodyPr/>
          <a:lstStyle/>
          <a:p>
            <a:fld id="{BFE6B9CD-88BF-D342-AD5E-EC0D7BB37A98}" type="slidenum">
              <a:rPr lang="en-US" smtClean="0"/>
              <a:t>15</a:t>
            </a:fld>
            <a:endParaRPr lang="en-US"/>
          </a:p>
        </p:txBody>
      </p:sp>
    </p:spTree>
    <p:extLst>
      <p:ext uri="{BB962C8B-B14F-4D97-AF65-F5344CB8AC3E}">
        <p14:creationId xmlns:p14="http://schemas.microsoft.com/office/powerpoint/2010/main" val="260191133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3221584C-1A41-3842-9570-1ABE742B28CB}" type="datetimeFigureOut">
              <a:rPr lang="en-US" smtClean="0"/>
              <a:t>3/31/2025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4356654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221584C-1A41-3842-9570-1ABE742B28CB}" type="datetimeFigureOut">
              <a:rPr lang="en-US" smtClean="0"/>
              <a:t>3/31/2025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11615667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221584C-1A41-3842-9570-1ABE742B28CB}" type="datetimeFigureOut">
              <a:rPr lang="en-US" smtClean="0"/>
              <a:t>3/31/2025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332922853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221584C-1A41-3842-9570-1ABE742B28CB}" type="datetimeFigureOut">
              <a:rPr lang="en-US" smtClean="0"/>
              <a:t>3/31/2025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8395850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221584C-1A41-3842-9570-1ABE742B28CB}" type="datetimeFigureOut">
              <a:rPr lang="en-US" smtClean="0"/>
              <a:t>3/31/2025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88325831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3221584C-1A41-3842-9570-1ABE742B28CB}" type="datetimeFigureOut">
              <a:rPr lang="en-US" smtClean="0"/>
              <a:t>3/31/2025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39327601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3221584C-1A41-3842-9570-1ABE742B28CB}" type="datetimeFigureOut">
              <a:rPr lang="en-US" smtClean="0"/>
              <a:t>3/31/2025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7459210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3221584C-1A41-3842-9570-1ABE742B28CB}" type="datetimeFigureOut">
              <a:rPr lang="en-US" smtClean="0"/>
              <a:t>3/31/2025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288551843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221584C-1A41-3842-9570-1ABE742B28CB}" type="datetimeFigureOut">
              <a:rPr lang="en-US" smtClean="0"/>
              <a:t>3/31/2025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37820120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3221584C-1A41-3842-9570-1ABE742B28CB}" type="datetimeFigureOut">
              <a:rPr lang="en-US" smtClean="0"/>
              <a:t>3/31/2025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33478662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3221584C-1A41-3842-9570-1ABE742B28CB}" type="datetimeFigureOut">
              <a:rPr lang="en-US" smtClean="0"/>
              <a:t>3/31/2025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68174FC-89E7-9D40-881F-AB702B55D751}" type="slidenum">
              <a:rPr lang="en-US" smtClean="0"/>
              <a:t>‹#›</a:t>
            </a:fld>
            <a:endParaRPr lang="en-US"/>
          </a:p>
        </p:txBody>
      </p:sp>
    </p:spTree>
    <p:extLst>
      <p:ext uri="{BB962C8B-B14F-4D97-AF65-F5344CB8AC3E}">
        <p14:creationId xmlns:p14="http://schemas.microsoft.com/office/powerpoint/2010/main" val="39645002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3221584C-1A41-3842-9570-1ABE742B28CB}" type="datetimeFigureOut">
              <a:rPr lang="en-US" smtClean="0"/>
              <a:t>3/31/2025</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E68174FC-89E7-9D40-881F-AB702B55D751}" type="slidenum">
              <a:rPr lang="en-US" smtClean="0"/>
              <a:t>‹#›</a:t>
            </a:fld>
            <a:endParaRPr lang="en-US"/>
          </a:p>
        </p:txBody>
      </p:sp>
    </p:spTree>
    <p:extLst>
      <p:ext uri="{BB962C8B-B14F-4D97-AF65-F5344CB8AC3E}">
        <p14:creationId xmlns:p14="http://schemas.microsoft.com/office/powerpoint/2010/main" val="201702346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26E1B029-B39C-F1A9-DBFF-50FC17070E2A}"/>
              </a:ext>
            </a:extLst>
          </p:cNvPr>
          <p:cNvSpPr>
            <a:spLocks noGrp="1"/>
          </p:cNvSpPr>
          <p:nvPr>
            <p:ph type="subTitle" idx="1"/>
          </p:nvPr>
        </p:nvSpPr>
        <p:spPr>
          <a:xfrm>
            <a:off x="112542" y="112542"/>
            <a:ext cx="8918916" cy="6636128"/>
          </a:xfrm>
        </p:spPr>
        <p:txBody>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SAMUEL SERIES 23: EPILOGUE: DAVID’S  PSALM OF DELIVERANCE (2Sam 22:1-51)</a:t>
            </a:r>
            <a:endParaRPr lang="en-PH" sz="3600" b="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INTRO</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US" sz="3600"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OUTLINE</a:t>
            </a:r>
            <a:endParaRPr lang="en-US"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239838"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 The Psalm’s Focus (v. 1)</a:t>
            </a:r>
          </a:p>
          <a:p>
            <a:pPr algn="l">
              <a:lnSpc>
                <a:spcPct val="100000"/>
              </a:lnSpc>
              <a:tabLst>
                <a:tab pos="484188" algn="l"/>
                <a:tab pos="576263" algn="l"/>
                <a:tab pos="752475" algn="l"/>
                <a:tab pos="841375" algn="l"/>
                <a:tab pos="881063" algn="l"/>
                <a:tab pos="969963" algn="l"/>
                <a:tab pos="1019175" algn="l"/>
                <a:tab pos="1154113" algn="l"/>
                <a:tab pos="1239838"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David’s Praise of God as Savior (vv. 2-4)</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3. David’s Distress (vv. 5-6)</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4. David’s Cry (v. 7)</a:t>
            </a:r>
          </a:p>
        </p:txBody>
      </p:sp>
    </p:spTree>
    <p:extLst>
      <p:ext uri="{BB962C8B-B14F-4D97-AF65-F5344CB8AC3E}">
        <p14:creationId xmlns:p14="http://schemas.microsoft.com/office/powerpoint/2010/main" val="38052436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Scale>
                                      <p:cBhvr>
                                        <p:cTn id="7" dur="1000" decel="50000" fill="hold">
                                          <p:stCondLst>
                                            <p:cond delay="0"/>
                                          </p:stCondLst>
                                        </p:cTn>
                                        <p:tgtEl>
                                          <p:spTgt spid="3">
                                            <p:txEl>
                                              <p:pRg st="0" end="0"/>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0" end="0"/>
                                            </p:txEl>
                                          </p:spTgt>
                                        </p:tgtEl>
                                        <p:attrNameLst>
                                          <p:attrName>ppt_x</p:attrName>
                                          <p:attrName>ppt_y</p:attrName>
                                        </p:attrNameLst>
                                      </p:cBhvr>
                                    </p:animMotion>
                                    <p:animEffect transition="in" filter="fade">
                                      <p:cBhvr>
                                        <p:cTn id="9" dur="1000"/>
                                        <p:tgtEl>
                                          <p:spTgt spid="3">
                                            <p:txEl>
                                              <p:pRg st="0" end="0"/>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Scale>
                                      <p:cBhvr>
                                        <p:cTn id="14"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1" end="1"/>
                                            </p:txEl>
                                          </p:spTgt>
                                        </p:tgtEl>
                                        <p:attrNameLst>
                                          <p:attrName>ppt_x</p:attrName>
                                          <p:attrName>ppt_y</p:attrName>
                                        </p:attrNameLst>
                                      </p:cBhvr>
                                    </p:animMotion>
                                    <p:animEffect transition="in" filter="fade">
                                      <p:cBhvr>
                                        <p:cTn id="16" dur="1000"/>
                                        <p:tgtEl>
                                          <p:spTgt spid="3">
                                            <p:txEl>
                                              <p:pRg st="1" end="1"/>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Scale>
                                      <p:cBhvr>
                                        <p:cTn id="21"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2" end="2"/>
                                            </p:txEl>
                                          </p:spTgt>
                                        </p:tgtEl>
                                        <p:attrNameLst>
                                          <p:attrName>ppt_x</p:attrName>
                                          <p:attrName>ppt_y</p:attrName>
                                        </p:attrNameLst>
                                      </p:cBhvr>
                                    </p:animMotion>
                                    <p:animEffect transition="in" filter="fade">
                                      <p:cBhvr>
                                        <p:cTn id="23" dur="1000"/>
                                        <p:tgtEl>
                                          <p:spTgt spid="3">
                                            <p:txEl>
                                              <p:pRg st="2" end="2"/>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2"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Scale>
                                      <p:cBhvr>
                                        <p:cTn id="28"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9" dur="1000" decel="50000" fill="hold">
                                          <p:stCondLst>
                                            <p:cond delay="0"/>
                                          </p:stCondLst>
                                        </p:cTn>
                                        <p:tgtEl>
                                          <p:spTgt spid="3">
                                            <p:txEl>
                                              <p:pRg st="3" end="3"/>
                                            </p:txEl>
                                          </p:spTgt>
                                        </p:tgtEl>
                                        <p:attrNameLst>
                                          <p:attrName>ppt_x</p:attrName>
                                          <p:attrName>ppt_y</p:attrName>
                                        </p:attrNameLst>
                                      </p:cBhvr>
                                    </p:animMotion>
                                    <p:animEffect transition="in" filter="fade">
                                      <p:cBhvr>
                                        <p:cTn id="30" dur="1000"/>
                                        <p:tgtEl>
                                          <p:spTgt spid="3">
                                            <p:txEl>
                                              <p:pRg st="3" end="3"/>
                                            </p:txEl>
                                          </p:spTgt>
                                        </p:tgtEl>
                                      </p:cBhvr>
                                    </p:animEffect>
                                  </p:childTnLst>
                                </p:cTn>
                              </p:par>
                            </p:childTnLst>
                          </p:cTn>
                        </p:par>
                      </p:childTnLst>
                    </p:cTn>
                  </p:par>
                  <p:par>
                    <p:cTn id="31" fill="hold">
                      <p:stCondLst>
                        <p:cond delay="indefinite"/>
                      </p:stCondLst>
                      <p:childTnLst>
                        <p:par>
                          <p:cTn id="32" fill="hold">
                            <p:stCondLst>
                              <p:cond delay="0"/>
                            </p:stCondLst>
                            <p:childTnLst>
                              <p:par>
                                <p:cTn id="33" presetID="52" presetClass="entr" presetSubtype="0" fill="hold"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Scale>
                                      <p:cBhvr>
                                        <p:cTn id="35" dur="1000" decel="50000" fill="hold">
                                          <p:stCondLst>
                                            <p:cond delay="0"/>
                                          </p:stCondLst>
                                        </p:cTn>
                                        <p:tgtEl>
                                          <p:spTgt spid="3">
                                            <p:txEl>
                                              <p:pRg st="4" end="4"/>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36" dur="1000" decel="50000" fill="hold">
                                          <p:stCondLst>
                                            <p:cond delay="0"/>
                                          </p:stCondLst>
                                        </p:cTn>
                                        <p:tgtEl>
                                          <p:spTgt spid="3">
                                            <p:txEl>
                                              <p:pRg st="4" end="4"/>
                                            </p:txEl>
                                          </p:spTgt>
                                        </p:tgtEl>
                                        <p:attrNameLst>
                                          <p:attrName>ppt_x</p:attrName>
                                          <p:attrName>ppt_y</p:attrName>
                                        </p:attrNameLst>
                                      </p:cBhvr>
                                    </p:animMotion>
                                    <p:animEffect transition="in" filter="fade">
                                      <p:cBhvr>
                                        <p:cTn id="37" dur="1000"/>
                                        <p:tgtEl>
                                          <p:spTgt spid="3">
                                            <p:txEl>
                                              <p:pRg st="4" end="4"/>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52" presetClass="entr" presetSubtype="0" fill="hold" nodeType="clickEffect">
                                  <p:stCondLst>
                                    <p:cond delay="0"/>
                                  </p:stCondLst>
                                  <p:childTnLst>
                                    <p:set>
                                      <p:cBhvr>
                                        <p:cTn id="41" dur="1" fill="hold">
                                          <p:stCondLst>
                                            <p:cond delay="0"/>
                                          </p:stCondLst>
                                        </p:cTn>
                                        <p:tgtEl>
                                          <p:spTgt spid="3">
                                            <p:txEl>
                                              <p:pRg st="5" end="5"/>
                                            </p:txEl>
                                          </p:spTgt>
                                        </p:tgtEl>
                                        <p:attrNameLst>
                                          <p:attrName>style.visibility</p:attrName>
                                        </p:attrNameLst>
                                      </p:cBhvr>
                                      <p:to>
                                        <p:strVal val="visible"/>
                                      </p:to>
                                    </p:set>
                                    <p:animScale>
                                      <p:cBhvr>
                                        <p:cTn id="42" dur="1000" decel="50000" fill="hold">
                                          <p:stCondLst>
                                            <p:cond delay="0"/>
                                          </p:stCondLst>
                                        </p:cTn>
                                        <p:tgtEl>
                                          <p:spTgt spid="3">
                                            <p:txEl>
                                              <p:pRg st="5" end="5"/>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43" dur="1000" decel="50000" fill="hold">
                                          <p:stCondLst>
                                            <p:cond delay="0"/>
                                          </p:stCondLst>
                                        </p:cTn>
                                        <p:tgtEl>
                                          <p:spTgt spid="3">
                                            <p:txEl>
                                              <p:pRg st="5" end="5"/>
                                            </p:txEl>
                                          </p:spTgt>
                                        </p:tgtEl>
                                        <p:attrNameLst>
                                          <p:attrName>ppt_x</p:attrName>
                                          <p:attrName>ppt_y</p:attrName>
                                        </p:attrNameLst>
                                      </p:cBhvr>
                                    </p:animMotion>
                                    <p:animEffect transition="in" filter="fade">
                                      <p:cBhvr>
                                        <p:cTn id="44" dur="1000"/>
                                        <p:tgtEl>
                                          <p:spTgt spid="3">
                                            <p:txEl>
                                              <p:pRg st="5" end="5"/>
                                            </p:txEl>
                                          </p:spTgt>
                                        </p:tgtEl>
                                      </p:cBhvr>
                                    </p:animEffect>
                                  </p:childTnLst>
                                </p:cTn>
                              </p:par>
                            </p:childTnLst>
                          </p:cTn>
                        </p:par>
                      </p:childTnLst>
                    </p:cTn>
                  </p:par>
                  <p:par>
                    <p:cTn id="45" fill="hold">
                      <p:stCondLst>
                        <p:cond delay="indefinite"/>
                      </p:stCondLst>
                      <p:childTnLst>
                        <p:par>
                          <p:cTn id="46" fill="hold">
                            <p:stCondLst>
                              <p:cond delay="0"/>
                            </p:stCondLst>
                            <p:childTnLst>
                              <p:par>
                                <p:cTn id="47" presetID="52" presetClass="entr" presetSubtype="0" fill="hold" nodeType="clickEffect">
                                  <p:stCondLst>
                                    <p:cond delay="0"/>
                                  </p:stCondLst>
                                  <p:childTnLst>
                                    <p:set>
                                      <p:cBhvr>
                                        <p:cTn id="48" dur="1" fill="hold">
                                          <p:stCondLst>
                                            <p:cond delay="0"/>
                                          </p:stCondLst>
                                        </p:cTn>
                                        <p:tgtEl>
                                          <p:spTgt spid="3">
                                            <p:txEl>
                                              <p:pRg st="6" end="6"/>
                                            </p:txEl>
                                          </p:spTgt>
                                        </p:tgtEl>
                                        <p:attrNameLst>
                                          <p:attrName>style.visibility</p:attrName>
                                        </p:attrNameLst>
                                      </p:cBhvr>
                                      <p:to>
                                        <p:strVal val="visible"/>
                                      </p:to>
                                    </p:set>
                                    <p:animScale>
                                      <p:cBhvr>
                                        <p:cTn id="49" dur="1000" decel="50000" fill="hold">
                                          <p:stCondLst>
                                            <p:cond delay="0"/>
                                          </p:stCondLst>
                                        </p:cTn>
                                        <p:tgtEl>
                                          <p:spTgt spid="3">
                                            <p:txEl>
                                              <p:pRg st="6" end="6"/>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50" dur="1000" decel="50000" fill="hold">
                                          <p:stCondLst>
                                            <p:cond delay="0"/>
                                          </p:stCondLst>
                                        </p:cTn>
                                        <p:tgtEl>
                                          <p:spTgt spid="3">
                                            <p:txEl>
                                              <p:pRg st="6" end="6"/>
                                            </p:txEl>
                                          </p:spTgt>
                                        </p:tgtEl>
                                        <p:attrNameLst>
                                          <p:attrName>ppt_x</p:attrName>
                                          <p:attrName>ppt_y</p:attrName>
                                        </p:attrNameLst>
                                      </p:cBhvr>
                                    </p:animMotion>
                                    <p:animEffect transition="in" filter="fade">
                                      <p:cBhvr>
                                        <p:cTn id="51" dur="10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5C1E45C1-D1A5-B094-7690-E8454B0C0575}"/>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1136EC1B-789B-AE66-35B3-24316005CE2D}"/>
              </a:ext>
            </a:extLst>
          </p:cNvPr>
          <p:cNvSpPr>
            <a:spLocks noGrp="1"/>
          </p:cNvSpPr>
          <p:nvPr>
            <p:ph type="subTitle" idx="1"/>
          </p:nvPr>
        </p:nvSpPr>
        <p:spPr>
          <a:xfrm>
            <a:off x="112542" y="112542"/>
            <a:ext cx="8918916" cy="663612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God not only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“came down”</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10</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but He “reached down” and took David out of the dangerous waters.</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Notice that all these verbs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“drew… 					out”</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“delivered”</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“brought… forth</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“rescued”</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are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synonymous</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all are 					referring to basically one thing.</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It was always God’s intention and 					commitment to save David because 				God chose him.</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How much more so for those for His 					elect in Christ!</a:t>
            </a:r>
          </a:p>
        </p:txBody>
      </p:sp>
    </p:spTree>
    <p:extLst>
      <p:ext uri="{BB962C8B-B14F-4D97-AF65-F5344CB8AC3E}">
        <p14:creationId xmlns:p14="http://schemas.microsoft.com/office/powerpoint/2010/main" val="4278420776"/>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Scale>
                                      <p:cBhvr>
                                        <p:cTn id="21"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3" end="3"/>
                                            </p:txEl>
                                          </p:spTgt>
                                        </p:tgtEl>
                                        <p:attrNameLst>
                                          <p:attrName>ppt_x</p:attrName>
                                          <p:attrName>ppt_y</p:attrName>
                                        </p:attrNameLst>
                                      </p:cBhvr>
                                    </p:animMotion>
                                    <p:animEffect transition="in" filter="fade">
                                      <p:cBhvr>
                                        <p:cTn id="23" dur="10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9712CB2E-A3EB-262A-11AE-A5F7C6E00870}"/>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0267F05D-21C9-835D-5FCD-824B93ECAD7A}"/>
              </a:ext>
            </a:extLst>
          </p:cNvPr>
          <p:cNvSpPr>
            <a:spLocks noGrp="1"/>
          </p:cNvSpPr>
          <p:nvPr>
            <p:ph type="subTitle" idx="1"/>
          </p:nvPr>
        </p:nvSpPr>
        <p:spPr>
          <a:xfrm>
            <a:off x="112542" y="112542"/>
            <a:ext cx="8918916" cy="6636128"/>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If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David was still speaking in a metaphor,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18-19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David then describes his circumstance in more literal terms.</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dangerous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“waters”</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referred to 						his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“strong enemy”</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who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“were too 						strong for”</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him.</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God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“delivered”</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him from these 						enemies.</a:t>
            </a:r>
          </a:p>
        </p:txBody>
      </p:sp>
    </p:spTree>
    <p:extLst>
      <p:ext uri="{BB962C8B-B14F-4D97-AF65-F5344CB8AC3E}">
        <p14:creationId xmlns:p14="http://schemas.microsoft.com/office/powerpoint/2010/main" val="3298952094"/>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A0F34B59-3F0F-8203-F7C5-A1A01FAAB58B}"/>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5A51BEE5-D23A-9F36-DCA6-9AAD00CF3C33}"/>
              </a:ext>
            </a:extLst>
          </p:cNvPr>
          <p:cNvSpPr>
            <a:spLocks noGrp="1"/>
          </p:cNvSpPr>
          <p:nvPr>
            <p:ph type="subTitle" idx="1"/>
          </p:nvPr>
        </p:nvSpPr>
        <p:spPr>
          <a:xfrm>
            <a:off x="112542" y="112542"/>
            <a:ext cx="8918916" cy="6636128"/>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18</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the description of David’s enemies serve to heighten the greatness of God’s deliverance.</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His enemies were not only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“too strong 					for”</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him, they also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“hated”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him.</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These were enemies passionately 						desired to destroy him!</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“confronted”</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to hinder or to block 							escape from destruction </a:t>
            </a:r>
          </a:p>
        </p:txBody>
      </p:sp>
    </p:spTree>
    <p:extLst>
      <p:ext uri="{BB962C8B-B14F-4D97-AF65-F5344CB8AC3E}">
        <p14:creationId xmlns:p14="http://schemas.microsoft.com/office/powerpoint/2010/main" val="4147134983"/>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Scale>
                                      <p:cBhvr>
                                        <p:cTn id="21"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3" end="3"/>
                                            </p:txEl>
                                          </p:spTgt>
                                        </p:tgtEl>
                                        <p:attrNameLst>
                                          <p:attrName>ppt_x</p:attrName>
                                          <p:attrName>ppt_y</p:attrName>
                                        </p:attrNameLst>
                                      </p:cBhvr>
                                    </p:animMotion>
                                    <p:animEffect transition="in" filter="fade">
                                      <p:cBhvr>
                                        <p:cTn id="23" dur="1000"/>
                                        <p:tgtEl>
                                          <p:spTgt spid="3">
                                            <p:txEl>
                                              <p:pRg st="3" end="3"/>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2"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Scale>
                                      <p:cBhvr>
                                        <p:cTn id="28" dur="1000" decel="50000" fill="hold">
                                          <p:stCondLst>
                                            <p:cond delay="0"/>
                                          </p:stCondLst>
                                        </p:cTn>
                                        <p:tgtEl>
                                          <p:spTgt spid="3">
                                            <p:txEl>
                                              <p:pRg st="4" end="4"/>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9" dur="1000" decel="50000" fill="hold">
                                          <p:stCondLst>
                                            <p:cond delay="0"/>
                                          </p:stCondLst>
                                        </p:cTn>
                                        <p:tgtEl>
                                          <p:spTgt spid="3">
                                            <p:txEl>
                                              <p:pRg st="4" end="4"/>
                                            </p:txEl>
                                          </p:spTgt>
                                        </p:tgtEl>
                                        <p:attrNameLst>
                                          <p:attrName>ppt_x</p:attrName>
                                          <p:attrName>ppt_y</p:attrName>
                                        </p:attrNameLst>
                                      </p:cBhvr>
                                    </p:animMotion>
                                    <p:animEffect transition="in" filter="fade">
                                      <p:cBhvr>
                                        <p:cTn id="30"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D39E8682-5BE7-4D38-E0C6-FE40D7C9FC1E}"/>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0CFF3891-B274-4CD0-8F6F-2358DB018A84}"/>
              </a:ext>
            </a:extLst>
          </p:cNvPr>
          <p:cNvSpPr>
            <a:spLocks noGrp="1"/>
          </p:cNvSpPr>
          <p:nvPr>
            <p:ph type="subTitle" idx="1"/>
          </p:nvPr>
        </p:nvSpPr>
        <p:spPr>
          <a:xfrm>
            <a:off x="112542" y="112542"/>
            <a:ext cx="8918916" cy="6636128"/>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“But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(Praise God!)</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the Lord was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[his]</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support.”</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“support”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means “(figuratively) a 						protector or sustenance: – stay.”</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20</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David further described God’s deliverance.</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Yahweh brought David from out of his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“distress”</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and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“into a broad 						place”</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He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“rescued”</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David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“because He 						delighted in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[him]</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dirty="0"/>
          </a:p>
        </p:txBody>
      </p:sp>
    </p:spTree>
    <p:extLst>
      <p:ext uri="{BB962C8B-B14F-4D97-AF65-F5344CB8AC3E}">
        <p14:creationId xmlns:p14="http://schemas.microsoft.com/office/powerpoint/2010/main" val="4208498975"/>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Scale>
                                      <p:cBhvr>
                                        <p:cTn id="21"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3" end="3"/>
                                            </p:txEl>
                                          </p:spTgt>
                                        </p:tgtEl>
                                        <p:attrNameLst>
                                          <p:attrName>ppt_x</p:attrName>
                                          <p:attrName>ppt_y</p:attrName>
                                        </p:attrNameLst>
                                      </p:cBhvr>
                                    </p:animMotion>
                                    <p:animEffect transition="in" filter="fade">
                                      <p:cBhvr>
                                        <p:cTn id="23" dur="1000"/>
                                        <p:tgtEl>
                                          <p:spTgt spid="3">
                                            <p:txEl>
                                              <p:pRg st="3" end="3"/>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2"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Scale>
                                      <p:cBhvr>
                                        <p:cTn id="28" dur="1000" decel="50000" fill="hold">
                                          <p:stCondLst>
                                            <p:cond delay="0"/>
                                          </p:stCondLst>
                                        </p:cTn>
                                        <p:tgtEl>
                                          <p:spTgt spid="3">
                                            <p:txEl>
                                              <p:pRg st="4" end="4"/>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9" dur="1000" decel="50000" fill="hold">
                                          <p:stCondLst>
                                            <p:cond delay="0"/>
                                          </p:stCondLst>
                                        </p:cTn>
                                        <p:tgtEl>
                                          <p:spTgt spid="3">
                                            <p:txEl>
                                              <p:pRg st="4" end="4"/>
                                            </p:txEl>
                                          </p:spTgt>
                                        </p:tgtEl>
                                        <p:attrNameLst>
                                          <p:attrName>ppt_x</p:attrName>
                                          <p:attrName>ppt_y</p:attrName>
                                        </p:attrNameLst>
                                      </p:cBhvr>
                                    </p:animMotion>
                                    <p:animEffect transition="in" filter="fade">
                                      <p:cBhvr>
                                        <p:cTn id="30"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3FC9A60B-0B9F-51A3-CD84-F1ADF9AF9B32}"/>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2C5E2572-E149-2AC9-2A8B-7C198C756068}"/>
              </a:ext>
            </a:extLst>
          </p:cNvPr>
          <p:cNvSpPr>
            <a:spLocks noGrp="1"/>
          </p:cNvSpPr>
          <p:nvPr>
            <p:ph type="subTitle" idx="1"/>
          </p:nvPr>
        </p:nvSpPr>
        <p:spPr>
          <a:xfrm>
            <a:off x="112542" y="112542"/>
            <a:ext cx="8918916" cy="663612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These two sections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8-16</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and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17-20</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which describe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God’s active intervention to deliver His chosen servant and people</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are nothing less than magnificent.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But the magnificence of God’s 							intervention here pales in comparison 					to the magnificence He displayed 						when He intervened in the history of 					mankind in sending His only-begotten 					Son (Jn 3:16) through the glory of 						His Incarnation to save sinners.</a:t>
            </a:r>
          </a:p>
        </p:txBody>
      </p:sp>
    </p:spTree>
    <p:extLst>
      <p:ext uri="{BB962C8B-B14F-4D97-AF65-F5344CB8AC3E}">
        <p14:creationId xmlns:p14="http://schemas.microsoft.com/office/powerpoint/2010/main" val="2522089602"/>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7B6F1618-F919-76B3-03BB-6AB790ED09A0}"/>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003439A6-8A1A-49F5-B298-CA6637CC2B69}"/>
              </a:ext>
            </a:extLst>
          </p:cNvPr>
          <p:cNvSpPr>
            <a:spLocks noGrp="1"/>
          </p:cNvSpPr>
          <p:nvPr>
            <p:ph type="subTitle" idx="1"/>
          </p:nvPr>
        </p:nvSpPr>
        <p:spPr>
          <a:xfrm>
            <a:off x="112542" y="112542"/>
            <a:ext cx="8918916" cy="6636128"/>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And the awesome deliverance He 					brought upon David pales in 							comparison as well to the 							spectacular salvation from eternal 					damnation He bestowed on those 					who are His elect through the 				</a:t>
            </a:r>
            <a:r>
              <a:rPr lang="en-PH" sz="3600" b="1" i="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death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and resurrection of our most 			</a:t>
            </a:r>
            <a:r>
              <a:rPr lang="en-PH" sz="3600" b="1" i="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glorious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and exalted Lord Jesus 			</a:t>
            </a:r>
            <a:r>
              <a:rPr lang="en-PH" sz="3600" b="1" i="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Christ</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What God had done for David He 						would do for us – and more!!!</a:t>
            </a:r>
          </a:p>
        </p:txBody>
      </p:sp>
    </p:spTree>
    <p:extLst>
      <p:ext uri="{BB962C8B-B14F-4D97-AF65-F5344CB8AC3E}">
        <p14:creationId xmlns:p14="http://schemas.microsoft.com/office/powerpoint/2010/main" val="3878425622"/>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350C809E-517F-B11C-7417-31F13D3F5801}"/>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9ED81AD1-5CA1-8109-4488-11F49A8D5E91}"/>
              </a:ext>
            </a:extLst>
          </p:cNvPr>
          <p:cNvSpPr>
            <a:spLocks noGrp="1"/>
          </p:cNvSpPr>
          <p:nvPr>
            <p:ph type="subTitle" idx="1"/>
          </p:nvPr>
        </p:nvSpPr>
        <p:spPr>
          <a:xfrm>
            <a:off x="112542" y="112542"/>
            <a:ext cx="8918916" cy="6636128"/>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5. God’s Response (vv. 8-16)</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8-16</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desperation of David’s cry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is matched by the staggering and fearsome response of God!</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God’s responding to David’s cries to deliver him was like a great and horrifying thunderstorm being unleashed over the land. </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It was preceded by an earthquake (v. 					8).</a:t>
            </a:r>
          </a:p>
        </p:txBody>
      </p:sp>
    </p:spTree>
    <p:extLst>
      <p:ext uri="{BB962C8B-B14F-4D97-AF65-F5344CB8AC3E}">
        <p14:creationId xmlns:p14="http://schemas.microsoft.com/office/powerpoint/2010/main" val="789288061"/>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Scale>
                                      <p:cBhvr>
                                        <p:cTn id="21"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3" end="3"/>
                                            </p:txEl>
                                          </p:spTgt>
                                        </p:tgtEl>
                                        <p:attrNameLst>
                                          <p:attrName>ppt_x</p:attrName>
                                          <p:attrName>ppt_y</p:attrName>
                                        </p:attrNameLst>
                                      </p:cBhvr>
                                    </p:animMotion>
                                    <p:animEffect transition="in" filter="fade">
                                      <p:cBhvr>
                                        <p:cTn id="23" dur="1000"/>
                                        <p:tgtEl>
                                          <p:spTgt spid="3">
                                            <p:txEl>
                                              <p:pRg st="3" end="3"/>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2"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Scale>
                                      <p:cBhvr>
                                        <p:cTn id="28" dur="1000" decel="50000" fill="hold">
                                          <p:stCondLst>
                                            <p:cond delay="0"/>
                                          </p:stCondLst>
                                        </p:cTn>
                                        <p:tgtEl>
                                          <p:spTgt spid="3">
                                            <p:txEl>
                                              <p:pRg st="4" end="4"/>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9" dur="1000" decel="50000" fill="hold">
                                          <p:stCondLst>
                                            <p:cond delay="0"/>
                                          </p:stCondLst>
                                        </p:cTn>
                                        <p:tgtEl>
                                          <p:spTgt spid="3">
                                            <p:txEl>
                                              <p:pRg st="4" end="4"/>
                                            </p:txEl>
                                          </p:spTgt>
                                        </p:tgtEl>
                                        <p:attrNameLst>
                                          <p:attrName>ppt_x</p:attrName>
                                          <p:attrName>ppt_y</p:attrName>
                                        </p:attrNameLst>
                                      </p:cBhvr>
                                    </p:animMotion>
                                    <p:animEffect transition="in" filter="fade">
                                      <p:cBhvr>
                                        <p:cTn id="30"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E713FBD0-4CD7-795F-7ACD-AC278043EF81}"/>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DF848C78-65B8-02F2-DCA8-127C43BC1AEA}"/>
              </a:ext>
            </a:extLst>
          </p:cNvPr>
          <p:cNvSpPr>
            <a:spLocks noGrp="1"/>
          </p:cNvSpPr>
          <p:nvPr>
            <p:ph type="subTitle" idx="1"/>
          </p:nvPr>
        </p:nvSpPr>
        <p:spPr>
          <a:xfrm>
            <a:off x="112542" y="112542"/>
            <a:ext cx="8918916" cy="6636128"/>
          </a:xfrm>
        </p:spPr>
        <p:txBody>
          <a:bodyPr>
            <a:normAutofit lnSpcReduction="10000"/>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Judg</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5:4-5</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Lord was angry!</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This is followed by lightning, fire, and 						smoke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9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depiction of God’s 						anger at what was being done to 						David.</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Ps 74:1</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10</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God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“bowed the heavens also”</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Here the Lord causes the sky to bend 					or sink down as He descends in the 					storm.</a:t>
            </a:r>
          </a:p>
        </p:txBody>
      </p:sp>
    </p:spTree>
    <p:extLst>
      <p:ext uri="{BB962C8B-B14F-4D97-AF65-F5344CB8AC3E}">
        <p14:creationId xmlns:p14="http://schemas.microsoft.com/office/powerpoint/2010/main" val="106041570"/>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Scale>
                                      <p:cBhvr>
                                        <p:cTn id="21"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3" end="3"/>
                                            </p:txEl>
                                          </p:spTgt>
                                        </p:tgtEl>
                                        <p:attrNameLst>
                                          <p:attrName>ppt_x</p:attrName>
                                          <p:attrName>ppt_y</p:attrName>
                                        </p:attrNameLst>
                                      </p:cBhvr>
                                    </p:animMotion>
                                    <p:animEffect transition="in" filter="fade">
                                      <p:cBhvr>
                                        <p:cTn id="23" dur="1000"/>
                                        <p:tgtEl>
                                          <p:spTgt spid="3">
                                            <p:txEl>
                                              <p:pRg st="3" end="3"/>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2"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Scale>
                                      <p:cBhvr>
                                        <p:cTn id="28" dur="1000" decel="50000" fill="hold">
                                          <p:stCondLst>
                                            <p:cond delay="0"/>
                                          </p:stCondLst>
                                        </p:cTn>
                                        <p:tgtEl>
                                          <p:spTgt spid="3">
                                            <p:txEl>
                                              <p:pRg st="4" end="4"/>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9" dur="1000" decel="50000" fill="hold">
                                          <p:stCondLst>
                                            <p:cond delay="0"/>
                                          </p:stCondLst>
                                        </p:cTn>
                                        <p:tgtEl>
                                          <p:spTgt spid="3">
                                            <p:txEl>
                                              <p:pRg st="4" end="4"/>
                                            </p:txEl>
                                          </p:spTgt>
                                        </p:tgtEl>
                                        <p:attrNameLst>
                                          <p:attrName>ppt_x</p:attrName>
                                          <p:attrName>ppt_y</p:attrName>
                                        </p:attrNameLst>
                                      </p:cBhvr>
                                    </p:animMotion>
                                    <p:animEffect transition="in" filter="fade">
                                      <p:cBhvr>
                                        <p:cTn id="30" dur="1000"/>
                                        <p:tgtEl>
                                          <p:spTgt spid="3">
                                            <p:txEl>
                                              <p:pRg st="4" end="4"/>
                                            </p:txEl>
                                          </p:spTgt>
                                        </p:tgtEl>
                                      </p:cBhvr>
                                    </p:animEffect>
                                  </p:childTnLst>
                                </p:cTn>
                              </p:par>
                            </p:childTnLst>
                          </p:cTn>
                        </p:par>
                      </p:childTnLst>
                    </p:cTn>
                  </p:par>
                  <p:par>
                    <p:cTn id="31" fill="hold">
                      <p:stCondLst>
                        <p:cond delay="indefinite"/>
                      </p:stCondLst>
                      <p:childTnLst>
                        <p:par>
                          <p:cTn id="32" fill="hold">
                            <p:stCondLst>
                              <p:cond delay="0"/>
                            </p:stCondLst>
                            <p:childTnLst>
                              <p:par>
                                <p:cTn id="33" presetID="52" presetClass="entr" presetSubtype="0" fill="hold" nodeType="clickEffect">
                                  <p:stCondLst>
                                    <p:cond delay="0"/>
                                  </p:stCondLst>
                                  <p:childTnLst>
                                    <p:set>
                                      <p:cBhvr>
                                        <p:cTn id="34" dur="1" fill="hold">
                                          <p:stCondLst>
                                            <p:cond delay="0"/>
                                          </p:stCondLst>
                                        </p:cTn>
                                        <p:tgtEl>
                                          <p:spTgt spid="3">
                                            <p:txEl>
                                              <p:pRg st="5" end="5"/>
                                            </p:txEl>
                                          </p:spTgt>
                                        </p:tgtEl>
                                        <p:attrNameLst>
                                          <p:attrName>style.visibility</p:attrName>
                                        </p:attrNameLst>
                                      </p:cBhvr>
                                      <p:to>
                                        <p:strVal val="visible"/>
                                      </p:to>
                                    </p:set>
                                    <p:animScale>
                                      <p:cBhvr>
                                        <p:cTn id="35" dur="1000" decel="50000" fill="hold">
                                          <p:stCondLst>
                                            <p:cond delay="0"/>
                                          </p:stCondLst>
                                        </p:cTn>
                                        <p:tgtEl>
                                          <p:spTgt spid="3">
                                            <p:txEl>
                                              <p:pRg st="5" end="5"/>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36" dur="1000" decel="50000" fill="hold">
                                          <p:stCondLst>
                                            <p:cond delay="0"/>
                                          </p:stCondLst>
                                        </p:cTn>
                                        <p:tgtEl>
                                          <p:spTgt spid="3">
                                            <p:txEl>
                                              <p:pRg st="5" end="5"/>
                                            </p:txEl>
                                          </p:spTgt>
                                        </p:tgtEl>
                                        <p:attrNameLst>
                                          <p:attrName>ppt_x</p:attrName>
                                          <p:attrName>ppt_y</p:attrName>
                                        </p:attrNameLst>
                                      </p:cBhvr>
                                    </p:animMotion>
                                    <p:animEffect transition="in" filter="fade">
                                      <p:cBhvr>
                                        <p:cTn id="37" dur="10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7C89F1CB-269B-D834-FD27-2DED7226022E}"/>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A33672DD-C966-687B-BD27-93043A4FFAF7}"/>
              </a:ext>
            </a:extLst>
          </p:cNvPr>
          <p:cNvSpPr>
            <a:spLocks noGrp="1"/>
          </p:cNvSpPr>
          <p:nvPr>
            <p:ph type="subTitle" idx="1"/>
          </p:nvPr>
        </p:nvSpPr>
        <p:spPr>
          <a:xfrm>
            <a:off x="112542" y="112542"/>
            <a:ext cx="8918916" cy="6636128"/>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This imagery points to the awesome 					power of the God of David.</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v.11b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against the background of the black sky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v.10</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the Lord swooped down on a cloud riding on a cherub.</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In </a:t>
            </a:r>
            <a:r>
              <a:rPr lang="en-PH" sz="3600"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Ezek</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1 and 10, the cherubim: the 					bearers of the throne of God </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image of a cherub also serves to 					personify the wind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11b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was a raging storm!</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438844256"/>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Scale>
                                      <p:cBhvr>
                                        <p:cTn id="21"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3" end="3"/>
                                            </p:txEl>
                                          </p:spTgt>
                                        </p:tgtEl>
                                        <p:attrNameLst>
                                          <p:attrName>ppt_x</p:attrName>
                                          <p:attrName>ppt_y</p:attrName>
                                        </p:attrNameLst>
                                      </p:cBhvr>
                                    </p:animMotion>
                                    <p:animEffect transition="in" filter="fade">
                                      <p:cBhvr>
                                        <p:cTn id="23" dur="1000"/>
                                        <p:tgtEl>
                                          <p:spTgt spid="3">
                                            <p:txEl>
                                              <p:pRg st="3" end="3"/>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2"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Scale>
                                      <p:cBhvr>
                                        <p:cTn id="28" dur="1000" decel="50000" fill="hold">
                                          <p:stCondLst>
                                            <p:cond delay="0"/>
                                          </p:stCondLst>
                                        </p:cTn>
                                        <p:tgtEl>
                                          <p:spTgt spid="3">
                                            <p:txEl>
                                              <p:pRg st="4" end="4"/>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9" dur="1000" decel="50000" fill="hold">
                                          <p:stCondLst>
                                            <p:cond delay="0"/>
                                          </p:stCondLst>
                                        </p:cTn>
                                        <p:tgtEl>
                                          <p:spTgt spid="3">
                                            <p:txEl>
                                              <p:pRg st="4" end="4"/>
                                            </p:txEl>
                                          </p:spTgt>
                                        </p:tgtEl>
                                        <p:attrNameLst>
                                          <p:attrName>ppt_x</p:attrName>
                                          <p:attrName>ppt_y</p:attrName>
                                        </p:attrNameLst>
                                      </p:cBhvr>
                                    </p:animMotion>
                                    <p:animEffect transition="in" filter="fade">
                                      <p:cBhvr>
                                        <p:cTn id="30"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191C6368-2C60-5FF2-F09A-8CB39834DAB5}"/>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1F674549-DA1A-6CD7-1337-12DCB15E5BB4}"/>
              </a:ext>
            </a:extLst>
          </p:cNvPr>
          <p:cNvSpPr>
            <a:spLocks noGrp="1"/>
          </p:cNvSpPr>
          <p:nvPr>
            <p:ph type="subTitle" idx="1"/>
          </p:nvPr>
        </p:nvSpPr>
        <p:spPr>
          <a:xfrm>
            <a:off x="112542" y="112542"/>
            <a:ext cx="8918916" cy="6636128"/>
          </a:xfrm>
        </p:spPr>
        <p:txBody>
          <a:bodyPr>
            <a:normAutofit/>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Scripture, a storm can picture: </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an advancing army: </a:t>
            </a:r>
            <a:r>
              <a:rPr lang="en-PH" sz="3600" b="1" u="sng" dirty="0" err="1">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Ezek</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38:9</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or the judgment of God: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Jer 25:32</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Lightning is sometimes described as 					the Lord’s arrows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Ps 77:17c</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Lord’s voice is often likened to 						thunder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Job 37:4</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sym typeface="Wingdings" pitchFamily="2" charset="2"/>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wind was like the angry breath of 					His nostrils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11, 16</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No wonder His enemies fled in terror!</a:t>
            </a:r>
          </a:p>
        </p:txBody>
      </p:sp>
    </p:spTree>
    <p:extLst>
      <p:ext uri="{BB962C8B-B14F-4D97-AF65-F5344CB8AC3E}">
        <p14:creationId xmlns:p14="http://schemas.microsoft.com/office/powerpoint/2010/main" val="3027401741"/>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Scale>
                                      <p:cBhvr>
                                        <p:cTn id="21"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3" end="3"/>
                                            </p:txEl>
                                          </p:spTgt>
                                        </p:tgtEl>
                                        <p:attrNameLst>
                                          <p:attrName>ppt_x</p:attrName>
                                          <p:attrName>ppt_y</p:attrName>
                                        </p:attrNameLst>
                                      </p:cBhvr>
                                    </p:animMotion>
                                    <p:animEffect transition="in" filter="fade">
                                      <p:cBhvr>
                                        <p:cTn id="23" dur="1000"/>
                                        <p:tgtEl>
                                          <p:spTgt spid="3">
                                            <p:txEl>
                                              <p:pRg st="3" end="3"/>
                                            </p:txEl>
                                          </p:spTgt>
                                        </p:tgtEl>
                                      </p:cBhvr>
                                    </p:animEffect>
                                  </p:childTnLst>
                                </p:cTn>
                              </p:par>
                            </p:childTnLst>
                          </p:cTn>
                        </p:par>
                      </p:childTnLst>
                    </p:cTn>
                  </p:par>
                  <p:par>
                    <p:cTn id="24" fill="hold">
                      <p:stCondLst>
                        <p:cond delay="indefinite"/>
                      </p:stCondLst>
                      <p:childTnLst>
                        <p:par>
                          <p:cTn id="25" fill="hold">
                            <p:stCondLst>
                              <p:cond delay="0"/>
                            </p:stCondLst>
                            <p:childTnLst>
                              <p:par>
                                <p:cTn id="26" presetID="52"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Scale>
                                      <p:cBhvr>
                                        <p:cTn id="28" dur="1000" decel="50000" fill="hold">
                                          <p:stCondLst>
                                            <p:cond delay="0"/>
                                          </p:stCondLst>
                                        </p:cTn>
                                        <p:tgtEl>
                                          <p:spTgt spid="3">
                                            <p:txEl>
                                              <p:pRg st="4" end="4"/>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9" dur="1000" decel="50000" fill="hold">
                                          <p:stCondLst>
                                            <p:cond delay="0"/>
                                          </p:stCondLst>
                                        </p:cTn>
                                        <p:tgtEl>
                                          <p:spTgt spid="3">
                                            <p:txEl>
                                              <p:pRg st="4" end="4"/>
                                            </p:txEl>
                                          </p:spTgt>
                                        </p:tgtEl>
                                        <p:attrNameLst>
                                          <p:attrName>ppt_x</p:attrName>
                                          <p:attrName>ppt_y</p:attrName>
                                        </p:attrNameLst>
                                      </p:cBhvr>
                                    </p:animMotion>
                                    <p:animEffect transition="in" filter="fade">
                                      <p:cBhvr>
                                        <p:cTn id="30" dur="1000"/>
                                        <p:tgtEl>
                                          <p:spTgt spid="3">
                                            <p:txEl>
                                              <p:pRg st="4" end="4"/>
                                            </p:txEl>
                                          </p:spTgt>
                                        </p:tgtEl>
                                      </p:cBhvr>
                                    </p:animEffect>
                                  </p:childTnLst>
                                </p:cTn>
                              </p:par>
                            </p:childTnLst>
                          </p:cTn>
                        </p:par>
                      </p:childTnLst>
                    </p:cTn>
                  </p:par>
                  <p:par>
                    <p:cTn id="31" fill="hold">
                      <p:stCondLst>
                        <p:cond delay="indefinite"/>
                      </p:stCondLst>
                      <p:childTnLst>
                        <p:par>
                          <p:cTn id="32" fill="hold">
                            <p:stCondLst>
                              <p:cond delay="0"/>
                            </p:stCondLst>
                            <p:childTnLst>
                              <p:par>
                                <p:cTn id="33" presetID="52" presetClass="entr" presetSubtype="0" fill="hold" nodeType="clickEffect">
                                  <p:stCondLst>
                                    <p:cond delay="0"/>
                                  </p:stCondLst>
                                  <p:childTnLst>
                                    <p:set>
                                      <p:cBhvr>
                                        <p:cTn id="34" dur="1" fill="hold">
                                          <p:stCondLst>
                                            <p:cond delay="0"/>
                                          </p:stCondLst>
                                        </p:cTn>
                                        <p:tgtEl>
                                          <p:spTgt spid="3">
                                            <p:txEl>
                                              <p:pRg st="5" end="5"/>
                                            </p:txEl>
                                          </p:spTgt>
                                        </p:tgtEl>
                                        <p:attrNameLst>
                                          <p:attrName>style.visibility</p:attrName>
                                        </p:attrNameLst>
                                      </p:cBhvr>
                                      <p:to>
                                        <p:strVal val="visible"/>
                                      </p:to>
                                    </p:set>
                                    <p:animScale>
                                      <p:cBhvr>
                                        <p:cTn id="35" dur="1000" decel="50000" fill="hold">
                                          <p:stCondLst>
                                            <p:cond delay="0"/>
                                          </p:stCondLst>
                                        </p:cTn>
                                        <p:tgtEl>
                                          <p:spTgt spid="3">
                                            <p:txEl>
                                              <p:pRg st="5" end="5"/>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36" dur="1000" decel="50000" fill="hold">
                                          <p:stCondLst>
                                            <p:cond delay="0"/>
                                          </p:stCondLst>
                                        </p:cTn>
                                        <p:tgtEl>
                                          <p:spTgt spid="3">
                                            <p:txEl>
                                              <p:pRg st="5" end="5"/>
                                            </p:txEl>
                                          </p:spTgt>
                                        </p:tgtEl>
                                        <p:attrNameLst>
                                          <p:attrName>ppt_x</p:attrName>
                                          <p:attrName>ppt_y</p:attrName>
                                        </p:attrNameLst>
                                      </p:cBhvr>
                                    </p:animMotion>
                                    <p:animEffect transition="in" filter="fade">
                                      <p:cBhvr>
                                        <p:cTn id="37" dur="1000"/>
                                        <p:tgtEl>
                                          <p:spTgt spid="3">
                                            <p:txEl>
                                              <p:pRg st="5" end="5"/>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52" presetClass="entr" presetSubtype="0" fill="hold" nodeType="clickEffect">
                                  <p:stCondLst>
                                    <p:cond delay="0"/>
                                  </p:stCondLst>
                                  <p:childTnLst>
                                    <p:set>
                                      <p:cBhvr>
                                        <p:cTn id="41" dur="1" fill="hold">
                                          <p:stCondLst>
                                            <p:cond delay="0"/>
                                          </p:stCondLst>
                                        </p:cTn>
                                        <p:tgtEl>
                                          <p:spTgt spid="3">
                                            <p:txEl>
                                              <p:pRg st="6" end="6"/>
                                            </p:txEl>
                                          </p:spTgt>
                                        </p:tgtEl>
                                        <p:attrNameLst>
                                          <p:attrName>style.visibility</p:attrName>
                                        </p:attrNameLst>
                                      </p:cBhvr>
                                      <p:to>
                                        <p:strVal val="visible"/>
                                      </p:to>
                                    </p:set>
                                    <p:animScale>
                                      <p:cBhvr>
                                        <p:cTn id="42" dur="1000" decel="50000" fill="hold">
                                          <p:stCondLst>
                                            <p:cond delay="0"/>
                                          </p:stCondLst>
                                        </p:cTn>
                                        <p:tgtEl>
                                          <p:spTgt spid="3">
                                            <p:txEl>
                                              <p:pRg st="6" end="6"/>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43" dur="1000" decel="50000" fill="hold">
                                          <p:stCondLst>
                                            <p:cond delay="0"/>
                                          </p:stCondLst>
                                        </p:cTn>
                                        <p:tgtEl>
                                          <p:spTgt spid="3">
                                            <p:txEl>
                                              <p:pRg st="6" end="6"/>
                                            </p:txEl>
                                          </p:spTgt>
                                        </p:tgtEl>
                                        <p:attrNameLst>
                                          <p:attrName>ppt_x</p:attrName>
                                          <p:attrName>ppt_y</p:attrName>
                                        </p:attrNameLst>
                                      </p:cBhvr>
                                    </p:animMotion>
                                    <p:animEffect transition="in" filter="fade">
                                      <p:cBhvr>
                                        <p:cTn id="44" dur="10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EA194F5B-64B0-E48C-F752-5F53D91B0352}"/>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20D888A3-41D3-5642-6F1B-BF86D8F3B3A0}"/>
              </a:ext>
            </a:extLst>
          </p:cNvPr>
          <p:cNvSpPr>
            <a:spLocks noGrp="1"/>
          </p:cNvSpPr>
          <p:nvPr>
            <p:ph type="subTitle" idx="1"/>
          </p:nvPr>
        </p:nvSpPr>
        <p:spPr>
          <a:xfrm>
            <a:off x="112542" y="112542"/>
            <a:ext cx="8918916" cy="6636128"/>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All this imagery is reminiscent of His appearance to Moses at Mt. Sinai, with earthquakes, thunder, darkness, and lightning.</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Ex 19:16-22</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imagery used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16</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recalls the miraculous parting of the Red Sea (see Ex 14).</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section in 2 Samuel describes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God’s active intervention in responding to the desperate call of His chosen servant, David.</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780834669"/>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Scale>
                                      <p:cBhvr>
                                        <p:cTn id="21"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3" end="3"/>
                                            </p:txEl>
                                          </p:spTgt>
                                        </p:tgtEl>
                                        <p:attrNameLst>
                                          <p:attrName>ppt_x</p:attrName>
                                          <p:attrName>ppt_y</p:attrName>
                                        </p:attrNameLst>
                                      </p:cBhvr>
                                    </p:animMotion>
                                    <p:animEffect transition="in" filter="fade">
                                      <p:cBhvr>
                                        <p:cTn id="23" dur="10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FA38C056-2726-A988-0B06-F4F314A9B0B6}"/>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833A40AA-0DBE-22C3-41EC-B4F4EED6E61B}"/>
              </a:ext>
            </a:extLst>
          </p:cNvPr>
          <p:cNvSpPr>
            <a:spLocks noGrp="1"/>
          </p:cNvSpPr>
          <p:nvPr>
            <p:ph type="subTitle" idx="1"/>
          </p:nvPr>
        </p:nvSpPr>
        <p:spPr>
          <a:xfrm>
            <a:off x="112542" y="112542"/>
            <a:ext cx="8918916" cy="6636128"/>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It pictures God as One who is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personally involved</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in what His 						people are going through.</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It represents Him as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fully active 					and all-powerful Warrior and 							Defender</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of those who are His.</a:t>
            </a: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It depicts Him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as One who is 							angered by the oppression of His 					people</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by those who are both His 						and their enemies.</a:t>
            </a:r>
          </a:p>
        </p:txBody>
      </p:sp>
    </p:spTree>
    <p:extLst>
      <p:ext uri="{BB962C8B-B14F-4D97-AF65-F5344CB8AC3E}">
        <p14:creationId xmlns:p14="http://schemas.microsoft.com/office/powerpoint/2010/main" val="420260058"/>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Scale>
                                      <p:cBhvr>
                                        <p:cTn id="14" dur="1000" decel="50000" fill="hold">
                                          <p:stCondLst>
                                            <p:cond delay="0"/>
                                          </p:stCondLst>
                                        </p:cTn>
                                        <p:tgtEl>
                                          <p:spTgt spid="3">
                                            <p:txEl>
                                              <p:pRg st="2" end="2"/>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2" end="2"/>
                                            </p:txEl>
                                          </p:spTgt>
                                        </p:tgtEl>
                                        <p:attrNameLst>
                                          <p:attrName>ppt_x</p:attrName>
                                          <p:attrName>ppt_y</p:attrName>
                                        </p:attrNameLst>
                                      </p:cBhvr>
                                    </p:animMotion>
                                    <p:animEffect transition="in" filter="fade">
                                      <p:cBhvr>
                                        <p:cTn id="16" dur="1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6699AC36-308A-EFD7-DFC1-9DB15FB6DDFB}"/>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88D6D538-18B3-4577-E664-6CD733852812}"/>
              </a:ext>
            </a:extLst>
          </p:cNvPr>
          <p:cNvSpPr>
            <a:spLocks noGrp="1"/>
          </p:cNvSpPr>
          <p:nvPr>
            <p:ph type="subTitle" idx="1"/>
          </p:nvPr>
        </p:nvSpPr>
        <p:spPr>
          <a:xfrm>
            <a:off x="112542" y="112542"/>
            <a:ext cx="8918916" cy="6636128"/>
          </a:xfrm>
        </p:spPr>
        <p:txBody>
          <a:bodyPr>
            <a:normAutofit/>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It portrays Him as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ultimate judge 					of evil and wickedness and of the 					wicked and rebellious against Him.</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YAHWEH IS THE GOD WHO IS TO BE TRULY FEARED; HE IS NOT TO BE TRIFLED WITH; HE IS NOT BE IGNORED NOR IS HE TO BE DISOBEYED AND REBELLED AGAINST.</a:t>
            </a:r>
          </a:p>
        </p:txBody>
      </p:sp>
    </p:spTree>
    <p:extLst>
      <p:ext uri="{BB962C8B-B14F-4D97-AF65-F5344CB8AC3E}">
        <p14:creationId xmlns:p14="http://schemas.microsoft.com/office/powerpoint/2010/main" val="4005759825"/>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rgbClr val="F9FF8C"/>
        </a:solidFill>
        <a:effectLst/>
      </p:bgPr>
    </p:bg>
    <p:spTree>
      <p:nvGrpSpPr>
        <p:cNvPr id="1" name="">
          <a:extLst>
            <a:ext uri="{FF2B5EF4-FFF2-40B4-BE49-F238E27FC236}">
              <a16:creationId xmlns:a16="http://schemas.microsoft.com/office/drawing/2014/main" id="{AAA32E74-21EB-6F04-3031-011EAFAF765C}"/>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9CCE910F-C5D8-4A47-BF93-DFFC3062A060}"/>
              </a:ext>
            </a:extLst>
          </p:cNvPr>
          <p:cNvSpPr>
            <a:spLocks noGrp="1"/>
          </p:cNvSpPr>
          <p:nvPr>
            <p:ph type="subTitle" idx="1"/>
          </p:nvPr>
        </p:nvSpPr>
        <p:spPr>
          <a:xfrm>
            <a:off x="112542" y="112542"/>
            <a:ext cx="8918916" cy="6636128"/>
          </a:xfrm>
        </p:spPr>
        <p:txBody>
          <a:bodyPr>
            <a:normAutofit lnSpcReduction="10000"/>
          </a:bodyPr>
          <a:lstStyle/>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portrayal of the Lord in this 						section is for the purpose of not 						only causing the reader to be awed 					and wowed by the magnificent 						greatness of God but more 							importantly to be humbled and 						bowed in fear and trembling before 					Him.</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David exalted the Lord!</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6. God’s Rescue (vv. 17-20)</a:t>
            </a:r>
          </a:p>
          <a:p>
            <a:pPr marL="571500" indent="-571500" algn="l">
              <a:lnSpc>
                <a:spcPct val="100000"/>
              </a:lnSpc>
              <a:buFont typeface="Wingdings" pitchFamily="2" charset="2"/>
              <a:buChar char="Ø"/>
              <a:tabLst>
                <a:tab pos="484188" algn="l"/>
                <a:tab pos="576263" algn="l"/>
                <a:tab pos="841375" algn="l"/>
                <a:tab pos="881063" algn="l"/>
                <a:tab pos="969963" algn="l"/>
                <a:tab pos="1019175" algn="l"/>
                <a:tab pos="1154113" algn="l"/>
                <a:tab pos="1508125" algn="l"/>
                <a:tab pos="1639888"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17-20</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dirty="0"/>
          </a:p>
        </p:txBody>
      </p:sp>
    </p:spTree>
    <p:extLst>
      <p:ext uri="{BB962C8B-B14F-4D97-AF65-F5344CB8AC3E}">
        <p14:creationId xmlns:p14="http://schemas.microsoft.com/office/powerpoint/2010/main" val="1858551067"/>
      </p:ext>
    </p:extLst>
  </p:cSld>
  <p:clrMapOvr>
    <a:masterClrMapping/>
  </p:clrMapOvr>
  <mc:AlternateContent xmlns:mc="http://schemas.openxmlformats.org/markup-compatibility/2006" xmlns:p14="http://schemas.microsoft.com/office/powerpoint/2010/main">
    <mc:Choice Requires="p14">
      <p:transition spd="slow" p14:dur="2000">
        <p14:reveal thruBlk="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2"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Scale>
                                      <p:cBhvr>
                                        <p:cTn id="7" dur="1000" decel="50000" fill="hold">
                                          <p:stCondLst>
                                            <p:cond delay="0"/>
                                          </p:stCondLst>
                                        </p:cTn>
                                        <p:tgtEl>
                                          <p:spTgt spid="3">
                                            <p:txEl>
                                              <p:pRg st="1" end="1"/>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8" dur="1000" decel="50000" fill="hold">
                                          <p:stCondLst>
                                            <p:cond delay="0"/>
                                          </p:stCondLst>
                                        </p:cTn>
                                        <p:tgtEl>
                                          <p:spTgt spid="3">
                                            <p:txEl>
                                              <p:pRg st="1" end="1"/>
                                            </p:txEl>
                                          </p:spTgt>
                                        </p:tgtEl>
                                        <p:attrNameLst>
                                          <p:attrName>ppt_x</p:attrName>
                                          <p:attrName>ppt_y</p:attrName>
                                        </p:attrNameLst>
                                      </p:cBhvr>
                                    </p:animMotion>
                                    <p:animEffect transition="in" filter="fade">
                                      <p:cBhvr>
                                        <p:cTn id="9" dur="1000"/>
                                        <p:tgtEl>
                                          <p:spTgt spid="3">
                                            <p:txEl>
                                              <p:pRg st="1" end="1"/>
                                            </p:txEl>
                                          </p:spTgt>
                                        </p:tgtEl>
                                      </p:cBhvr>
                                    </p:animEffect>
                                  </p:childTnLst>
                                </p:cTn>
                              </p:par>
                            </p:childTnLst>
                          </p:cTn>
                        </p:par>
                      </p:childTnLst>
                    </p:cTn>
                  </p:par>
                  <p:par>
                    <p:cTn id="10" fill="hold">
                      <p:stCondLst>
                        <p:cond delay="indefinite"/>
                      </p:stCondLst>
                      <p:childTnLst>
                        <p:par>
                          <p:cTn id="11" fill="hold">
                            <p:stCondLst>
                              <p:cond delay="0"/>
                            </p:stCondLst>
                            <p:childTnLst>
                              <p:par>
                                <p:cTn id="12" presetID="52" presetClass="entr" presetSubtype="0" fill="hold" nodeType="clickEffect">
                                  <p:stCondLst>
                                    <p:cond delay="0"/>
                                  </p:stCondLst>
                                  <p:childTnLst>
                                    <p:set>
                                      <p:cBhvr>
                                        <p:cTn id="13" dur="1" fill="hold">
                                          <p:stCondLst>
                                            <p:cond delay="0"/>
                                          </p:stCondLst>
                                        </p:cTn>
                                        <p:tgtEl>
                                          <p:spTgt spid="3">
                                            <p:txEl>
                                              <p:pRg st="3" end="3"/>
                                            </p:txEl>
                                          </p:spTgt>
                                        </p:tgtEl>
                                        <p:attrNameLst>
                                          <p:attrName>style.visibility</p:attrName>
                                        </p:attrNameLst>
                                      </p:cBhvr>
                                      <p:to>
                                        <p:strVal val="visible"/>
                                      </p:to>
                                    </p:set>
                                    <p:animScale>
                                      <p:cBhvr>
                                        <p:cTn id="14" dur="1000" decel="50000" fill="hold">
                                          <p:stCondLst>
                                            <p:cond delay="0"/>
                                          </p:stCondLst>
                                        </p:cTn>
                                        <p:tgtEl>
                                          <p:spTgt spid="3">
                                            <p:txEl>
                                              <p:pRg st="3" end="3"/>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15" dur="1000" decel="50000" fill="hold">
                                          <p:stCondLst>
                                            <p:cond delay="0"/>
                                          </p:stCondLst>
                                        </p:cTn>
                                        <p:tgtEl>
                                          <p:spTgt spid="3">
                                            <p:txEl>
                                              <p:pRg st="3" end="3"/>
                                            </p:txEl>
                                          </p:spTgt>
                                        </p:tgtEl>
                                        <p:attrNameLst>
                                          <p:attrName>ppt_x</p:attrName>
                                          <p:attrName>ppt_y</p:attrName>
                                        </p:attrNameLst>
                                      </p:cBhvr>
                                    </p:animMotion>
                                    <p:animEffect transition="in" filter="fade">
                                      <p:cBhvr>
                                        <p:cTn id="16" dur="1000"/>
                                        <p:tgtEl>
                                          <p:spTgt spid="3">
                                            <p:txEl>
                                              <p:pRg st="3" end="3"/>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52" presetClass="entr" presetSubtype="0" fill="hold"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Scale>
                                      <p:cBhvr>
                                        <p:cTn id="21" dur="1000" decel="50000" fill="hold">
                                          <p:stCondLst>
                                            <p:cond delay="0"/>
                                          </p:stCondLst>
                                        </p:cTn>
                                        <p:tgtEl>
                                          <p:spTgt spid="3">
                                            <p:txEl>
                                              <p:pRg st="4" end="4"/>
                                            </p:txEl>
                                          </p:spTgt>
                                        </p:tgtEl>
                                      </p:cBhvr>
                                      <p:from x="250000" y="250000"/>
                                      <p:to x="100000" y="100000"/>
                                    </p:animScale>
                                    <p:animMotion origin="layout" path="M -0.46736 0.92887  C -0.37517 0.88508  -0.02552 0.75279  0.0908 0.66613  C  0.20747 0.57948  0.21649 0.50394  0.23177 0.40825  C 0.24705 0.31256  0.22118 0.15964   0.18264 0.09152  C 0.1441 0.02341  0.03802 0.0  0.0 0.0  " pathEditMode="relative" ptsTypes="">
                                      <p:cBhvr>
                                        <p:cTn id="22" dur="1000" decel="50000" fill="hold">
                                          <p:stCondLst>
                                            <p:cond delay="0"/>
                                          </p:stCondLst>
                                        </p:cTn>
                                        <p:tgtEl>
                                          <p:spTgt spid="3">
                                            <p:txEl>
                                              <p:pRg st="4" end="4"/>
                                            </p:txEl>
                                          </p:spTgt>
                                        </p:tgtEl>
                                        <p:attrNameLst>
                                          <p:attrName>ppt_x</p:attrName>
                                          <p:attrName>ppt_y</p:attrName>
                                        </p:attrNameLst>
                                      </p:cBhvr>
                                    </p:animMotion>
                                    <p:animEffect transition="in" filter="fade">
                                      <p:cBhvr>
                                        <p:cTn id="23" dur="1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211</TotalTime>
  <Words>1466</Words>
  <Application>Microsoft Office PowerPoint</Application>
  <PresentationFormat>On-screen Show (4:3)</PresentationFormat>
  <Paragraphs>72</Paragraphs>
  <Slides>15</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15</vt:i4>
      </vt:variant>
    </vt:vector>
  </HeadingPairs>
  <TitlesOfParts>
    <vt:vector size="20" baseType="lpstr">
      <vt:lpstr>Aptos</vt:lpstr>
      <vt:lpstr>Aptos Display</vt:lpstr>
      <vt:lpstr>Arial</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Robert Casas</dc:creator>
  <cp:lastModifiedBy>Marc Grande</cp:lastModifiedBy>
  <cp:revision>25</cp:revision>
  <dcterms:created xsi:type="dcterms:W3CDTF">2025-03-29T13:30:14Z</dcterms:created>
  <dcterms:modified xsi:type="dcterms:W3CDTF">2025-03-31T03:18:54Z</dcterms:modified>
</cp:coreProperties>
</file>

<file path=docProps/thumbnail.jpeg>
</file>