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9"/>
    <p:restoredTop sz="94709"/>
  </p:normalViewPr>
  <p:slideViewPr>
    <p:cSldViewPr snapToGrid="0">
      <p:cViewPr varScale="1">
        <p:scale>
          <a:sx n="91" d="100"/>
          <a:sy n="91" d="100"/>
        </p:scale>
        <p:origin x="944" y="4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E7FF28-3FB7-9346-8499-C6BC00FC98F9}" type="datetimeFigureOut">
              <a:rPr lang="en-US" smtClean="0"/>
              <a:t>3/1/25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346656-006C-1E4E-B10B-ACF3B8163EB4}" type="slidenum">
              <a:rPr lang="en-US" smtClean="0"/>
              <a:t>‹#›</a:t>
            </a:fld>
            <a:endParaRPr lang="en-US"/>
          </a:p>
        </p:txBody>
      </p:sp>
    </p:spTree>
    <p:extLst>
      <p:ext uri="{BB962C8B-B14F-4D97-AF65-F5344CB8AC3E}">
        <p14:creationId xmlns:p14="http://schemas.microsoft.com/office/powerpoint/2010/main" val="1988219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346656-006C-1E4E-B10B-ACF3B8163EB4}" type="slidenum">
              <a:rPr lang="en-US" smtClean="0"/>
              <a:t>5</a:t>
            </a:fld>
            <a:endParaRPr lang="en-US"/>
          </a:p>
        </p:txBody>
      </p:sp>
    </p:spTree>
    <p:extLst>
      <p:ext uri="{BB962C8B-B14F-4D97-AF65-F5344CB8AC3E}">
        <p14:creationId xmlns:p14="http://schemas.microsoft.com/office/powerpoint/2010/main" val="19076019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230000-FEF4-73D8-DC37-2ADDD2E0C3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10D949-DDBF-A931-0FDC-31E1E8D2BC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C8CCC0-B0B5-20E2-3EEA-1F0D8E4A9A0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B44DA4B-5D63-9DAC-D0AF-680BD4D55896}"/>
              </a:ext>
            </a:extLst>
          </p:cNvPr>
          <p:cNvSpPr>
            <a:spLocks noGrp="1"/>
          </p:cNvSpPr>
          <p:nvPr>
            <p:ph type="sldNum" sz="quarter" idx="5"/>
          </p:nvPr>
        </p:nvSpPr>
        <p:spPr/>
        <p:txBody>
          <a:bodyPr/>
          <a:lstStyle/>
          <a:p>
            <a:fld id="{90346656-006C-1E4E-B10B-ACF3B8163EB4}" type="slidenum">
              <a:rPr lang="en-US" smtClean="0"/>
              <a:t>14</a:t>
            </a:fld>
            <a:endParaRPr lang="en-US"/>
          </a:p>
        </p:txBody>
      </p:sp>
    </p:spTree>
    <p:extLst>
      <p:ext uri="{BB962C8B-B14F-4D97-AF65-F5344CB8AC3E}">
        <p14:creationId xmlns:p14="http://schemas.microsoft.com/office/powerpoint/2010/main" val="26426896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B7248C-4338-1A10-6D8C-608ACBFDA4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B7FCD5-F0A9-417D-A08A-79DA2201F2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14F9DBC-9069-70F5-8669-5855F1B5112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8C808AE-925C-48F6-8172-B88B5A39819A}"/>
              </a:ext>
            </a:extLst>
          </p:cNvPr>
          <p:cNvSpPr>
            <a:spLocks noGrp="1"/>
          </p:cNvSpPr>
          <p:nvPr>
            <p:ph type="sldNum" sz="quarter" idx="5"/>
          </p:nvPr>
        </p:nvSpPr>
        <p:spPr/>
        <p:txBody>
          <a:bodyPr/>
          <a:lstStyle/>
          <a:p>
            <a:fld id="{90346656-006C-1E4E-B10B-ACF3B8163EB4}" type="slidenum">
              <a:rPr lang="en-US" smtClean="0"/>
              <a:t>6</a:t>
            </a:fld>
            <a:endParaRPr lang="en-US"/>
          </a:p>
        </p:txBody>
      </p:sp>
    </p:spTree>
    <p:extLst>
      <p:ext uri="{BB962C8B-B14F-4D97-AF65-F5344CB8AC3E}">
        <p14:creationId xmlns:p14="http://schemas.microsoft.com/office/powerpoint/2010/main" val="1425759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9047D4-505B-F669-918A-4E57B99737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2A502B-AC9A-EA75-D35C-51EB6F16635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6C4CF1-A702-147A-CD53-BEC4942478A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E059375-EEC0-FC50-24C1-B8D21C051D59}"/>
              </a:ext>
            </a:extLst>
          </p:cNvPr>
          <p:cNvSpPr>
            <a:spLocks noGrp="1"/>
          </p:cNvSpPr>
          <p:nvPr>
            <p:ph type="sldNum" sz="quarter" idx="5"/>
          </p:nvPr>
        </p:nvSpPr>
        <p:spPr/>
        <p:txBody>
          <a:bodyPr/>
          <a:lstStyle/>
          <a:p>
            <a:fld id="{90346656-006C-1E4E-B10B-ACF3B8163EB4}" type="slidenum">
              <a:rPr lang="en-US" smtClean="0"/>
              <a:t>7</a:t>
            </a:fld>
            <a:endParaRPr lang="en-US"/>
          </a:p>
        </p:txBody>
      </p:sp>
    </p:spTree>
    <p:extLst>
      <p:ext uri="{BB962C8B-B14F-4D97-AF65-F5344CB8AC3E}">
        <p14:creationId xmlns:p14="http://schemas.microsoft.com/office/powerpoint/2010/main" val="24654061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B476CF-C4D3-A2E8-C356-8166EB6293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47E353-22DF-7E32-CF2A-D1264BA5A5A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ECFD13-2805-0DB5-1C1E-18F76E771DA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348E78A-642A-64F7-E401-780AAE8B195E}"/>
              </a:ext>
            </a:extLst>
          </p:cNvPr>
          <p:cNvSpPr>
            <a:spLocks noGrp="1"/>
          </p:cNvSpPr>
          <p:nvPr>
            <p:ph type="sldNum" sz="quarter" idx="5"/>
          </p:nvPr>
        </p:nvSpPr>
        <p:spPr/>
        <p:txBody>
          <a:bodyPr/>
          <a:lstStyle/>
          <a:p>
            <a:fld id="{90346656-006C-1E4E-B10B-ACF3B8163EB4}" type="slidenum">
              <a:rPr lang="en-US" smtClean="0"/>
              <a:t>8</a:t>
            </a:fld>
            <a:endParaRPr lang="en-US"/>
          </a:p>
        </p:txBody>
      </p:sp>
    </p:spTree>
    <p:extLst>
      <p:ext uri="{BB962C8B-B14F-4D97-AF65-F5344CB8AC3E}">
        <p14:creationId xmlns:p14="http://schemas.microsoft.com/office/powerpoint/2010/main" val="2268011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3BBD22-2ABA-7DC2-6556-5434A8D1AB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97EABE-EB35-E7B1-D490-AD04199704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F23A8E-1EA5-637F-CD21-0F5FE2F31C1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A33AEE4-5E63-FE54-0B76-463C7474C3AC}"/>
              </a:ext>
            </a:extLst>
          </p:cNvPr>
          <p:cNvSpPr>
            <a:spLocks noGrp="1"/>
          </p:cNvSpPr>
          <p:nvPr>
            <p:ph type="sldNum" sz="quarter" idx="5"/>
          </p:nvPr>
        </p:nvSpPr>
        <p:spPr/>
        <p:txBody>
          <a:bodyPr/>
          <a:lstStyle/>
          <a:p>
            <a:fld id="{90346656-006C-1E4E-B10B-ACF3B8163EB4}" type="slidenum">
              <a:rPr lang="en-US" smtClean="0"/>
              <a:t>9</a:t>
            </a:fld>
            <a:endParaRPr lang="en-US"/>
          </a:p>
        </p:txBody>
      </p:sp>
    </p:spTree>
    <p:extLst>
      <p:ext uri="{BB962C8B-B14F-4D97-AF65-F5344CB8AC3E}">
        <p14:creationId xmlns:p14="http://schemas.microsoft.com/office/powerpoint/2010/main" val="3136243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0904E1-E182-887B-2A16-47411BD5BB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0A3F41-7CA1-9A1E-6514-8D299170C3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8631AAD-06D2-414F-2688-3573DB423A0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E27BE3A-17C7-F15E-5B04-9DD3F3A79079}"/>
              </a:ext>
            </a:extLst>
          </p:cNvPr>
          <p:cNvSpPr>
            <a:spLocks noGrp="1"/>
          </p:cNvSpPr>
          <p:nvPr>
            <p:ph type="sldNum" sz="quarter" idx="5"/>
          </p:nvPr>
        </p:nvSpPr>
        <p:spPr/>
        <p:txBody>
          <a:bodyPr/>
          <a:lstStyle/>
          <a:p>
            <a:fld id="{90346656-006C-1E4E-B10B-ACF3B8163EB4}" type="slidenum">
              <a:rPr lang="en-US" smtClean="0"/>
              <a:t>10</a:t>
            </a:fld>
            <a:endParaRPr lang="en-US"/>
          </a:p>
        </p:txBody>
      </p:sp>
    </p:spTree>
    <p:extLst>
      <p:ext uri="{BB962C8B-B14F-4D97-AF65-F5344CB8AC3E}">
        <p14:creationId xmlns:p14="http://schemas.microsoft.com/office/powerpoint/2010/main" val="3088998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388029-5857-90D1-1AF4-C42593E1240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F10304-0F9E-26AD-CEC6-53A078185E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B01F52-A964-1B19-FC8E-0A9A37489F2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921461D-2E21-746B-0BA0-F9EE4ED497C1}"/>
              </a:ext>
            </a:extLst>
          </p:cNvPr>
          <p:cNvSpPr>
            <a:spLocks noGrp="1"/>
          </p:cNvSpPr>
          <p:nvPr>
            <p:ph type="sldNum" sz="quarter" idx="5"/>
          </p:nvPr>
        </p:nvSpPr>
        <p:spPr/>
        <p:txBody>
          <a:bodyPr/>
          <a:lstStyle/>
          <a:p>
            <a:fld id="{90346656-006C-1E4E-B10B-ACF3B8163EB4}" type="slidenum">
              <a:rPr lang="en-US" smtClean="0"/>
              <a:t>11</a:t>
            </a:fld>
            <a:endParaRPr lang="en-US"/>
          </a:p>
        </p:txBody>
      </p:sp>
    </p:spTree>
    <p:extLst>
      <p:ext uri="{BB962C8B-B14F-4D97-AF65-F5344CB8AC3E}">
        <p14:creationId xmlns:p14="http://schemas.microsoft.com/office/powerpoint/2010/main" val="37944290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65D9D1-4CE6-44F3-0D7B-2A04FAB23C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514077-CA5A-CCD2-DB07-7C507114FD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DF7DAA7-AFBA-DBB2-7184-436DBFFF527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D0314B5-3B35-6798-F99C-BD5D1E20DDF9}"/>
              </a:ext>
            </a:extLst>
          </p:cNvPr>
          <p:cNvSpPr>
            <a:spLocks noGrp="1"/>
          </p:cNvSpPr>
          <p:nvPr>
            <p:ph type="sldNum" sz="quarter" idx="5"/>
          </p:nvPr>
        </p:nvSpPr>
        <p:spPr/>
        <p:txBody>
          <a:bodyPr/>
          <a:lstStyle/>
          <a:p>
            <a:fld id="{90346656-006C-1E4E-B10B-ACF3B8163EB4}" type="slidenum">
              <a:rPr lang="en-US" smtClean="0"/>
              <a:t>12</a:t>
            </a:fld>
            <a:endParaRPr lang="en-US"/>
          </a:p>
        </p:txBody>
      </p:sp>
    </p:spTree>
    <p:extLst>
      <p:ext uri="{BB962C8B-B14F-4D97-AF65-F5344CB8AC3E}">
        <p14:creationId xmlns:p14="http://schemas.microsoft.com/office/powerpoint/2010/main" val="28667226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F31644-49B2-2FE1-7ABA-732C51CCEB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DB0A15-7450-1DDD-A96A-D0C3B8A1B11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C385B0-E13B-8008-2687-B903FFC7608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B1BBABE-5D50-FB54-C58E-D33437547B96}"/>
              </a:ext>
            </a:extLst>
          </p:cNvPr>
          <p:cNvSpPr>
            <a:spLocks noGrp="1"/>
          </p:cNvSpPr>
          <p:nvPr>
            <p:ph type="sldNum" sz="quarter" idx="5"/>
          </p:nvPr>
        </p:nvSpPr>
        <p:spPr/>
        <p:txBody>
          <a:bodyPr/>
          <a:lstStyle/>
          <a:p>
            <a:fld id="{90346656-006C-1E4E-B10B-ACF3B8163EB4}" type="slidenum">
              <a:rPr lang="en-US" smtClean="0"/>
              <a:t>13</a:t>
            </a:fld>
            <a:endParaRPr lang="en-US"/>
          </a:p>
        </p:txBody>
      </p:sp>
    </p:spTree>
    <p:extLst>
      <p:ext uri="{BB962C8B-B14F-4D97-AF65-F5344CB8AC3E}">
        <p14:creationId xmlns:p14="http://schemas.microsoft.com/office/powerpoint/2010/main" val="3849630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821FB4C-9E2B-3E42-8B47-CAC668779FA5}" type="datetimeFigureOut">
              <a:rPr lang="en-US" smtClean="0"/>
              <a:t>3/1/25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5FBC6C-81D7-1C4F-96A1-334AA91DE35A}" type="slidenum">
              <a:rPr lang="en-US" smtClean="0"/>
              <a:t>‹#›</a:t>
            </a:fld>
            <a:endParaRPr lang="en-US"/>
          </a:p>
        </p:txBody>
      </p:sp>
    </p:spTree>
    <p:extLst>
      <p:ext uri="{BB962C8B-B14F-4D97-AF65-F5344CB8AC3E}">
        <p14:creationId xmlns:p14="http://schemas.microsoft.com/office/powerpoint/2010/main" val="3195747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821FB4C-9E2B-3E42-8B47-CAC668779FA5}" type="datetimeFigureOut">
              <a:rPr lang="en-US" smtClean="0"/>
              <a:t>3/1/25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5FBC6C-81D7-1C4F-96A1-334AA91DE35A}" type="slidenum">
              <a:rPr lang="en-US" smtClean="0"/>
              <a:t>‹#›</a:t>
            </a:fld>
            <a:endParaRPr lang="en-US"/>
          </a:p>
        </p:txBody>
      </p:sp>
    </p:spTree>
    <p:extLst>
      <p:ext uri="{BB962C8B-B14F-4D97-AF65-F5344CB8AC3E}">
        <p14:creationId xmlns:p14="http://schemas.microsoft.com/office/powerpoint/2010/main" val="2850121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821FB4C-9E2B-3E42-8B47-CAC668779FA5}" type="datetimeFigureOut">
              <a:rPr lang="en-US" smtClean="0"/>
              <a:t>3/1/25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5FBC6C-81D7-1C4F-96A1-334AA91DE35A}" type="slidenum">
              <a:rPr lang="en-US" smtClean="0"/>
              <a:t>‹#›</a:t>
            </a:fld>
            <a:endParaRPr lang="en-US"/>
          </a:p>
        </p:txBody>
      </p:sp>
    </p:spTree>
    <p:extLst>
      <p:ext uri="{BB962C8B-B14F-4D97-AF65-F5344CB8AC3E}">
        <p14:creationId xmlns:p14="http://schemas.microsoft.com/office/powerpoint/2010/main" val="2479963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821FB4C-9E2B-3E42-8B47-CAC668779FA5}" type="datetimeFigureOut">
              <a:rPr lang="en-US" smtClean="0"/>
              <a:t>3/1/25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5FBC6C-81D7-1C4F-96A1-334AA91DE35A}" type="slidenum">
              <a:rPr lang="en-US" smtClean="0"/>
              <a:t>‹#›</a:t>
            </a:fld>
            <a:endParaRPr lang="en-US"/>
          </a:p>
        </p:txBody>
      </p:sp>
    </p:spTree>
    <p:extLst>
      <p:ext uri="{BB962C8B-B14F-4D97-AF65-F5344CB8AC3E}">
        <p14:creationId xmlns:p14="http://schemas.microsoft.com/office/powerpoint/2010/main" val="2401199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821FB4C-9E2B-3E42-8B47-CAC668779FA5}" type="datetimeFigureOut">
              <a:rPr lang="en-US" smtClean="0"/>
              <a:t>3/1/25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5FBC6C-81D7-1C4F-96A1-334AA91DE35A}" type="slidenum">
              <a:rPr lang="en-US" smtClean="0"/>
              <a:t>‹#›</a:t>
            </a:fld>
            <a:endParaRPr lang="en-US"/>
          </a:p>
        </p:txBody>
      </p:sp>
    </p:spTree>
    <p:extLst>
      <p:ext uri="{BB962C8B-B14F-4D97-AF65-F5344CB8AC3E}">
        <p14:creationId xmlns:p14="http://schemas.microsoft.com/office/powerpoint/2010/main" val="3431821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821FB4C-9E2B-3E42-8B47-CAC668779FA5}" type="datetimeFigureOut">
              <a:rPr lang="en-US" smtClean="0"/>
              <a:t>3/1/25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5FBC6C-81D7-1C4F-96A1-334AA91DE35A}" type="slidenum">
              <a:rPr lang="en-US" smtClean="0"/>
              <a:t>‹#›</a:t>
            </a:fld>
            <a:endParaRPr lang="en-US"/>
          </a:p>
        </p:txBody>
      </p:sp>
    </p:spTree>
    <p:extLst>
      <p:ext uri="{BB962C8B-B14F-4D97-AF65-F5344CB8AC3E}">
        <p14:creationId xmlns:p14="http://schemas.microsoft.com/office/powerpoint/2010/main" val="3639193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21FB4C-9E2B-3E42-8B47-CAC668779FA5}" type="datetimeFigureOut">
              <a:rPr lang="en-US" smtClean="0"/>
              <a:t>3/1/25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5FBC6C-81D7-1C4F-96A1-334AA91DE35A}" type="slidenum">
              <a:rPr lang="en-US" smtClean="0"/>
              <a:t>‹#›</a:t>
            </a:fld>
            <a:endParaRPr lang="en-US"/>
          </a:p>
        </p:txBody>
      </p:sp>
    </p:spTree>
    <p:extLst>
      <p:ext uri="{BB962C8B-B14F-4D97-AF65-F5344CB8AC3E}">
        <p14:creationId xmlns:p14="http://schemas.microsoft.com/office/powerpoint/2010/main" val="3288918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821FB4C-9E2B-3E42-8B47-CAC668779FA5}" type="datetimeFigureOut">
              <a:rPr lang="en-US" smtClean="0"/>
              <a:t>3/1/25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5FBC6C-81D7-1C4F-96A1-334AA91DE35A}" type="slidenum">
              <a:rPr lang="en-US" smtClean="0"/>
              <a:t>‹#›</a:t>
            </a:fld>
            <a:endParaRPr lang="en-US"/>
          </a:p>
        </p:txBody>
      </p:sp>
    </p:spTree>
    <p:extLst>
      <p:ext uri="{BB962C8B-B14F-4D97-AF65-F5344CB8AC3E}">
        <p14:creationId xmlns:p14="http://schemas.microsoft.com/office/powerpoint/2010/main" val="1652051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21FB4C-9E2B-3E42-8B47-CAC668779FA5}" type="datetimeFigureOut">
              <a:rPr lang="en-US" smtClean="0"/>
              <a:t>3/1/25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5FBC6C-81D7-1C4F-96A1-334AA91DE35A}" type="slidenum">
              <a:rPr lang="en-US" smtClean="0"/>
              <a:t>‹#›</a:t>
            </a:fld>
            <a:endParaRPr lang="en-US"/>
          </a:p>
        </p:txBody>
      </p:sp>
    </p:spTree>
    <p:extLst>
      <p:ext uri="{BB962C8B-B14F-4D97-AF65-F5344CB8AC3E}">
        <p14:creationId xmlns:p14="http://schemas.microsoft.com/office/powerpoint/2010/main" val="3788180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821FB4C-9E2B-3E42-8B47-CAC668779FA5}" type="datetimeFigureOut">
              <a:rPr lang="en-US" smtClean="0"/>
              <a:t>3/1/25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5FBC6C-81D7-1C4F-96A1-334AA91DE35A}" type="slidenum">
              <a:rPr lang="en-US" smtClean="0"/>
              <a:t>‹#›</a:t>
            </a:fld>
            <a:endParaRPr lang="en-US"/>
          </a:p>
        </p:txBody>
      </p:sp>
    </p:spTree>
    <p:extLst>
      <p:ext uri="{BB962C8B-B14F-4D97-AF65-F5344CB8AC3E}">
        <p14:creationId xmlns:p14="http://schemas.microsoft.com/office/powerpoint/2010/main" val="2013724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821FB4C-9E2B-3E42-8B47-CAC668779FA5}" type="datetimeFigureOut">
              <a:rPr lang="en-US" smtClean="0"/>
              <a:t>3/1/25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5FBC6C-81D7-1C4F-96A1-334AA91DE35A}" type="slidenum">
              <a:rPr lang="en-US" smtClean="0"/>
              <a:t>‹#›</a:t>
            </a:fld>
            <a:endParaRPr lang="en-US"/>
          </a:p>
        </p:txBody>
      </p:sp>
    </p:spTree>
    <p:extLst>
      <p:ext uri="{BB962C8B-B14F-4D97-AF65-F5344CB8AC3E}">
        <p14:creationId xmlns:p14="http://schemas.microsoft.com/office/powerpoint/2010/main" val="2967553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821FB4C-9E2B-3E42-8B47-CAC668779FA5}" type="datetimeFigureOut">
              <a:rPr lang="en-US" smtClean="0"/>
              <a:t>3/1/25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75FBC6C-81D7-1C4F-96A1-334AA91DE35A}" type="slidenum">
              <a:rPr lang="en-US" smtClean="0"/>
              <a:t>‹#›</a:t>
            </a:fld>
            <a:endParaRPr lang="en-US"/>
          </a:p>
        </p:txBody>
      </p:sp>
    </p:spTree>
    <p:extLst>
      <p:ext uri="{BB962C8B-B14F-4D97-AF65-F5344CB8AC3E}">
        <p14:creationId xmlns:p14="http://schemas.microsoft.com/office/powerpoint/2010/main" val="16162398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26000">
              <a:schemeClr val="accent1">
                <a:lumMod val="95000"/>
                <a:lumOff val="5000"/>
              </a:schemeClr>
            </a:gs>
            <a:gs pos="100000">
              <a:schemeClr val="accent1">
                <a:lumMod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050022-5327-B0AF-4C7E-D881E27B786E}"/>
              </a:ext>
            </a:extLst>
          </p:cNvPr>
          <p:cNvSpPr>
            <a:spLocks noGrp="1"/>
          </p:cNvSpPr>
          <p:nvPr>
            <p:ph type="subTitle" idx="1"/>
          </p:nvPr>
        </p:nvSpPr>
        <p:spPr>
          <a:xfrm>
            <a:off x="98474" y="112541"/>
            <a:ext cx="8932984" cy="6675885"/>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22: DAVID AND THE GIBEONITES AND THE PHILISTINE GIANTS (2SAM 21:1-22)</a:t>
            </a:r>
            <a:endPar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David and the Gibeonites and the 			Philistine Giants (2 Sam 21:1-22)</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 The Revenge of the Gibeonites 								(vv. 1-14)</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2. The Wars with the Philistines (vv. 15-							22)</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15-22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227967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0" end="0"/>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1"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0"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41"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42"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17" presetClass="entr" presetSubtype="1"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8" dur="500" fill="hold"/>
                                        <p:tgtEl>
                                          <p:spTgt spid="3">
                                            <p:txEl>
                                              <p:pRg st="5" end="5"/>
                                            </p:txEl>
                                          </p:spTgt>
                                        </p:tgtEl>
                                        <p:attrNameLst>
                                          <p:attrName>ppt_y</p:attrName>
                                        </p:attrNameLst>
                                      </p:cBhvr>
                                      <p:tavLst>
                                        <p:tav tm="0">
                                          <p:val>
                                            <p:strVal val="#ppt_y-#ppt_h/2"/>
                                          </p:val>
                                        </p:tav>
                                        <p:tav tm="100000">
                                          <p:val>
                                            <p:strVal val="#ppt_y"/>
                                          </p:val>
                                        </p:tav>
                                      </p:tavLst>
                                    </p:anim>
                                    <p:anim calcmode="lin" valueType="num">
                                      <p:cBhvr>
                                        <p:cTn id="49" dur="500" fill="hold"/>
                                        <p:tgtEl>
                                          <p:spTgt spid="3">
                                            <p:txEl>
                                              <p:pRg st="5" end="5"/>
                                            </p:txEl>
                                          </p:spTgt>
                                        </p:tgtEl>
                                        <p:attrNameLst>
                                          <p:attrName>ppt_w</p:attrName>
                                        </p:attrNameLst>
                                      </p:cBhvr>
                                      <p:tavLst>
                                        <p:tav tm="0">
                                          <p:val>
                                            <p:strVal val="#ppt_w"/>
                                          </p:val>
                                        </p:tav>
                                        <p:tav tm="100000">
                                          <p:val>
                                            <p:strVal val="#ppt_w"/>
                                          </p:val>
                                        </p:tav>
                                      </p:tavLst>
                                    </p:anim>
                                    <p:anim calcmode="lin" valueType="num">
                                      <p:cBhvr>
                                        <p:cTn id="50"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26000">
              <a:schemeClr val="accent1">
                <a:lumMod val="95000"/>
                <a:lumOff val="5000"/>
              </a:schemeClr>
            </a:gs>
            <a:gs pos="100000">
              <a:schemeClr val="accent1">
                <a:lumMod val="60000"/>
              </a:schemeClr>
            </a:gs>
          </a:gsLst>
          <a:path path="circle">
            <a:fillToRect l="100000" t="100000"/>
          </a:path>
          <a:tileRect r="-100000" b="-100000"/>
        </a:gradFill>
        <a:effectLst/>
      </p:bgPr>
    </p:bg>
    <p:spTree>
      <p:nvGrpSpPr>
        <p:cNvPr id="1" name="">
          <a:extLst>
            <a:ext uri="{FF2B5EF4-FFF2-40B4-BE49-F238E27FC236}">
              <a16:creationId xmlns:a16="http://schemas.microsoft.com/office/drawing/2014/main" id="{E147FD6F-F6F9-20B4-83CF-2459EF6124A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6B90BB1-305C-B5AF-AF8D-C7DD29AF01BB}"/>
              </a:ext>
            </a:extLst>
          </p:cNvPr>
          <p:cNvSpPr>
            <a:spLocks noGrp="1"/>
          </p:cNvSpPr>
          <p:nvPr>
            <p:ph type="subTitle" idx="1"/>
          </p:nvPr>
        </p:nvSpPr>
        <p:spPr>
          <a:xfrm>
            <a:off x="98474" y="112541"/>
            <a:ext cx="8932984" cy="667588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was slain by David’s nephew 						Jonathan.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With this giant’s death the terror 						caused by the Philistine giants came 					to an end.</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These accounts of victory provide a 					fitting preface to David’s song of 						praise, which magnifies God’s 							deliverance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22:1-51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610238043"/>
      </p:ext>
    </p:extLst>
  </p:cSld>
  <p:clrMapOvr>
    <a:masterClrMapping/>
  </p:clrMapOvr>
  <mc:AlternateContent xmlns:mc="http://schemas.openxmlformats.org/markup-compatibility/2006">
    <mc:Choice xmlns:p14="http://schemas.microsoft.com/office/powerpoint/2010/main" Requires="p14">
      <p:transition spd="slow" p14:dur="1500">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26000">
              <a:schemeClr val="accent1">
                <a:lumMod val="95000"/>
                <a:lumOff val="5000"/>
              </a:schemeClr>
            </a:gs>
            <a:gs pos="100000">
              <a:schemeClr val="accent1">
                <a:lumMod val="60000"/>
              </a:schemeClr>
            </a:gs>
          </a:gsLst>
          <a:path path="circle">
            <a:fillToRect l="100000" t="100000"/>
          </a:path>
          <a:tileRect r="-100000" b="-100000"/>
        </a:gradFill>
        <a:effectLst/>
      </p:bgPr>
    </p:bg>
    <p:spTree>
      <p:nvGrpSpPr>
        <p:cNvPr id="1" name="">
          <a:extLst>
            <a:ext uri="{FF2B5EF4-FFF2-40B4-BE49-F238E27FC236}">
              <a16:creationId xmlns:a16="http://schemas.microsoft.com/office/drawing/2014/main" id="{941292F6-43A3-34A9-3395-B4277D302685}"/>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A78B5BA9-0C4A-C9C3-B25D-00F85620B88B}"/>
              </a:ext>
            </a:extLst>
          </p:cNvPr>
          <p:cNvSpPr>
            <a:spLocks noGrp="1"/>
          </p:cNvSpPr>
          <p:nvPr>
            <p:ph type="subTitle" idx="1"/>
          </p:nvPr>
        </p:nvSpPr>
        <p:spPr>
          <a:xfrm>
            <a:off x="98474" y="112541"/>
            <a:ext cx="8932984" cy="667588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timeless truths can we glean from this seemingly straightforward account of David’s victories over these giants?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God’s judgment on the wicked will come upon them in His appointed time.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 13:11</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11:6</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37:20</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0889934"/>
      </p:ext>
    </p:extLst>
  </p:cSld>
  <p:clrMapOvr>
    <a:masterClrMapping/>
  </p:clrMapOvr>
  <mc:AlternateContent xmlns:mc="http://schemas.openxmlformats.org/markup-compatibility/2006">
    <mc:Choice xmlns:p14="http://schemas.microsoft.com/office/powerpoint/2010/main" Requires="p14">
      <p:transition spd="slow" p14:dur="1500">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26000">
              <a:schemeClr val="accent1">
                <a:lumMod val="95000"/>
                <a:lumOff val="5000"/>
              </a:schemeClr>
            </a:gs>
            <a:gs pos="100000">
              <a:schemeClr val="accent1">
                <a:lumMod val="60000"/>
              </a:schemeClr>
            </a:gs>
          </a:gsLst>
          <a:path path="circle">
            <a:fillToRect l="100000" t="100000"/>
          </a:path>
          <a:tileRect r="-100000" b="-100000"/>
        </a:gradFill>
        <a:effectLst/>
      </p:bgPr>
    </p:bg>
    <p:spTree>
      <p:nvGrpSpPr>
        <p:cNvPr id="1" name="">
          <a:extLst>
            <a:ext uri="{FF2B5EF4-FFF2-40B4-BE49-F238E27FC236}">
              <a16:creationId xmlns:a16="http://schemas.microsoft.com/office/drawing/2014/main" id="{725005E1-5CCB-C532-8065-42AA8192F84C}"/>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23CA77A7-3026-9589-CB5B-06BFE058ED51}"/>
              </a:ext>
            </a:extLst>
          </p:cNvPr>
          <p:cNvSpPr>
            <a:spLocks noGrp="1"/>
          </p:cNvSpPr>
          <p:nvPr>
            <p:ph type="subTitle" idx="1"/>
          </p:nvPr>
        </p:nvSpPr>
        <p:spPr>
          <a:xfrm>
            <a:off x="98474" y="112541"/>
            <a:ext cx="8932984" cy="667588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God’s holy judgment will be for His 						glory.</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 5:16</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is faithful to His covenant people and His chosen servant in enabling them to triumph over their enemies.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section of Ch. 21 could very well 					be added to the list of David’s 							conquests in 2 Samuel 8.</a:t>
            </a:r>
          </a:p>
        </p:txBody>
      </p:sp>
    </p:spTree>
    <p:extLst>
      <p:ext uri="{BB962C8B-B14F-4D97-AF65-F5344CB8AC3E}">
        <p14:creationId xmlns:p14="http://schemas.microsoft.com/office/powerpoint/2010/main" val="1521361617"/>
      </p:ext>
    </p:extLst>
  </p:cSld>
  <p:clrMapOvr>
    <a:masterClrMapping/>
  </p:clrMapOvr>
  <mc:AlternateContent xmlns:mc="http://schemas.openxmlformats.org/markup-compatibility/2006">
    <mc:Choice xmlns:p14="http://schemas.microsoft.com/office/powerpoint/2010/main" Requires="p14">
      <p:transition spd="slow" p14:dur="1500">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26000">
              <a:schemeClr val="accent1">
                <a:lumMod val="95000"/>
                <a:lumOff val="5000"/>
              </a:schemeClr>
            </a:gs>
            <a:gs pos="100000">
              <a:schemeClr val="accent1">
                <a:lumMod val="60000"/>
              </a:schemeClr>
            </a:gs>
          </a:gsLst>
          <a:path path="circle">
            <a:fillToRect l="100000" t="100000"/>
          </a:path>
          <a:tileRect r="-100000" b="-100000"/>
        </a:gradFill>
        <a:effectLst/>
      </p:bgPr>
    </p:bg>
    <p:spTree>
      <p:nvGrpSpPr>
        <p:cNvPr id="1" name="">
          <a:extLst>
            <a:ext uri="{FF2B5EF4-FFF2-40B4-BE49-F238E27FC236}">
              <a16:creationId xmlns:a16="http://schemas.microsoft.com/office/drawing/2014/main" id="{5EA03A4C-D282-3F4D-21CB-332E8C330A0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9F042866-7A71-F601-6A78-CD7D6567A660}"/>
              </a:ext>
            </a:extLst>
          </p:cNvPr>
          <p:cNvSpPr>
            <a:spLocks noGrp="1"/>
          </p:cNvSpPr>
          <p:nvPr>
            <p:ph type="subTitle" idx="1"/>
          </p:nvPr>
        </p:nvSpPr>
        <p:spPr>
          <a:xfrm>
            <a:off x="98474" y="112541"/>
            <a:ext cx="8932984" cy="667588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summary account of those 						conquests must be seen in the light 					of God’s covenants with Israel through 					Abraham (Gen 12 and 15), Moses 						(Deut 27–30), and David (2 Sam 7).</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Gen 15:17-21</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Lev 26:7-8</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promised blessing for 						obedience)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Deut 1:6-8</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Deut 11:22-24</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4448483"/>
      </p:ext>
    </p:extLst>
  </p:cSld>
  <p:clrMapOvr>
    <a:masterClrMapping/>
  </p:clrMapOvr>
  <mc:AlternateContent xmlns:mc="http://schemas.openxmlformats.org/markup-compatibility/2006">
    <mc:Choice xmlns:p14="http://schemas.microsoft.com/office/powerpoint/2010/main" Requires="p14">
      <p:transition spd="slow" p14:dur="1500">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26000">
              <a:schemeClr val="accent1">
                <a:lumMod val="95000"/>
                <a:lumOff val="5000"/>
              </a:schemeClr>
            </a:gs>
            <a:gs pos="100000">
              <a:schemeClr val="accent1">
                <a:lumMod val="60000"/>
              </a:schemeClr>
            </a:gs>
          </a:gsLst>
          <a:path path="circle">
            <a:fillToRect l="100000" t="100000"/>
          </a:path>
          <a:tileRect r="-100000" b="-100000"/>
        </a:gradFill>
        <a:effectLst/>
      </p:bgPr>
    </p:bg>
    <p:spTree>
      <p:nvGrpSpPr>
        <p:cNvPr id="1" name="">
          <a:extLst>
            <a:ext uri="{FF2B5EF4-FFF2-40B4-BE49-F238E27FC236}">
              <a16:creationId xmlns:a16="http://schemas.microsoft.com/office/drawing/2014/main" id="{AC72F55A-80F7-963F-373E-E3685D41503B}"/>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DF57A089-09F3-2CB8-B356-4AEC42AAFDBA}"/>
              </a:ext>
            </a:extLst>
          </p:cNvPr>
          <p:cNvSpPr>
            <a:spLocks noGrp="1"/>
          </p:cNvSpPr>
          <p:nvPr>
            <p:ph type="subTitle" idx="1"/>
          </p:nvPr>
        </p:nvSpPr>
        <p:spPr>
          <a:xfrm>
            <a:off x="98474" y="112541"/>
            <a:ext cx="8932984" cy="6675885"/>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was God’s instrument to fulfill this.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God’s chosen man and a man 					of faith, believed God’s promises and 					acted upon them for the blessing of 					His people.</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Of course, these conquests were made possible by a truth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8:6, 14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“And the Lord helped David wherever he went.”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secret to David’s victories was 					always the help of God.</a:t>
            </a:r>
          </a:p>
        </p:txBody>
      </p:sp>
    </p:spTree>
    <p:extLst>
      <p:ext uri="{BB962C8B-B14F-4D97-AF65-F5344CB8AC3E}">
        <p14:creationId xmlns:p14="http://schemas.microsoft.com/office/powerpoint/2010/main" val="1214851751"/>
      </p:ext>
    </p:extLst>
  </p:cSld>
  <p:clrMapOvr>
    <a:masterClrMapping/>
  </p:clrMapOvr>
  <mc:AlternateContent xmlns:mc="http://schemas.openxmlformats.org/markup-compatibility/2006">
    <mc:Choice xmlns:p14="http://schemas.microsoft.com/office/powerpoint/2010/main" Requires="p14">
      <p:transition spd="slow" p14:dur="1500">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26000">
              <a:schemeClr val="accent1">
                <a:lumMod val="95000"/>
                <a:lumOff val="5000"/>
              </a:schemeClr>
            </a:gs>
            <a:gs pos="100000">
              <a:schemeClr val="accent1">
                <a:lumMod val="60000"/>
              </a:schemeClr>
            </a:gs>
          </a:gsLst>
          <a:path path="circle">
            <a:fillToRect l="100000" t="100000"/>
          </a:path>
          <a:tileRect r="-100000" b="-100000"/>
        </a:gradFill>
        <a:effectLst/>
      </p:bgPr>
    </p:bg>
    <p:spTree>
      <p:nvGrpSpPr>
        <p:cNvPr id="1" name="">
          <a:extLst>
            <a:ext uri="{FF2B5EF4-FFF2-40B4-BE49-F238E27FC236}">
              <a16:creationId xmlns:a16="http://schemas.microsoft.com/office/drawing/2014/main" id="{24C946A9-E575-1CD3-3F6C-A45F17D818B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9781D10-9A2E-FDB1-F106-71085935B8B6}"/>
              </a:ext>
            </a:extLst>
          </p:cNvPr>
          <p:cNvSpPr>
            <a:spLocks noGrp="1"/>
          </p:cNvSpPr>
          <p:nvPr>
            <p:ph type="subTitle" idx="1"/>
          </p:nvPr>
        </p:nvSpPr>
        <p:spPr>
          <a:xfrm>
            <a:off x="98474" y="112541"/>
            <a:ext cx="8932984" cy="667588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second section describes the defeat of four Philistine giants at the hands of David and his men.</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difficult to locate these events 							chronologically with any certainty</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literary placement: a fitting preface 					to David’s song of praise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22:1-51</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These four conflicts took place much earlier in David’s reign.</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All four involve descendants of the 					giants from Philistia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dirty="0"/>
          </a:p>
        </p:txBody>
      </p:sp>
    </p:spTree>
    <p:extLst>
      <p:ext uri="{BB962C8B-B14F-4D97-AF65-F5344CB8AC3E}">
        <p14:creationId xmlns:p14="http://schemas.microsoft.com/office/powerpoint/2010/main" val="4230939462"/>
      </p:ext>
    </p:extLst>
  </p:cSld>
  <p:clrMapOvr>
    <a:masterClrMapping/>
  </p:clrMapOvr>
  <mc:AlternateContent xmlns:mc="http://schemas.openxmlformats.org/markup-compatibility/2006">
    <mc:Choice xmlns:p14="http://schemas.microsoft.com/office/powerpoint/2010/main" Requires="p14">
      <p:transition spd="slow" p14:dur="1500">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26000">
              <a:schemeClr val="accent1">
                <a:lumMod val="95000"/>
                <a:lumOff val="5000"/>
              </a:schemeClr>
            </a:gs>
            <a:gs pos="100000">
              <a:schemeClr val="accent1">
                <a:lumMod val="60000"/>
              </a:schemeClr>
            </a:gs>
          </a:gsLst>
          <a:path path="circle">
            <a:fillToRect l="100000" t="100000"/>
          </a:path>
          <a:tileRect r="-100000" b="-100000"/>
        </a:gradFill>
        <a:effectLst/>
      </p:bgPr>
    </p:bg>
    <p:spTree>
      <p:nvGrpSpPr>
        <p:cNvPr id="1" name="">
          <a:extLst>
            <a:ext uri="{FF2B5EF4-FFF2-40B4-BE49-F238E27FC236}">
              <a16:creationId xmlns:a16="http://schemas.microsoft.com/office/drawing/2014/main" id="{6C550167-C2E8-1B34-C49D-705572C91B4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8BF10347-C590-96D5-A3E9-C461FFFB5ACA}"/>
              </a:ext>
            </a:extLst>
          </p:cNvPr>
          <p:cNvSpPr>
            <a:spLocks noGrp="1"/>
          </p:cNvSpPr>
          <p:nvPr>
            <p:ph type="subTitle" idx="1"/>
          </p:nvPr>
        </p:nvSpPr>
        <p:spPr>
          <a:xfrm>
            <a:off x="98474" y="112541"/>
            <a:ext cx="8932984" cy="667588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“giant”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appears 4 times in this section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16, 18, 20, 22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Some translations render the word as a personal name.</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Other commentators, however, believe this was not the name of an individual, but a term used collectively for the Rephaim who inhabited the land of Canaan and who were noted for their large size.</a:t>
            </a:r>
            <a:endParaRPr lang="en-PH" dirty="0"/>
          </a:p>
        </p:txBody>
      </p:sp>
    </p:spTree>
    <p:extLst>
      <p:ext uri="{BB962C8B-B14F-4D97-AF65-F5344CB8AC3E}">
        <p14:creationId xmlns:p14="http://schemas.microsoft.com/office/powerpoint/2010/main" val="915333773"/>
      </p:ext>
    </p:extLst>
  </p:cSld>
  <p:clrMapOvr>
    <a:masterClrMapping/>
  </p:clrMapOvr>
  <mc:AlternateContent xmlns:mc="http://schemas.openxmlformats.org/markup-compatibility/2006">
    <mc:Choice xmlns:p14="http://schemas.microsoft.com/office/powerpoint/2010/main" Requires="p14">
      <p:transition spd="slow" p14:dur="1500">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26000">
              <a:schemeClr val="accent1">
                <a:lumMod val="95000"/>
                <a:lumOff val="5000"/>
              </a:schemeClr>
            </a:gs>
            <a:gs pos="100000">
              <a:schemeClr val="accent1">
                <a:lumMod val="60000"/>
              </a:schemeClr>
            </a:gs>
          </a:gsLst>
          <a:path path="circle">
            <a:fillToRect l="100000" t="100000"/>
          </a:path>
          <a:tileRect r="-100000" b="-100000"/>
        </a:gradFill>
        <a:effectLst/>
      </p:bgPr>
    </p:bg>
    <p:spTree>
      <p:nvGrpSpPr>
        <p:cNvPr id="1" name="">
          <a:extLst>
            <a:ext uri="{FF2B5EF4-FFF2-40B4-BE49-F238E27FC236}">
              <a16:creationId xmlns:a16="http://schemas.microsoft.com/office/drawing/2014/main" id="{94AF9E2F-8BF9-356D-1F31-2E22FAFCD713}"/>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65B98A0A-DF61-FD80-4147-6456424D59C0}"/>
              </a:ext>
            </a:extLst>
          </p:cNvPr>
          <p:cNvSpPr>
            <a:spLocks noGrp="1"/>
          </p:cNvSpPr>
          <p:nvPr>
            <p:ph type="subTitle" idx="1"/>
          </p:nvPr>
        </p:nvSpPr>
        <p:spPr>
          <a:xfrm>
            <a:off x="98474" y="112541"/>
            <a:ext cx="8932984" cy="667588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Each account involves a heroic accomplishment by one of David’s mighty men, resulting in the death of these giants.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The First of the Giants Defeated (vv. 15-	17)</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15-17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Ishbi-benob</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who was a giant, sought to take advantage of this and hence wanted to slay David.</a:t>
            </a:r>
            <a:endParaRPr lang="en-PH" dirty="0"/>
          </a:p>
        </p:txBody>
      </p:sp>
    </p:spTree>
    <p:extLst>
      <p:ext uri="{BB962C8B-B14F-4D97-AF65-F5344CB8AC3E}">
        <p14:creationId xmlns:p14="http://schemas.microsoft.com/office/powerpoint/2010/main" val="1915779556"/>
      </p:ext>
    </p:extLst>
  </p:cSld>
  <p:clrMapOvr>
    <a:masterClrMapping/>
  </p:clrMapOvr>
  <mc:AlternateContent xmlns:mc="http://schemas.openxmlformats.org/markup-compatibility/2006">
    <mc:Choice xmlns:p14="http://schemas.microsoft.com/office/powerpoint/2010/main" Requires="p14">
      <p:transition spd="slow" p14:dur="1500">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26000">
              <a:schemeClr val="accent1">
                <a:lumMod val="95000"/>
                <a:lumOff val="5000"/>
              </a:schemeClr>
            </a:gs>
            <a:gs pos="100000">
              <a:schemeClr val="accent1">
                <a:lumMod val="60000"/>
              </a:schemeClr>
            </a:gs>
          </a:gsLst>
          <a:path path="circle">
            <a:fillToRect l="100000" t="100000"/>
          </a:path>
          <a:tileRect r="-100000" b="-100000"/>
        </a:gradFill>
        <a:effectLst/>
      </p:bgPr>
    </p:bg>
    <p:spTree>
      <p:nvGrpSpPr>
        <p:cNvPr id="1" name="">
          <a:extLst>
            <a:ext uri="{FF2B5EF4-FFF2-40B4-BE49-F238E27FC236}">
              <a16:creationId xmlns:a16="http://schemas.microsoft.com/office/drawing/2014/main" id="{4870A168-B25B-193C-F248-B6A10D61CDE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6AEAEE4-AD65-133B-7ECB-05B372784044}"/>
              </a:ext>
            </a:extLst>
          </p:cNvPr>
          <p:cNvSpPr>
            <a:spLocks noGrp="1"/>
          </p:cNvSpPr>
          <p:nvPr>
            <p:ph type="subTitle" idx="1"/>
          </p:nvPr>
        </p:nvSpPr>
        <p:spPr>
          <a:xfrm>
            <a:off x="98474" y="112541"/>
            <a:ext cx="8932984" cy="667588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close did David come to being killed?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Given David’s weariness, on one side, 					and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Ishbi-benob’s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size and weaponry, 					on the other side, it was actually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very 					close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17a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 was because of this close call that: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17b</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832209080"/>
      </p:ext>
    </p:extLst>
  </p:cSld>
  <p:clrMapOvr>
    <a:masterClrMapping/>
  </p:clrMapOvr>
  <mc:AlternateContent xmlns:mc="http://schemas.openxmlformats.org/markup-compatibility/2006">
    <mc:Choice xmlns:p14="http://schemas.microsoft.com/office/powerpoint/2010/main" Requires="p14">
      <p:transition spd="slow" p14:dur="1500">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26000">
              <a:schemeClr val="accent1">
                <a:lumMod val="95000"/>
                <a:lumOff val="5000"/>
              </a:schemeClr>
            </a:gs>
            <a:gs pos="100000">
              <a:schemeClr val="accent1">
                <a:lumMod val="60000"/>
              </a:schemeClr>
            </a:gs>
          </a:gsLst>
          <a:path path="circle">
            <a:fillToRect l="100000" t="100000"/>
          </a:path>
          <a:tileRect r="-100000" b="-100000"/>
        </a:gradFill>
        <a:effectLst/>
      </p:bgPr>
    </p:bg>
    <p:spTree>
      <p:nvGrpSpPr>
        <p:cNvPr id="1" name="">
          <a:extLst>
            <a:ext uri="{FF2B5EF4-FFF2-40B4-BE49-F238E27FC236}">
              <a16:creationId xmlns:a16="http://schemas.microsoft.com/office/drawing/2014/main" id="{831FDC64-AB14-32B8-D720-BDA4D22DB55C}"/>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4F17E1EE-4552-B507-5718-BC81692CDED3}"/>
              </a:ext>
            </a:extLst>
          </p:cNvPr>
          <p:cNvSpPr>
            <a:spLocks noGrp="1"/>
          </p:cNvSpPr>
          <p:nvPr>
            <p:ph type="subTitle" idx="1"/>
          </p:nvPr>
        </p:nvSpPr>
        <p:spPr>
          <a:xfrm>
            <a:off x="98474" y="112541"/>
            <a:ext cx="8932984" cy="667588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David’s men pleaded with him not to 					go out to battle any more lest the one 					they regarded as the very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“lamp of 						Israel”</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should be extinguished.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military leaders decided the king 					was too vulnerable and valuable to be 					sacrificed on the battlefield.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was the symbol of Israel’s hope 						and promise of security, since in and 					through David were God’s covenant 					blessings to be accomplished. </a:t>
            </a:r>
          </a:p>
        </p:txBody>
      </p:sp>
    </p:spTree>
    <p:extLst>
      <p:ext uri="{BB962C8B-B14F-4D97-AF65-F5344CB8AC3E}">
        <p14:creationId xmlns:p14="http://schemas.microsoft.com/office/powerpoint/2010/main" val="753082184"/>
      </p:ext>
    </p:extLst>
  </p:cSld>
  <p:clrMapOvr>
    <a:masterClrMapping/>
  </p:clrMapOvr>
  <mc:AlternateContent xmlns:mc="http://schemas.openxmlformats.org/markup-compatibility/2006">
    <mc:Choice xmlns:p14="http://schemas.microsoft.com/office/powerpoint/2010/main" Requires="p14">
      <p:transition spd="slow" p14:dur="1500">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26000">
              <a:schemeClr val="accent1">
                <a:lumMod val="95000"/>
                <a:lumOff val="5000"/>
              </a:schemeClr>
            </a:gs>
            <a:gs pos="100000">
              <a:schemeClr val="accent1">
                <a:lumMod val="60000"/>
              </a:schemeClr>
            </a:gs>
          </a:gsLst>
          <a:path path="circle">
            <a:fillToRect l="100000" t="100000"/>
          </a:path>
          <a:tileRect r="-100000" b="-100000"/>
        </a:gradFill>
        <a:effectLst/>
      </p:bgPr>
    </p:bg>
    <p:spTree>
      <p:nvGrpSpPr>
        <p:cNvPr id="1" name="">
          <a:extLst>
            <a:ext uri="{FF2B5EF4-FFF2-40B4-BE49-F238E27FC236}">
              <a16:creationId xmlns:a16="http://schemas.microsoft.com/office/drawing/2014/main" id="{B619C1E0-94BD-960E-49A8-73F248274211}"/>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80EA2487-F0F7-3338-693B-64BC6D931072}"/>
              </a:ext>
            </a:extLst>
          </p:cNvPr>
          <p:cNvSpPr>
            <a:spLocks noGrp="1"/>
          </p:cNvSpPr>
          <p:nvPr>
            <p:ph type="subTitle" idx="1"/>
          </p:nvPr>
        </p:nvSpPr>
        <p:spPr>
          <a:xfrm>
            <a:off x="98474" y="112541"/>
            <a:ext cx="8932984" cy="667588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 The Last of the Giants Vanquished (vv. 	18-22)</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18-22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section, we are brought to three more encounters – two at Gob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18</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one at Gath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following the one just recorded.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According to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18a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first of these 				encounters happened at Gob (Gezer 				in 1Chron 20:4).</a:t>
            </a:r>
          </a:p>
        </p:txBody>
      </p:sp>
    </p:spTree>
    <p:extLst>
      <p:ext uri="{BB962C8B-B14F-4D97-AF65-F5344CB8AC3E}">
        <p14:creationId xmlns:p14="http://schemas.microsoft.com/office/powerpoint/2010/main" val="379654239"/>
      </p:ext>
    </p:extLst>
  </p:cSld>
  <p:clrMapOvr>
    <a:masterClrMapping/>
  </p:clrMapOvr>
  <mc:AlternateContent xmlns:mc="http://schemas.openxmlformats.org/markup-compatibility/2006">
    <mc:Choice xmlns:p14="http://schemas.microsoft.com/office/powerpoint/2010/main" Requires="p14">
      <p:transition spd="slow" p14:dur="1500">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26000">
              <a:schemeClr val="accent1">
                <a:lumMod val="95000"/>
                <a:lumOff val="5000"/>
              </a:schemeClr>
            </a:gs>
            <a:gs pos="100000">
              <a:schemeClr val="accent1">
                <a:lumMod val="60000"/>
              </a:schemeClr>
            </a:gs>
          </a:gsLst>
          <a:path path="circle">
            <a:fillToRect l="100000" t="100000"/>
          </a:path>
          <a:tileRect r="-100000" b="-100000"/>
        </a:gradFill>
        <a:effectLst/>
      </p:bgPr>
    </p:bg>
    <p:spTree>
      <p:nvGrpSpPr>
        <p:cNvPr id="1" name="">
          <a:extLst>
            <a:ext uri="{FF2B5EF4-FFF2-40B4-BE49-F238E27FC236}">
              <a16:creationId xmlns:a16="http://schemas.microsoft.com/office/drawing/2014/main" id="{74B919B9-E1A2-4972-9626-C39172CBE366}"/>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A441A0E7-03B8-5E0B-B5A3-878A70599B4D}"/>
              </a:ext>
            </a:extLst>
          </p:cNvPr>
          <p:cNvPicPr>
            <a:picLocks noChangeAspect="1"/>
          </p:cNvPicPr>
          <p:nvPr/>
        </p:nvPicPr>
        <p:blipFill>
          <a:blip r:embed="rId3"/>
          <a:stretch>
            <a:fillRect/>
          </a:stretch>
        </p:blipFill>
        <p:spPr>
          <a:xfrm>
            <a:off x="371188" y="425771"/>
            <a:ext cx="8474638" cy="5955151"/>
          </a:xfrm>
          <a:prstGeom prst="rect">
            <a:avLst/>
          </a:prstGeom>
        </p:spPr>
      </p:pic>
      <p:sp>
        <p:nvSpPr>
          <p:cNvPr id="3" name="Subtitle 2">
            <a:extLst>
              <a:ext uri="{FF2B5EF4-FFF2-40B4-BE49-F238E27FC236}">
                <a16:creationId xmlns:a16="http://schemas.microsoft.com/office/drawing/2014/main" id="{8783A7F6-0110-9494-54AE-2F7CE9F97A86}"/>
              </a:ext>
            </a:extLst>
          </p:cNvPr>
          <p:cNvSpPr>
            <a:spLocks noGrp="1"/>
          </p:cNvSpPr>
          <p:nvPr>
            <p:ph type="subTitle" idx="1"/>
          </p:nvPr>
        </p:nvSpPr>
        <p:spPr>
          <a:xfrm>
            <a:off x="98474" y="112541"/>
            <a:ext cx="8932984" cy="667588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2065027"/>
      </p:ext>
    </p:extLst>
  </p:cSld>
  <p:clrMapOvr>
    <a:masterClrMapping/>
  </p:clrMapOvr>
  <mc:AlternateContent xmlns:mc="http://schemas.openxmlformats.org/markup-compatibility/2006">
    <mc:Choice xmlns:p14="http://schemas.microsoft.com/office/powerpoint/2010/main" Requires="p14">
      <p:transition spd="slow" p14:dur="1500">
        <p14:reveal dir="r"/>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26000">
              <a:schemeClr val="accent1">
                <a:lumMod val="95000"/>
                <a:lumOff val="5000"/>
              </a:schemeClr>
            </a:gs>
            <a:gs pos="100000">
              <a:schemeClr val="accent1">
                <a:lumMod val="60000"/>
              </a:schemeClr>
            </a:gs>
          </a:gsLst>
          <a:path path="circle">
            <a:fillToRect l="100000" t="100000"/>
          </a:path>
          <a:tileRect r="-100000" b="-100000"/>
        </a:gradFill>
        <a:effectLst/>
      </p:bgPr>
    </p:bg>
    <p:spTree>
      <p:nvGrpSpPr>
        <p:cNvPr id="1" name="">
          <a:extLst>
            <a:ext uri="{FF2B5EF4-FFF2-40B4-BE49-F238E27FC236}">
              <a16:creationId xmlns:a16="http://schemas.microsoft.com/office/drawing/2014/main" id="{6C425357-CAFE-6244-52A7-6D5705D056D2}"/>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6F274EC-E6FA-7D00-B60D-C55DE1BD7DCB}"/>
              </a:ext>
            </a:extLst>
          </p:cNvPr>
          <p:cNvSpPr>
            <a:spLocks noGrp="1"/>
          </p:cNvSpPr>
          <p:nvPr>
            <p:ph type="subTitle" idx="1"/>
          </p:nvPr>
        </p:nvSpPr>
        <p:spPr>
          <a:xfrm>
            <a:off x="98474" y="112541"/>
            <a:ext cx="8932984" cy="667588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18b</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Sibbecai</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was a heroic Israelite and 						one of those listed as David’s mighty 					men in 1Chron 11:29, who slew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Saph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Sippai</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1Chron 20:4), another 						Philistine giant.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Who killed Goliath, David or Elhanan?</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1Sam 17:50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1Ch 20:5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20-21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endParaRPr lang="en-PH" dirty="0"/>
          </a:p>
        </p:txBody>
      </p:sp>
    </p:spTree>
    <p:extLst>
      <p:ext uri="{BB962C8B-B14F-4D97-AF65-F5344CB8AC3E}">
        <p14:creationId xmlns:p14="http://schemas.microsoft.com/office/powerpoint/2010/main" val="1308296513"/>
      </p:ext>
    </p:extLst>
  </p:cSld>
  <p:clrMapOvr>
    <a:masterClrMapping/>
  </p:clrMapOvr>
  <mc:AlternateContent xmlns:mc="http://schemas.openxmlformats.org/markup-compatibility/2006">
    <mc:Choice xmlns:p14="http://schemas.microsoft.com/office/powerpoint/2010/main" Requires="p14">
      <p:transition spd="slow" p14:dur="1500">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1"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500" fill="hold"/>
                                        <p:tgtEl>
                                          <p:spTgt spid="3">
                                            <p:txEl>
                                              <p:pRg st="5" end="5"/>
                                            </p:txEl>
                                          </p:spTgt>
                                        </p:tgtEl>
                                        <p:attrNameLst>
                                          <p:attrName>ppt_y</p:attrName>
                                        </p:attrNameLst>
                                      </p:cBhvr>
                                      <p:tavLst>
                                        <p:tav tm="0">
                                          <p:val>
                                            <p:strVal val="#ppt_y-#ppt_h/2"/>
                                          </p:val>
                                        </p:tav>
                                        <p:tav tm="100000">
                                          <p:val>
                                            <p:strVal val="#ppt_y"/>
                                          </p:val>
                                        </p:tav>
                                      </p:tavLst>
                                    </p:anim>
                                    <p:anim calcmode="lin" valueType="num">
                                      <p:cBhvr>
                                        <p:cTn id="41" dur="500" fill="hold"/>
                                        <p:tgtEl>
                                          <p:spTgt spid="3">
                                            <p:txEl>
                                              <p:pRg st="5" end="5"/>
                                            </p:txEl>
                                          </p:spTgt>
                                        </p:tgtEl>
                                        <p:attrNameLst>
                                          <p:attrName>ppt_w</p:attrName>
                                        </p:attrNameLst>
                                      </p:cBhvr>
                                      <p:tavLst>
                                        <p:tav tm="0">
                                          <p:val>
                                            <p:strVal val="#ppt_w"/>
                                          </p:val>
                                        </p:tav>
                                        <p:tav tm="100000">
                                          <p:val>
                                            <p:strVal val="#ppt_w"/>
                                          </p:val>
                                        </p:tav>
                                      </p:tavLst>
                                    </p:anim>
                                    <p:anim calcmode="lin" valueType="num">
                                      <p:cBhvr>
                                        <p:cTn id="42"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267</TotalTime>
  <Words>1112</Words>
  <Application>Microsoft Macintosh PowerPoint</Application>
  <PresentationFormat>On-screen Show (4:3)</PresentationFormat>
  <Paragraphs>68</Paragraphs>
  <Slides>14</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Robert Casas</cp:lastModifiedBy>
  <cp:revision>26</cp:revision>
  <dcterms:created xsi:type="dcterms:W3CDTF">2025-03-01T11:42:37Z</dcterms:created>
  <dcterms:modified xsi:type="dcterms:W3CDTF">2025-03-01T16:09:38Z</dcterms:modified>
</cp:coreProperties>
</file>