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56"/>
    <p:restoredTop sz="94713"/>
  </p:normalViewPr>
  <p:slideViewPr>
    <p:cSldViewPr snapToGrid="0" snapToObjects="1">
      <p:cViewPr varScale="1">
        <p:scale>
          <a:sx n="104" d="100"/>
          <a:sy n="104" d="100"/>
        </p:scale>
        <p:origin x="180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B1FD4F-4582-DE48-A854-4958CF1B526C}" type="datetimeFigureOut">
              <a:rPr lang="en-US" smtClean="0"/>
              <a:t>8/8/26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D8D79E-4951-7545-9D28-A5ECCF864C20}" type="slidenum">
              <a:rPr lang="en-US" smtClean="0"/>
              <a:t>‹#›</a:t>
            </a:fld>
            <a:endParaRPr lang="en-US"/>
          </a:p>
        </p:txBody>
      </p:sp>
    </p:spTree>
    <p:extLst>
      <p:ext uri="{BB962C8B-B14F-4D97-AF65-F5344CB8AC3E}">
        <p14:creationId xmlns:p14="http://schemas.microsoft.com/office/powerpoint/2010/main" val="25227795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D8D79E-4951-7545-9D28-A5ECCF864C20}" type="slidenum">
              <a:rPr lang="en-US" smtClean="0"/>
              <a:t>1</a:t>
            </a:fld>
            <a:endParaRPr lang="en-US"/>
          </a:p>
        </p:txBody>
      </p:sp>
    </p:spTree>
    <p:extLst>
      <p:ext uri="{BB962C8B-B14F-4D97-AF65-F5344CB8AC3E}">
        <p14:creationId xmlns:p14="http://schemas.microsoft.com/office/powerpoint/2010/main" val="40775955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D8D79E-4951-7545-9D28-A5ECCF864C20}" type="slidenum">
              <a:rPr lang="en-US" smtClean="0"/>
              <a:t>10</a:t>
            </a:fld>
            <a:endParaRPr lang="en-US"/>
          </a:p>
        </p:txBody>
      </p:sp>
    </p:spTree>
    <p:extLst>
      <p:ext uri="{BB962C8B-B14F-4D97-AF65-F5344CB8AC3E}">
        <p14:creationId xmlns:p14="http://schemas.microsoft.com/office/powerpoint/2010/main" val="3839275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D8D79E-4951-7545-9D28-A5ECCF864C20}" type="slidenum">
              <a:rPr lang="en-US" smtClean="0"/>
              <a:t>11</a:t>
            </a:fld>
            <a:endParaRPr lang="en-US"/>
          </a:p>
        </p:txBody>
      </p:sp>
    </p:spTree>
    <p:extLst>
      <p:ext uri="{BB962C8B-B14F-4D97-AF65-F5344CB8AC3E}">
        <p14:creationId xmlns:p14="http://schemas.microsoft.com/office/powerpoint/2010/main" val="11236903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D8D79E-4951-7545-9D28-A5ECCF864C20}" type="slidenum">
              <a:rPr lang="en-US" smtClean="0"/>
              <a:t>12</a:t>
            </a:fld>
            <a:endParaRPr lang="en-US"/>
          </a:p>
        </p:txBody>
      </p:sp>
    </p:spTree>
    <p:extLst>
      <p:ext uri="{BB962C8B-B14F-4D97-AF65-F5344CB8AC3E}">
        <p14:creationId xmlns:p14="http://schemas.microsoft.com/office/powerpoint/2010/main" val="3429414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D8D79E-4951-7545-9D28-A5ECCF864C20}" type="slidenum">
              <a:rPr lang="en-US" smtClean="0"/>
              <a:t>13</a:t>
            </a:fld>
            <a:endParaRPr lang="en-US"/>
          </a:p>
        </p:txBody>
      </p:sp>
    </p:spTree>
    <p:extLst>
      <p:ext uri="{BB962C8B-B14F-4D97-AF65-F5344CB8AC3E}">
        <p14:creationId xmlns:p14="http://schemas.microsoft.com/office/powerpoint/2010/main" val="29005794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0AD8D79E-4951-7545-9D28-A5ECCF864C20}" type="slidenum">
              <a:rPr lang="en-US" smtClean="0"/>
              <a:t>14</a:t>
            </a:fld>
            <a:endParaRPr lang="en-US"/>
          </a:p>
        </p:txBody>
      </p:sp>
    </p:spTree>
    <p:extLst>
      <p:ext uri="{BB962C8B-B14F-4D97-AF65-F5344CB8AC3E}">
        <p14:creationId xmlns:p14="http://schemas.microsoft.com/office/powerpoint/2010/main" val="6609005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0AD8D79E-4951-7545-9D28-A5ECCF864C20}" type="slidenum">
              <a:rPr lang="en-US" smtClean="0"/>
              <a:t>15</a:t>
            </a:fld>
            <a:endParaRPr lang="en-US"/>
          </a:p>
        </p:txBody>
      </p:sp>
    </p:spTree>
    <p:extLst>
      <p:ext uri="{BB962C8B-B14F-4D97-AF65-F5344CB8AC3E}">
        <p14:creationId xmlns:p14="http://schemas.microsoft.com/office/powerpoint/2010/main" val="29060736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0AD8D79E-4951-7545-9D28-A5ECCF864C20}" type="slidenum">
              <a:rPr lang="en-US" smtClean="0"/>
              <a:t>16</a:t>
            </a:fld>
            <a:endParaRPr lang="en-US"/>
          </a:p>
        </p:txBody>
      </p:sp>
    </p:spTree>
    <p:extLst>
      <p:ext uri="{BB962C8B-B14F-4D97-AF65-F5344CB8AC3E}">
        <p14:creationId xmlns:p14="http://schemas.microsoft.com/office/powerpoint/2010/main" val="10894247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0AD8D79E-4951-7545-9D28-A5ECCF864C20}" type="slidenum">
              <a:rPr lang="en-US" smtClean="0"/>
              <a:t>17</a:t>
            </a:fld>
            <a:endParaRPr lang="en-US"/>
          </a:p>
        </p:txBody>
      </p:sp>
    </p:spTree>
    <p:extLst>
      <p:ext uri="{BB962C8B-B14F-4D97-AF65-F5344CB8AC3E}">
        <p14:creationId xmlns:p14="http://schemas.microsoft.com/office/powerpoint/2010/main" val="26094840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0AD8D79E-4951-7545-9D28-A5ECCF864C20}" type="slidenum">
              <a:rPr lang="en-US" smtClean="0"/>
              <a:t>18</a:t>
            </a:fld>
            <a:endParaRPr lang="en-US"/>
          </a:p>
        </p:txBody>
      </p:sp>
    </p:spTree>
    <p:extLst>
      <p:ext uri="{BB962C8B-B14F-4D97-AF65-F5344CB8AC3E}">
        <p14:creationId xmlns:p14="http://schemas.microsoft.com/office/powerpoint/2010/main" val="1149553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0AD8D79E-4951-7545-9D28-A5ECCF864C20}" type="slidenum">
              <a:rPr lang="en-US" smtClean="0"/>
              <a:t>19</a:t>
            </a:fld>
            <a:endParaRPr lang="en-US"/>
          </a:p>
        </p:txBody>
      </p:sp>
    </p:spTree>
    <p:extLst>
      <p:ext uri="{BB962C8B-B14F-4D97-AF65-F5344CB8AC3E}">
        <p14:creationId xmlns:p14="http://schemas.microsoft.com/office/powerpoint/2010/main" val="2858583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D8D79E-4951-7545-9D28-A5ECCF864C20}" type="slidenum">
              <a:rPr lang="en-US" smtClean="0"/>
              <a:t>2</a:t>
            </a:fld>
            <a:endParaRPr lang="en-US"/>
          </a:p>
        </p:txBody>
      </p:sp>
    </p:spTree>
    <p:extLst>
      <p:ext uri="{BB962C8B-B14F-4D97-AF65-F5344CB8AC3E}">
        <p14:creationId xmlns:p14="http://schemas.microsoft.com/office/powerpoint/2010/main" val="35457834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0AD8D79E-4951-7545-9D28-A5ECCF864C20}" type="slidenum">
              <a:rPr lang="en-US" smtClean="0"/>
              <a:t>20</a:t>
            </a:fld>
            <a:endParaRPr lang="en-US"/>
          </a:p>
        </p:txBody>
      </p:sp>
    </p:spTree>
    <p:extLst>
      <p:ext uri="{BB962C8B-B14F-4D97-AF65-F5344CB8AC3E}">
        <p14:creationId xmlns:p14="http://schemas.microsoft.com/office/powerpoint/2010/main" val="613070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0AD8D79E-4951-7545-9D28-A5ECCF864C20}" type="slidenum">
              <a:rPr lang="en-US" smtClean="0"/>
              <a:t>21</a:t>
            </a:fld>
            <a:endParaRPr lang="en-US"/>
          </a:p>
        </p:txBody>
      </p:sp>
    </p:spTree>
    <p:extLst>
      <p:ext uri="{BB962C8B-B14F-4D97-AF65-F5344CB8AC3E}">
        <p14:creationId xmlns:p14="http://schemas.microsoft.com/office/powerpoint/2010/main" val="683048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D8D79E-4951-7545-9D28-A5ECCF864C20}" type="slidenum">
              <a:rPr lang="en-US" smtClean="0"/>
              <a:t>3</a:t>
            </a:fld>
            <a:endParaRPr lang="en-US"/>
          </a:p>
        </p:txBody>
      </p:sp>
    </p:spTree>
    <p:extLst>
      <p:ext uri="{BB962C8B-B14F-4D97-AF65-F5344CB8AC3E}">
        <p14:creationId xmlns:p14="http://schemas.microsoft.com/office/powerpoint/2010/main" val="2983300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D8D79E-4951-7545-9D28-A5ECCF864C20}" type="slidenum">
              <a:rPr lang="en-US" smtClean="0"/>
              <a:t>4</a:t>
            </a:fld>
            <a:endParaRPr lang="en-US"/>
          </a:p>
        </p:txBody>
      </p:sp>
    </p:spTree>
    <p:extLst>
      <p:ext uri="{BB962C8B-B14F-4D97-AF65-F5344CB8AC3E}">
        <p14:creationId xmlns:p14="http://schemas.microsoft.com/office/powerpoint/2010/main" val="4097774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D8D79E-4951-7545-9D28-A5ECCF864C20}" type="slidenum">
              <a:rPr lang="en-US" smtClean="0"/>
              <a:t>5</a:t>
            </a:fld>
            <a:endParaRPr lang="en-US"/>
          </a:p>
        </p:txBody>
      </p:sp>
    </p:spTree>
    <p:extLst>
      <p:ext uri="{BB962C8B-B14F-4D97-AF65-F5344CB8AC3E}">
        <p14:creationId xmlns:p14="http://schemas.microsoft.com/office/powerpoint/2010/main" val="14353232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D8D79E-4951-7545-9D28-A5ECCF864C20}" type="slidenum">
              <a:rPr lang="en-US" smtClean="0"/>
              <a:t>6</a:t>
            </a:fld>
            <a:endParaRPr lang="en-US"/>
          </a:p>
        </p:txBody>
      </p:sp>
    </p:spTree>
    <p:extLst>
      <p:ext uri="{BB962C8B-B14F-4D97-AF65-F5344CB8AC3E}">
        <p14:creationId xmlns:p14="http://schemas.microsoft.com/office/powerpoint/2010/main" val="28780091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D8D79E-4951-7545-9D28-A5ECCF864C20}" type="slidenum">
              <a:rPr lang="en-US" smtClean="0"/>
              <a:t>7</a:t>
            </a:fld>
            <a:endParaRPr lang="en-US"/>
          </a:p>
        </p:txBody>
      </p:sp>
    </p:spTree>
    <p:extLst>
      <p:ext uri="{BB962C8B-B14F-4D97-AF65-F5344CB8AC3E}">
        <p14:creationId xmlns:p14="http://schemas.microsoft.com/office/powerpoint/2010/main" val="2870432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D8D79E-4951-7545-9D28-A5ECCF864C20}" type="slidenum">
              <a:rPr lang="en-US" smtClean="0"/>
              <a:t>8</a:t>
            </a:fld>
            <a:endParaRPr lang="en-US"/>
          </a:p>
        </p:txBody>
      </p:sp>
    </p:spTree>
    <p:extLst>
      <p:ext uri="{BB962C8B-B14F-4D97-AF65-F5344CB8AC3E}">
        <p14:creationId xmlns:p14="http://schemas.microsoft.com/office/powerpoint/2010/main" val="1925861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D8D79E-4951-7545-9D28-A5ECCF864C20}" type="slidenum">
              <a:rPr lang="en-US" smtClean="0"/>
              <a:t>9</a:t>
            </a:fld>
            <a:endParaRPr lang="en-US"/>
          </a:p>
        </p:txBody>
      </p:sp>
    </p:spTree>
    <p:extLst>
      <p:ext uri="{BB962C8B-B14F-4D97-AF65-F5344CB8AC3E}">
        <p14:creationId xmlns:p14="http://schemas.microsoft.com/office/powerpoint/2010/main" val="527529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2D80ED8-4B32-FF49-87DD-2BDC00B7E0DB}" type="datetimeFigureOut">
              <a:rPr lang="en-US" smtClean="0"/>
              <a:t>8/8/26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D701AB-9D6C-D34B-AFE2-5B3A861AA216}" type="slidenum">
              <a:rPr lang="en-US" smtClean="0"/>
              <a:t>‹#›</a:t>
            </a:fld>
            <a:endParaRPr lang="en-US"/>
          </a:p>
        </p:txBody>
      </p:sp>
    </p:spTree>
    <p:extLst>
      <p:ext uri="{BB962C8B-B14F-4D97-AF65-F5344CB8AC3E}">
        <p14:creationId xmlns:p14="http://schemas.microsoft.com/office/powerpoint/2010/main" val="3365039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D80ED8-4B32-FF49-87DD-2BDC00B7E0DB}" type="datetimeFigureOut">
              <a:rPr lang="en-US" smtClean="0"/>
              <a:t>8/8/26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D701AB-9D6C-D34B-AFE2-5B3A861AA216}" type="slidenum">
              <a:rPr lang="en-US" smtClean="0"/>
              <a:t>‹#›</a:t>
            </a:fld>
            <a:endParaRPr lang="en-US"/>
          </a:p>
        </p:txBody>
      </p:sp>
    </p:spTree>
    <p:extLst>
      <p:ext uri="{BB962C8B-B14F-4D97-AF65-F5344CB8AC3E}">
        <p14:creationId xmlns:p14="http://schemas.microsoft.com/office/powerpoint/2010/main" val="4233851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D80ED8-4B32-FF49-87DD-2BDC00B7E0DB}" type="datetimeFigureOut">
              <a:rPr lang="en-US" smtClean="0"/>
              <a:t>8/8/26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D701AB-9D6C-D34B-AFE2-5B3A861AA216}" type="slidenum">
              <a:rPr lang="en-US" smtClean="0"/>
              <a:t>‹#›</a:t>
            </a:fld>
            <a:endParaRPr lang="en-US"/>
          </a:p>
        </p:txBody>
      </p:sp>
    </p:spTree>
    <p:extLst>
      <p:ext uri="{BB962C8B-B14F-4D97-AF65-F5344CB8AC3E}">
        <p14:creationId xmlns:p14="http://schemas.microsoft.com/office/powerpoint/2010/main" val="2737575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D80ED8-4B32-FF49-87DD-2BDC00B7E0DB}" type="datetimeFigureOut">
              <a:rPr lang="en-US" smtClean="0"/>
              <a:t>8/8/26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D701AB-9D6C-D34B-AFE2-5B3A861AA216}" type="slidenum">
              <a:rPr lang="en-US" smtClean="0"/>
              <a:t>‹#›</a:t>
            </a:fld>
            <a:endParaRPr lang="en-US"/>
          </a:p>
        </p:txBody>
      </p:sp>
    </p:spTree>
    <p:extLst>
      <p:ext uri="{BB962C8B-B14F-4D97-AF65-F5344CB8AC3E}">
        <p14:creationId xmlns:p14="http://schemas.microsoft.com/office/powerpoint/2010/main" val="4020762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2D80ED8-4B32-FF49-87DD-2BDC00B7E0DB}" type="datetimeFigureOut">
              <a:rPr lang="en-US" smtClean="0"/>
              <a:t>8/8/26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D701AB-9D6C-D34B-AFE2-5B3A861AA216}" type="slidenum">
              <a:rPr lang="en-US" smtClean="0"/>
              <a:t>‹#›</a:t>
            </a:fld>
            <a:endParaRPr lang="en-US"/>
          </a:p>
        </p:txBody>
      </p:sp>
    </p:spTree>
    <p:extLst>
      <p:ext uri="{BB962C8B-B14F-4D97-AF65-F5344CB8AC3E}">
        <p14:creationId xmlns:p14="http://schemas.microsoft.com/office/powerpoint/2010/main" val="2746892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D80ED8-4B32-FF49-87DD-2BDC00B7E0DB}" type="datetimeFigureOut">
              <a:rPr lang="en-US" smtClean="0"/>
              <a:t>8/8/26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D701AB-9D6C-D34B-AFE2-5B3A861AA216}" type="slidenum">
              <a:rPr lang="en-US" smtClean="0"/>
              <a:t>‹#›</a:t>
            </a:fld>
            <a:endParaRPr lang="en-US"/>
          </a:p>
        </p:txBody>
      </p:sp>
    </p:spTree>
    <p:extLst>
      <p:ext uri="{BB962C8B-B14F-4D97-AF65-F5344CB8AC3E}">
        <p14:creationId xmlns:p14="http://schemas.microsoft.com/office/powerpoint/2010/main" val="432753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D80ED8-4B32-FF49-87DD-2BDC00B7E0DB}" type="datetimeFigureOut">
              <a:rPr lang="en-US" smtClean="0"/>
              <a:t>8/8/26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D701AB-9D6C-D34B-AFE2-5B3A861AA216}" type="slidenum">
              <a:rPr lang="en-US" smtClean="0"/>
              <a:t>‹#›</a:t>
            </a:fld>
            <a:endParaRPr lang="en-US"/>
          </a:p>
        </p:txBody>
      </p:sp>
    </p:spTree>
    <p:extLst>
      <p:ext uri="{BB962C8B-B14F-4D97-AF65-F5344CB8AC3E}">
        <p14:creationId xmlns:p14="http://schemas.microsoft.com/office/powerpoint/2010/main" val="3029907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D80ED8-4B32-FF49-87DD-2BDC00B7E0DB}" type="datetimeFigureOut">
              <a:rPr lang="en-US" smtClean="0"/>
              <a:t>8/8/26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D701AB-9D6C-D34B-AFE2-5B3A861AA216}" type="slidenum">
              <a:rPr lang="en-US" smtClean="0"/>
              <a:t>‹#›</a:t>
            </a:fld>
            <a:endParaRPr lang="en-US"/>
          </a:p>
        </p:txBody>
      </p:sp>
    </p:spTree>
    <p:extLst>
      <p:ext uri="{BB962C8B-B14F-4D97-AF65-F5344CB8AC3E}">
        <p14:creationId xmlns:p14="http://schemas.microsoft.com/office/powerpoint/2010/main" val="3008756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D80ED8-4B32-FF49-87DD-2BDC00B7E0DB}" type="datetimeFigureOut">
              <a:rPr lang="en-US" smtClean="0"/>
              <a:t>8/8/26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D701AB-9D6C-D34B-AFE2-5B3A861AA216}" type="slidenum">
              <a:rPr lang="en-US" smtClean="0"/>
              <a:t>‹#›</a:t>
            </a:fld>
            <a:endParaRPr lang="en-US"/>
          </a:p>
        </p:txBody>
      </p:sp>
    </p:spTree>
    <p:extLst>
      <p:ext uri="{BB962C8B-B14F-4D97-AF65-F5344CB8AC3E}">
        <p14:creationId xmlns:p14="http://schemas.microsoft.com/office/powerpoint/2010/main" val="10334437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2D80ED8-4B32-FF49-87DD-2BDC00B7E0DB}" type="datetimeFigureOut">
              <a:rPr lang="en-US" smtClean="0"/>
              <a:t>8/8/26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D701AB-9D6C-D34B-AFE2-5B3A861AA216}" type="slidenum">
              <a:rPr lang="en-US" smtClean="0"/>
              <a:t>‹#›</a:t>
            </a:fld>
            <a:endParaRPr lang="en-US"/>
          </a:p>
        </p:txBody>
      </p:sp>
    </p:spTree>
    <p:extLst>
      <p:ext uri="{BB962C8B-B14F-4D97-AF65-F5344CB8AC3E}">
        <p14:creationId xmlns:p14="http://schemas.microsoft.com/office/powerpoint/2010/main" val="2410837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2D80ED8-4B32-FF49-87DD-2BDC00B7E0DB}" type="datetimeFigureOut">
              <a:rPr lang="en-US" smtClean="0"/>
              <a:t>8/8/26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D701AB-9D6C-D34B-AFE2-5B3A861AA216}" type="slidenum">
              <a:rPr lang="en-US" smtClean="0"/>
              <a:t>‹#›</a:t>
            </a:fld>
            <a:endParaRPr lang="en-US"/>
          </a:p>
        </p:txBody>
      </p:sp>
    </p:spTree>
    <p:extLst>
      <p:ext uri="{BB962C8B-B14F-4D97-AF65-F5344CB8AC3E}">
        <p14:creationId xmlns:p14="http://schemas.microsoft.com/office/powerpoint/2010/main" val="3774986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D80ED8-4B32-FF49-87DD-2BDC00B7E0DB}" type="datetimeFigureOut">
              <a:rPr lang="en-US" smtClean="0"/>
              <a:t>8/8/26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D701AB-9D6C-D34B-AFE2-5B3A861AA216}" type="slidenum">
              <a:rPr lang="en-US" smtClean="0"/>
              <a:t>‹#›</a:t>
            </a:fld>
            <a:endParaRPr lang="en-US"/>
          </a:p>
        </p:txBody>
      </p:sp>
    </p:spTree>
    <p:extLst>
      <p:ext uri="{BB962C8B-B14F-4D97-AF65-F5344CB8AC3E}">
        <p14:creationId xmlns:p14="http://schemas.microsoft.com/office/powerpoint/2010/main" val="26140212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Autofit/>
          </a:bodyPr>
          <a:lstStyle/>
          <a:p>
            <a:pPr algn="l">
              <a:lnSpc>
                <a:spcPct val="110000"/>
              </a:lnSpc>
              <a:tabLst>
                <a:tab pos="568325" algn="l"/>
                <a:tab pos="930275" algn="l"/>
              </a:tabLst>
            </a:pPr>
            <a:r>
              <a:rPr lang="en-US"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BLESSING OF CHURCH DISCIPLINE</a:t>
            </a:r>
          </a:p>
          <a:p>
            <a:pPr algn="l">
              <a:lnSpc>
                <a:spcPct val="110000"/>
              </a:lnSpc>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 </a:t>
            </a:r>
            <a:r>
              <a:rPr lang="en-US" sz="3600"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INTRO</a:t>
            </a:r>
            <a:endParaRPr lang="en-PH" sz="3600"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marL="571500" indent="-571500" algn="l">
              <a:lnSpc>
                <a:spcPct val="110000"/>
              </a:lnSpc>
              <a:buFont typeface="Wingdings" pitchFamily="2" charset="2"/>
              <a:buChar char="Ø"/>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Church discipline – this is an almost forgotten biblical mandate nowadays.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1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In reality, church discipline is one 		of God’s blessings to the believer 		through the church</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6292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2"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9" dur="5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Autofit/>
          </a:bodyPr>
          <a:lstStyle/>
          <a:p>
            <a:pPr marL="571500" indent="-571500" algn="l">
              <a:lnSpc>
                <a:spcPct val="110000"/>
              </a:lnSpc>
              <a:buFont typeface="Wingdings" pitchFamily="2" charset="2"/>
              <a:buChar char="Ø"/>
              <a:tabLst>
                <a:tab pos="568325" algn="l"/>
                <a:tab pos="930275" algn="l"/>
              </a:tabLst>
            </a:pPr>
            <a:r>
              <a:rPr lang="en-US"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third reason for church discipline is to safeguard the purity of the church’s faith, life, and testimony</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1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As discipline restores a fallen believer 		back to God and His way, the 				testimony of being consistent with 			what the church preaches is 				preserved.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91313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Autofit/>
          </a:bodyPr>
          <a:lstStyle/>
          <a:p>
            <a:pPr algn="l">
              <a:lnSpc>
                <a:spcPct val="110000"/>
              </a:lnSpc>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US"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holiness of God is vindicated 		in the eyes of others and His name 		is glorified.</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marL="571500" indent="-571500" algn="l">
              <a:lnSpc>
                <a:spcPct val="110000"/>
              </a:lnSpc>
              <a:buFont typeface="Wingdings" pitchFamily="2" charset="2"/>
              <a:buChar char="Ø"/>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Discipline is also needed to protect the weaker members of the congregation against harmful influences.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1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1Cor 15:33</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1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Puritan </a:t>
            </a:r>
            <a:r>
              <a:rPr lang="en-US"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George </a:t>
            </a:r>
            <a:r>
              <a:rPr lang="en-US" sz="3600" b="1" u="sng" dirty="0" err="1">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Swinnock</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quote</a:t>
            </a:r>
          </a:p>
        </p:txBody>
      </p:sp>
    </p:spTree>
    <p:extLst>
      <p:ext uri="{BB962C8B-B14F-4D97-AF65-F5344CB8AC3E}">
        <p14:creationId xmlns:p14="http://schemas.microsoft.com/office/powerpoint/2010/main" val="14594700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5"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5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2" dur="5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Autofit/>
          </a:bodyPr>
          <a:lstStyle/>
          <a:p>
            <a:pPr marL="571500" indent="-571500" algn="l">
              <a:lnSpc>
                <a:spcPct val="100000"/>
              </a:lnSpc>
              <a:buFont typeface="Wingdings" pitchFamily="2" charset="2"/>
              <a:buChar char="Ø"/>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In the end, once again church discipline results in great blessing both to the individual believer and to the church.</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568325" algn="l"/>
                <a:tab pos="930275" algn="l"/>
              </a:tabLst>
            </a:pP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III. </a:t>
            </a:r>
            <a:r>
              <a:rPr lang="en-US" sz="3600"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CHURCH DISCIPLINE: HOW?</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568325" algn="l"/>
                <a:tab pos="930275" algn="l"/>
              </a:tabLst>
            </a:pPr>
            <a:r>
              <a:rPr lang="en-US" sz="3600" b="1" cap="small"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Spirit of Discipline</a:t>
            </a:r>
            <a:r>
              <a:rPr lang="en-US" sz="3600" cap="small"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marL="571500" indent="-571500" algn="l">
              <a:lnSpc>
                <a:spcPct val="100000"/>
              </a:lnSpc>
              <a:buFont typeface="Wingdings" pitchFamily="2" charset="2"/>
              <a:buChar char="Ø"/>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Since discipline is intended to reclaim and restore the offender, </a:t>
            </a:r>
            <a:r>
              <a:rPr lang="en-US"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nothing must be done in a spirit that puts needless obstacles in the way of his eventual restoration</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76136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5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9" dur="500"/>
                                        <p:tgtEl>
                                          <p:spTgt spid="3">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 calcmode="lin" valueType="num">
                                      <p:cBhvr>
                                        <p:cTn id="14" dur="5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15" dur="5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p:cTn id="21" dur="5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22" dur="5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Autofit/>
          </a:bodyPr>
          <a:lstStyle/>
          <a:p>
            <a:pPr algn="l">
              <a:lnSpc>
                <a:spcPct val="100000"/>
              </a:lnSpc>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Gal 6:1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spirit of the act must be right</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D. Downham</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quote</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When we deal with this subject, 			remember Paul’s tears.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Acts 20:19, 31; 2Cor 2:4</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p>
          <a:p>
            <a:pPr marL="571500" indent="-571500" algn="l">
              <a:lnSpc>
                <a:spcPct val="100000"/>
              </a:lnSpc>
              <a:buFont typeface="Wingdings" pitchFamily="2" charset="2"/>
              <a:buChar char="Ø"/>
              <a:tabLst>
                <a:tab pos="568325" algn="l"/>
                <a:tab pos="930275" algn="l"/>
              </a:tabLst>
            </a:pPr>
            <a:r>
              <a:rPr lang="en-US"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John Calvin</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quote</a:t>
            </a:r>
          </a:p>
          <a:p>
            <a:pPr algn="l">
              <a:lnSpc>
                <a:spcPct val="100000"/>
              </a:lnSpc>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US"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John Owen</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quote</a:t>
            </a:r>
          </a:p>
          <a:p>
            <a:pPr algn="l">
              <a:lnSpc>
                <a:spcPct val="100000"/>
              </a:lnSpc>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US"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Richard Baxter</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quote</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84237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5"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5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2" dur="5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p:cTn id="28" dur="5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29" dur="5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p:cTn id="35" dur="5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36" dur="5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calcmode="lin" valueType="num">
                                      <p:cBhvr>
                                        <p:cTn id="42" dur="500" fill="hold"/>
                                        <p:tgtEl>
                                          <p:spTgt spid="3">
                                            <p:txEl>
                                              <p:pRg st="6" end="6"/>
                                            </p:txEl>
                                          </p:spTgt>
                                        </p:tgtEl>
                                        <p:attrNameLst>
                                          <p:attrName>ppt_w</p:attrName>
                                        </p:attrNameLst>
                                      </p:cBhvr>
                                      <p:tavLst>
                                        <p:tav tm="0">
                                          <p:val>
                                            <p:strVal val="#ppt_w*0.70"/>
                                          </p:val>
                                        </p:tav>
                                        <p:tav tm="100000">
                                          <p:val>
                                            <p:strVal val="#ppt_w"/>
                                          </p:val>
                                        </p:tav>
                                      </p:tavLst>
                                    </p:anim>
                                    <p:anim calcmode="lin" valueType="num">
                                      <p:cBhvr>
                                        <p:cTn id="43" dur="5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44" dur="500"/>
                                        <p:tgtEl>
                                          <p:spTgt spid="3">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p:cTn id="49" dur="500" fill="hold"/>
                                        <p:tgtEl>
                                          <p:spTgt spid="3">
                                            <p:txEl>
                                              <p:pRg st="7" end="7"/>
                                            </p:txEl>
                                          </p:spTgt>
                                        </p:tgtEl>
                                        <p:attrNameLst>
                                          <p:attrName>ppt_w</p:attrName>
                                        </p:attrNameLst>
                                      </p:cBhvr>
                                      <p:tavLst>
                                        <p:tav tm="0">
                                          <p:val>
                                            <p:strVal val="#ppt_w*0.70"/>
                                          </p:val>
                                        </p:tav>
                                        <p:tav tm="100000">
                                          <p:val>
                                            <p:strVal val="#ppt_w"/>
                                          </p:val>
                                        </p:tav>
                                      </p:tavLst>
                                    </p:anim>
                                    <p:anim calcmode="lin" valueType="num">
                                      <p:cBhvr>
                                        <p:cTn id="50" dur="500" fill="hold"/>
                                        <p:tgtEl>
                                          <p:spTgt spid="3">
                                            <p:txEl>
                                              <p:pRg st="7" end="7"/>
                                            </p:txEl>
                                          </p:spTgt>
                                        </p:tgtEl>
                                        <p:attrNameLst>
                                          <p:attrName>ppt_h</p:attrName>
                                        </p:attrNameLst>
                                      </p:cBhvr>
                                      <p:tavLst>
                                        <p:tav tm="0">
                                          <p:val>
                                            <p:strVal val="#ppt_h"/>
                                          </p:val>
                                        </p:tav>
                                        <p:tav tm="100000">
                                          <p:val>
                                            <p:strVal val="#ppt_h"/>
                                          </p:val>
                                        </p:tav>
                                      </p:tavLst>
                                    </p:anim>
                                    <p:animEffect transition="in" filter="fade">
                                      <p:cBhvr>
                                        <p:cTn id="5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Autofit/>
          </a:bodyPr>
          <a:lstStyle/>
          <a:p>
            <a:pPr algn="l">
              <a:lnSpc>
                <a:spcPct val="100000"/>
              </a:lnSpc>
              <a:tabLst>
                <a:tab pos="568325" algn="l"/>
                <a:tab pos="930275" algn="l"/>
              </a:tabLst>
            </a:pPr>
            <a:r>
              <a:rPr lang="en-US" sz="3600" b="1" cap="small"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Process of Discipline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Scripture provides for us God’s way of 		enforcing discipline in His church.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marL="571500" indent="-571500" algn="l">
              <a:lnSpc>
                <a:spcPct val="100000"/>
              </a:lnSpc>
              <a:buFont typeface="Wingdings" pitchFamily="2" charset="2"/>
              <a:buChar char="Ø"/>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And nowhere is this procedure more clearly spelled out than in </a:t>
            </a:r>
            <a:r>
              <a:rPr lang="en-US"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Matt 18:15-17</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marL="571500" indent="-571500" algn="l">
              <a:lnSpc>
                <a:spcPct val="100000"/>
              </a:lnSpc>
              <a:buFont typeface="Wingdings" pitchFamily="2" charset="2"/>
              <a:buChar char="Ø"/>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Always difficult and painful though the enforcement of discipline, Matthew 18 has always been our guide to its implementation in GLCC.</a:t>
            </a:r>
            <a:r>
              <a:rPr lang="en-PH" sz="3600" dirty="0"/>
              <a:t>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9386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5"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5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2" dur="5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rmAutofit lnSpcReduction="10000"/>
          </a:bodyPr>
          <a:lstStyle/>
          <a:p>
            <a:pPr algn="l">
              <a:lnSpc>
                <a:spcPct val="100000"/>
              </a:lnSpc>
              <a:tabLst>
                <a:tab pos="568325" algn="l"/>
                <a:tab pos="930275" algn="l"/>
              </a:tabLst>
            </a:pPr>
            <a:r>
              <a:rPr lang="en-US" sz="3600" cap="small"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The process would always involve </a:t>
            </a:r>
            <a:r>
              <a:rPr lang="en-US"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confronting of the sinning member 		with his sin by another member of 		the church</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Many times, this first confrontation is 		enough to bring the offender to 				repentance.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When this fails, the one who confronts 		brings another member or two to 			witness the act of confronting the 			offender in the hope of exhorting and 		encouraging him to finally repent.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23380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5"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rmAutofit/>
          </a:bodyPr>
          <a:lstStyle/>
          <a:p>
            <a:pPr algn="l">
              <a:lnSpc>
                <a:spcPct val="100000"/>
              </a:lnSpc>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This often works, since now there is 		greater accountability involved on the 		part of the offender.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When this still fails, then I now </a:t>
            </a:r>
            <a:r>
              <a:rPr lang="en-US"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“tell it 		to the church”</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Now this may in practice mean either 		bringing it to the attention of just the 		other leaders and workers of the 			church, or bringing it to a greater 			number of members of the 				congregation.</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1963215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5"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rmAutofit/>
          </a:bodyPr>
          <a:lstStyle/>
          <a:p>
            <a:pPr algn="l">
              <a:lnSpc>
                <a:spcPct val="100000"/>
              </a:lnSpc>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Whichever it is, the whole point is that 		now there are more people who will 		confront the offender to exhort him to 		repent. </a:t>
            </a:r>
          </a:p>
          <a:p>
            <a:pPr algn="l">
              <a:lnSpc>
                <a:spcPct val="100000"/>
              </a:lnSpc>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this point, the resulting shame is 			usually enough to awaken the 				offender to finally repent and submit to 		discipline.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38735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rmAutofit lnSpcReduction="10000"/>
          </a:bodyPr>
          <a:lstStyle/>
          <a:p>
            <a:pPr algn="l">
              <a:lnSpc>
                <a:spcPct val="100000"/>
              </a:lnSpc>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When this still fails, the leadership of 		the church is left with no choice but to 		disfellowship the unrepentant offender, 		announcing the move to whole 				congregation.</a:t>
            </a:r>
          </a:p>
          <a:p>
            <a:pPr algn="l">
              <a:lnSpc>
                <a:spcPct val="100000"/>
              </a:lnSpc>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The offender is now to be treated as 		an unbeliever who needs to be 				ministered to one day with the gospel.</a:t>
            </a:r>
          </a:p>
          <a:p>
            <a:pPr algn="l">
              <a:lnSpc>
                <a:spcPct val="100000"/>
              </a:lnSpc>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In light of this, he is still to be loved as 		we are expected to love the lost, but 		he is not to be fellowshipped with at 		the level of fellow believers.</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81967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5"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rmAutofit/>
          </a:bodyPr>
          <a:lstStyle/>
          <a:p>
            <a:pPr marL="571500" indent="-571500" algn="l">
              <a:lnSpc>
                <a:spcPct val="100000"/>
              </a:lnSpc>
              <a:buFont typeface="Wingdings" pitchFamily="2" charset="2"/>
              <a:buChar char="Ø"/>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Now, for what do we discipline members?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For anything ranging from conduct 			unbecoming of a Christian (“minor” 			offenses such gossiping, a 				quarrelsome attitude, etc.) to any 			immoral conduct (fornication, adultery, 		cheating in business, etc.).</a:t>
            </a:r>
          </a:p>
          <a:p>
            <a:pPr algn="l">
              <a:lnSpc>
                <a:spcPct val="100000"/>
              </a:lnSpc>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The disciplinary action would range 			anywhere from a firm reprimand to 			disfellowshipping from the church.</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8406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5"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rmAutofit/>
          </a:bodyPr>
          <a:lstStyle/>
          <a:p>
            <a:pPr marL="571500" indent="-571500" algn="l">
              <a:lnSpc>
                <a:spcPct val="110000"/>
              </a:lnSpc>
              <a:buFont typeface="Wingdings" pitchFamily="2" charset="2"/>
              <a:buChar char="Ø"/>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question that faces us now, however, is, “Can any ministry claiming mandate from God really continue unaffected while ignoring the biblical command to discipline erring members?”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1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The answer is an emphatic NO!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1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John Calvin</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quote</a:t>
            </a:r>
          </a:p>
        </p:txBody>
      </p:sp>
    </p:spTree>
    <p:extLst>
      <p:ext uri="{BB962C8B-B14F-4D97-AF65-F5344CB8AC3E}">
        <p14:creationId xmlns:p14="http://schemas.microsoft.com/office/powerpoint/2010/main" val="34295483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5"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rmAutofit/>
          </a:bodyPr>
          <a:lstStyle/>
          <a:p>
            <a:pPr algn="l">
              <a:lnSpc>
                <a:spcPct val="100000"/>
              </a:lnSpc>
              <a:tabLst>
                <a:tab pos="620713"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IV. </a:t>
            </a:r>
            <a:r>
              <a:rPr lang="en-US" sz="3600"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CONCLUSION: CHURCH DISCIPLINE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IS NOT AN OPTION</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marL="571500" indent="-571500" algn="l">
              <a:lnSpc>
                <a:spcPct val="100000"/>
              </a:lnSpc>
              <a:buFont typeface="Wingdings" pitchFamily="2" charset="2"/>
              <a:buChar char="Ø"/>
              <a:tabLst>
                <a:tab pos="620713"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With all this set before us, we can only conclude that</a:t>
            </a:r>
            <a:r>
              <a:rPr lang="en-US"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FOR THOSE OF US INTERESTED IN BIBLICAL MINISTRY, CHURCH DISCIPLINE IS NOT AN OPTION WE CAN CHOOSE TO DISREGARD.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55583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rmAutofit/>
          </a:bodyPr>
          <a:lstStyle/>
          <a:p>
            <a:pPr algn="l">
              <a:lnSpc>
                <a:spcPct val="100000"/>
              </a:lnSpc>
              <a:tabLst>
                <a:tab pos="620713"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US"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honor of God is at stake; the 		testimony of the church is at stake; 		the effective edge and anointing of 		the ministry is at stake; and the 			spiritual health of the body is at 			stake</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620713"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US"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Richard Baxter</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quote</a:t>
            </a:r>
          </a:p>
        </p:txBody>
      </p:sp>
    </p:spTree>
    <p:extLst>
      <p:ext uri="{BB962C8B-B14F-4D97-AF65-F5344CB8AC3E}">
        <p14:creationId xmlns:p14="http://schemas.microsoft.com/office/powerpoint/2010/main" val="31801870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rmAutofit/>
          </a:bodyPr>
          <a:lstStyle/>
          <a:p>
            <a:pPr algn="l">
              <a:lnSpc>
                <a:spcPct val="110000"/>
              </a:lnSpc>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If this is right, then </a:t>
            </a:r>
            <a:r>
              <a:rPr lang="en-US"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discipline is one 		of the marks by which the true 			church is distinguished from the 			false</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algn="l">
              <a:lnSpc>
                <a:spcPct val="110000"/>
              </a:lnSpc>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Any ministry that claims to be biblical 		must, therefore, see to it that church 		discipline as mandated by Scripture is 		taught and seriously enforced in 			church.</a:t>
            </a:r>
          </a:p>
        </p:txBody>
      </p:sp>
    </p:spTree>
    <p:extLst>
      <p:ext uri="{BB962C8B-B14F-4D97-AF65-F5344CB8AC3E}">
        <p14:creationId xmlns:p14="http://schemas.microsoft.com/office/powerpoint/2010/main" val="32932448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rmAutofit/>
          </a:bodyPr>
          <a:lstStyle/>
          <a:p>
            <a:pPr algn="l">
              <a:lnSpc>
                <a:spcPct val="110000"/>
              </a:lnSpc>
              <a:tabLst>
                <a:tab pos="568325" algn="l"/>
                <a:tab pos="930275" algn="l"/>
              </a:tabLst>
            </a:pPr>
            <a:r>
              <a:rPr lang="en-US" sz="3600" dirty="0">
                <a:solidFill>
                  <a:schemeClr val="bg1"/>
                </a:solidFill>
                <a:effectLst>
                  <a:outerShdw blurRad="50800" dist="38100" dir="5400000" algn="t" rotWithShape="0">
                    <a:prstClr val="black">
                      <a:alpha val="40000"/>
                    </a:prstClr>
                  </a:outerShdw>
                </a:effectLst>
                <a:latin typeface="Arial" panose="020B0604020202020204" pitchFamily="34" charset="0"/>
                <a:cs typeface="Arial" panose="020B0604020202020204" pitchFamily="34" charset="0"/>
              </a:rPr>
              <a:t>II. </a:t>
            </a:r>
            <a:r>
              <a:rPr lang="en-US" sz="3600" u="sng" dirty="0">
                <a:solidFill>
                  <a:schemeClr val="bg1"/>
                </a:solidFill>
                <a:effectLst>
                  <a:outerShdw blurRad="50800" dist="38100" dir="5400000" algn="t" rotWithShape="0">
                    <a:prstClr val="black">
                      <a:alpha val="40000"/>
                    </a:prstClr>
                  </a:outerShdw>
                </a:effectLst>
                <a:latin typeface="Arial" panose="020B0604020202020204" pitchFamily="34" charset="0"/>
                <a:cs typeface="Arial" panose="020B0604020202020204" pitchFamily="34" charset="0"/>
              </a:rPr>
              <a:t>WHY CHURCH DISCIPLINE</a:t>
            </a:r>
            <a:endParaRPr lang="en-PH" sz="3600" dirty="0">
              <a:solidFill>
                <a:schemeClr val="bg1"/>
              </a:solidFill>
              <a:effectLst>
                <a:outerShdw blurRad="50800" dist="38100" dir="5400000" algn="t" rotWithShape="0">
                  <a:prstClr val="black">
                    <a:alpha val="40000"/>
                  </a:prstClr>
                </a:outerShdw>
              </a:effectLst>
              <a:latin typeface="Arial" panose="020B0604020202020204" pitchFamily="34" charset="0"/>
              <a:cs typeface="Arial" panose="020B0604020202020204" pitchFamily="34" charset="0"/>
            </a:endParaRPr>
          </a:p>
          <a:p>
            <a:pPr marL="571500" indent="-571500" algn="l">
              <a:lnSpc>
                <a:spcPct val="110000"/>
              </a:lnSpc>
              <a:buFont typeface="Wingdings" pitchFamily="2" charset="2"/>
              <a:buChar char="Ø"/>
              <a:tabLst>
                <a:tab pos="568325" algn="l"/>
                <a:tab pos="930275" algn="l"/>
              </a:tabLst>
            </a:pPr>
            <a:r>
              <a:rPr lang="en-US" sz="3600" dirty="0">
                <a:solidFill>
                  <a:schemeClr val="bg1"/>
                </a:solidFill>
                <a:effectLst>
                  <a:outerShdw blurRad="50800" dist="38100" dir="5400000" algn="t" rotWithShape="0">
                    <a:prstClr val="black">
                      <a:alpha val="40000"/>
                    </a:prstClr>
                  </a:outerShdw>
                </a:effectLst>
                <a:latin typeface="Arial" panose="020B0604020202020204" pitchFamily="34" charset="0"/>
                <a:cs typeface="Arial" panose="020B0604020202020204" pitchFamily="34" charset="0"/>
              </a:rPr>
              <a:t>The answer to this is immediately simple: </a:t>
            </a:r>
            <a:r>
              <a:rPr lang="en-US" sz="3600" b="1" i="1" dirty="0">
                <a:solidFill>
                  <a:schemeClr val="bg1"/>
                </a:solidFill>
                <a:effectLst>
                  <a:outerShdw blurRad="50800" dist="38100" dir="5400000" algn="t" rotWithShape="0">
                    <a:prstClr val="black">
                      <a:alpha val="40000"/>
                    </a:prstClr>
                  </a:outerShdw>
                </a:effectLst>
                <a:latin typeface="Arial" panose="020B0604020202020204" pitchFamily="34" charset="0"/>
                <a:cs typeface="Arial" panose="020B0604020202020204" pitchFamily="34" charset="0"/>
              </a:rPr>
              <a:t>because the Bible commands it and gives clear guidance as to how it is to be applied and enforced</a:t>
            </a:r>
            <a:r>
              <a:rPr lang="en-US" sz="3600" dirty="0">
                <a:solidFill>
                  <a:schemeClr val="bg1"/>
                </a:solidFill>
                <a:effectLst>
                  <a:outerShdw blurRad="50800" dist="38100" dir="5400000" algn="t" rotWithShape="0">
                    <a:prstClr val="black">
                      <a:alpha val="40000"/>
                    </a:prstClr>
                  </a:outerShdw>
                </a:effectLst>
                <a:latin typeface="Arial" panose="020B0604020202020204" pitchFamily="34" charset="0"/>
                <a:cs typeface="Arial" panose="020B0604020202020204" pitchFamily="34" charset="0"/>
              </a:rPr>
              <a:t>. </a:t>
            </a:r>
            <a:endParaRPr lang="en-PH" sz="3600" dirty="0">
              <a:solidFill>
                <a:schemeClr val="bg1"/>
              </a:solidFill>
              <a:effectLst>
                <a:outerShdw blurRad="50800" dist="38100" dir="5400000" algn="t" rotWithShape="0">
                  <a:prstClr val="black">
                    <a:alpha val="40000"/>
                  </a:prstClr>
                </a:outerShdw>
              </a:effectLst>
              <a:latin typeface="Arial" panose="020B0604020202020204" pitchFamily="34" charset="0"/>
              <a:cs typeface="Arial" panose="020B0604020202020204" pitchFamily="34" charset="0"/>
            </a:endParaRPr>
          </a:p>
          <a:p>
            <a:pPr algn="l">
              <a:lnSpc>
                <a:spcPct val="110000"/>
              </a:lnSpc>
              <a:tabLst>
                <a:tab pos="568325" algn="l"/>
                <a:tab pos="930275" algn="l"/>
              </a:tabLst>
            </a:pPr>
            <a:r>
              <a:rPr lang="en-PH" sz="3600" dirty="0">
                <a:solidFill>
                  <a:schemeClr val="bg1"/>
                </a:solidFill>
                <a:effectLst>
                  <a:outerShdw blurRad="50800" dist="38100" dir="5400000" algn="t"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5400000" algn="t" rotWithShape="0">
                    <a:prstClr val="black">
                      <a:alpha val="40000"/>
                    </a:prstClr>
                  </a:outerShdw>
                </a:effectLst>
                <a:latin typeface="Arial" panose="020B0604020202020204" pitchFamily="34" charset="0"/>
                <a:cs typeface="Arial" panose="020B0604020202020204" pitchFamily="34" charset="0"/>
              </a:rPr>
              <a:t>~ Matthew 18, Acts 5, 1 Corinthians 5 		and 2 Thessalonians 3 make it clear 		that the church is to enforce a biblical 		standard of holiness.</a:t>
            </a:r>
          </a:p>
        </p:txBody>
      </p:sp>
    </p:spTree>
    <p:extLst>
      <p:ext uri="{BB962C8B-B14F-4D97-AF65-F5344CB8AC3E}">
        <p14:creationId xmlns:p14="http://schemas.microsoft.com/office/powerpoint/2010/main" val="3016032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5"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rmAutofit lnSpcReduction="10000"/>
          </a:bodyPr>
          <a:lstStyle/>
          <a:p>
            <a:pPr algn="l">
              <a:lnSpc>
                <a:spcPct val="110000"/>
              </a:lnSpc>
              <a:tabLst>
                <a:tab pos="568325" algn="l"/>
                <a:tab pos="930275" algn="l"/>
              </a:tabLst>
            </a:pPr>
            <a:r>
              <a:rPr lang="en-US" sz="3600" dirty="0">
                <a:solidFill>
                  <a:schemeClr val="bg1"/>
                </a:solidFill>
                <a:effectLst>
                  <a:outerShdw blurRad="50800" dist="38100" dir="5400000" algn="t"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If God’s Word clearly teaches that 			God is holy and clearly commands of 		the believer a life lived according to 			that holiness, and, in view of this, 			expects the minister of God to preach 		this holiness and to motivate people to 		be holy, how can we then be 				indifferent to how the people respond?</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marL="571500" indent="-571500" algn="l">
              <a:lnSpc>
                <a:spcPct val="110000"/>
              </a:lnSpc>
              <a:buFont typeface="Wingdings" pitchFamily="2" charset="2"/>
              <a:buChar char="Ø"/>
              <a:tabLst>
                <a:tab pos="568325" algn="l"/>
                <a:tab pos="930275" algn="l"/>
              </a:tabLst>
            </a:pPr>
            <a:r>
              <a:rPr lang="en-US"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If we are to preach holiness as commanded by God, then sin obviously has to be dealt with.</a:t>
            </a:r>
          </a:p>
        </p:txBody>
      </p:sp>
    </p:spTree>
    <p:extLst>
      <p:ext uri="{BB962C8B-B14F-4D97-AF65-F5344CB8AC3E}">
        <p14:creationId xmlns:p14="http://schemas.microsoft.com/office/powerpoint/2010/main" val="1212834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Autofit/>
          </a:bodyPr>
          <a:lstStyle/>
          <a:p>
            <a:pPr algn="l">
              <a:lnSpc>
                <a:spcPct val="110000"/>
              </a:lnSpc>
              <a:tabLst>
                <a:tab pos="568325" algn="l"/>
                <a:tab pos="930275" algn="l"/>
              </a:tabLst>
            </a:pPr>
            <a:r>
              <a:rPr lang="en-US" sz="3600" dirty="0">
                <a:solidFill>
                  <a:schemeClr val="bg1"/>
                </a:solidFill>
                <a:effectLst>
                  <a:outerShdw blurRad="50800" dist="38100" dir="5400000" algn="t"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Prov 3:11-12</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1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As a loving father must discipline and 		correct his children, so the Lord must 		discipline His own.</a:t>
            </a:r>
          </a:p>
          <a:p>
            <a:pPr marL="571500" indent="-571500" algn="l">
              <a:lnSpc>
                <a:spcPct val="110000"/>
              </a:lnSpc>
              <a:buFont typeface="Wingdings" pitchFamily="2" charset="2"/>
              <a:buChar char="Ø"/>
              <a:tabLst>
                <a:tab pos="568325" algn="l"/>
                <a:tab pos="930275" algn="l"/>
              </a:tabLst>
            </a:pPr>
            <a:r>
              <a:rPr lang="en-US"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Sometimes the issue is not necessarily that we have preached the wrong message but that we have neglected its implementation in the lives of the people we are ministering to</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8360929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5"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Autofit/>
          </a:bodyPr>
          <a:lstStyle/>
          <a:p>
            <a:pPr algn="l">
              <a:lnSpc>
                <a:spcPct val="110000"/>
              </a:lnSpc>
              <a:tabLst>
                <a:tab pos="568325" algn="l"/>
                <a:tab pos="930275" algn="l"/>
              </a:tabLst>
            </a:pPr>
            <a:r>
              <a:rPr lang="en-US" sz="3600" dirty="0">
                <a:solidFill>
                  <a:schemeClr val="bg1"/>
                </a:solidFill>
                <a:effectLst>
                  <a:outerShdw blurRad="50800" dist="38100" dir="5400000" algn="t"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You cannot raise children to be holy 		while being permissive of their sins.</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marL="571500" indent="-571500" algn="l">
              <a:lnSpc>
                <a:spcPct val="110000"/>
              </a:lnSpc>
              <a:buFont typeface="Wingdings" pitchFamily="2" charset="2"/>
              <a:buChar char="Ø"/>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It is this obedience to the command of God and its resulting fruit in the lives of His children that glorifies Him.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1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This, therefore, is the first reason 		for implementing church discipline 		in our ministries: To glorify God by 		obeying His word.</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endPar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4105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5"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Autofit/>
          </a:bodyPr>
          <a:lstStyle/>
          <a:p>
            <a:pPr marL="571500" indent="-571500" algn="l">
              <a:lnSpc>
                <a:spcPct val="110000"/>
              </a:lnSpc>
              <a:buFont typeface="Wingdings" pitchFamily="2" charset="2"/>
              <a:buChar char="Ø"/>
              <a:tabLst>
                <a:tab pos="568325" algn="l"/>
                <a:tab pos="930275" algn="l"/>
              </a:tabLst>
            </a:pPr>
            <a:r>
              <a:rPr lang="en-US"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second reason for church discipline has to do with its purpose: restoration – restoring a sinning believer to holiness</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1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Our God has always been 	concerned 		with restoration.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1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Gal 6:1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1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Jas 5:19-20</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52862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5"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5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2" dur="5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3000">
              <a:schemeClr val="tx2">
                <a:lumMod val="50000"/>
              </a:schemeClr>
            </a:gs>
            <a:gs pos="94000">
              <a:schemeClr val="accent1">
                <a:lumMod val="45000"/>
                <a:lumOff val="55000"/>
              </a:schemeClr>
            </a:gs>
            <a:gs pos="97000">
              <a:schemeClr val="accent1">
                <a:lumMod val="45000"/>
                <a:lumOff val="55000"/>
              </a:schemeClr>
            </a:gs>
            <a:gs pos="99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3D95AD-AFF4-8044-9EDE-041F560CC614}"/>
              </a:ext>
            </a:extLst>
          </p:cNvPr>
          <p:cNvSpPr>
            <a:spLocks noGrp="1"/>
          </p:cNvSpPr>
          <p:nvPr>
            <p:ph type="subTitle" idx="1"/>
          </p:nvPr>
        </p:nvSpPr>
        <p:spPr>
          <a:xfrm>
            <a:off x="95794" y="121919"/>
            <a:ext cx="8952412" cy="6601097"/>
          </a:xfrm>
          <a:solidFill>
            <a:schemeClr val="tx2">
              <a:lumMod val="75000"/>
            </a:schemeClr>
          </a:solidFill>
        </p:spPr>
        <p:txBody>
          <a:bodyPr>
            <a:noAutofit/>
          </a:bodyPr>
          <a:lstStyle/>
          <a:p>
            <a:pPr marL="571500" indent="-571500" algn="l">
              <a:lnSpc>
                <a:spcPct val="110000"/>
              </a:lnSpc>
              <a:buFont typeface="Wingdings" pitchFamily="2" charset="2"/>
              <a:buChar char="Ø"/>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goal of church discipline is not to embarrass people, or to throw them out, or to play God or be self-righteous.</a:t>
            </a:r>
          </a:p>
          <a:p>
            <a:pPr algn="l">
              <a:lnSpc>
                <a:spcPct val="110000"/>
              </a:lnSpc>
              <a:tabLst>
                <a:tab pos="568325" algn="l"/>
                <a:tab pos="930275" algn="l"/>
              </a:tabLst>
            </a:pP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It is not to exercise authority and 			power in some unbiblical manner or 		for some unbiblical purpose.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10000"/>
              </a:lnSpc>
              <a:tabLst>
                <a:tab pos="568325" algn="l"/>
                <a:tab pos="930275"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US"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purpose of discipline is to 			bring people back into a pure 			relationship with God within the 			church</a:t>
            </a:r>
            <a:r>
              <a:rPr lang="en-US"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PH" sz="3600" dirty="0"/>
              <a:t>  </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736298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5"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145</TotalTime>
  <Words>1470</Words>
  <Application>Microsoft Macintosh PowerPoint</Application>
  <PresentationFormat>On-screen Show (4:3)</PresentationFormat>
  <Paragraphs>97</Paragraphs>
  <Slides>21</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leighton</dc:creator>
  <cp:lastModifiedBy>Robert Casas</cp:lastModifiedBy>
  <cp:revision>27</cp:revision>
  <dcterms:created xsi:type="dcterms:W3CDTF">2019-04-02T15:40:46Z</dcterms:created>
  <dcterms:modified xsi:type="dcterms:W3CDTF">2026-08-08T15:58:58Z</dcterms:modified>
</cp:coreProperties>
</file>