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419" r:id="rId5"/>
    <p:sldId id="420" r:id="rId6"/>
    <p:sldId id="430" r:id="rId7"/>
    <p:sldId id="421" r:id="rId8"/>
    <p:sldId id="422" r:id="rId9"/>
    <p:sldId id="431" r:id="rId10"/>
    <p:sldId id="432" r:id="rId11"/>
    <p:sldId id="433" r:id="rId12"/>
    <p:sldId id="423" r:id="rId13"/>
    <p:sldId id="398" r:id="rId14"/>
    <p:sldId id="434" r:id="rId15"/>
    <p:sldId id="435" r:id="rId16"/>
    <p:sldId id="436" r:id="rId17"/>
    <p:sldId id="445" r:id="rId18"/>
    <p:sldId id="437" r:id="rId19"/>
    <p:sldId id="446" r:id="rId20"/>
    <p:sldId id="447" r:id="rId21"/>
    <p:sldId id="448" r:id="rId22"/>
    <p:sldId id="449" r:id="rId23"/>
    <p:sldId id="442" r:id="rId24"/>
    <p:sldId id="443" r:id="rId25"/>
    <p:sldId id="444" r:id="rId26"/>
    <p:sldId id="450" r:id="rId27"/>
    <p:sldId id="451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94" autoAdjust="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D9B7B-4A73-184C-96C6-4BE2470E87BE}" type="datetimeFigureOut">
              <a:rPr lang="en-US" smtClean="0"/>
              <a:t>5/20/2026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A4D5F-9E30-9543-BEC7-E53378DF7C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125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CE4CF0-E733-16C2-6019-997F7A0F26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32138" y="0"/>
            <a:ext cx="9080500" cy="6858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60379" y="2483753"/>
            <a:ext cx="7948214" cy="2956927"/>
          </a:xfrm>
          <a:solidFill>
            <a:schemeClr val="tx1">
              <a:alpha val="20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lIns="365760" bIns="365760" anchor="b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7734084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A83E93-E0C9-34F7-94CC-8E4582B14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2DD9844-A207-D09C-E52B-81F0E94C92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242" y="227965"/>
            <a:ext cx="11228358" cy="183197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76F5EE1-BF9B-FF96-D357-B364CCAFEBA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11242" y="2236439"/>
            <a:ext cx="2935287" cy="3967512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spcBef>
                <a:spcPts val="1000"/>
              </a:spcBef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spcBef>
                <a:spcPts val="100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spcBef>
                <a:spcPts val="1000"/>
              </a:spcBef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spcBef>
                <a:spcPts val="1000"/>
              </a:spcBef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B36D66AB-D14F-F621-3EF5-1EC4935326CE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160838" y="2236788"/>
            <a:ext cx="7192962" cy="3967162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05892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D5501F-CDBC-80B1-364C-AB8D055C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65"/>
            <a:ext cx="10515600" cy="183197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188050"/>
            <a:ext cx="6240780" cy="4351338"/>
          </a:xfrm>
        </p:spPr>
        <p:txBody>
          <a:bodyPr/>
          <a:lstStyle>
            <a:lvl1pPr marL="0" indent="0">
              <a:spcBef>
                <a:spcPts val="1000"/>
              </a:spcBef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spcBef>
                <a:spcPts val="1000"/>
              </a:spcBef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85800"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86868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234440">
              <a:spcBef>
                <a:spcPts val="500"/>
              </a:spcBef>
              <a:buClr>
                <a:schemeClr val="accent6">
                  <a:lumMod val="60000"/>
                  <a:lumOff val="40000"/>
                </a:schemeClr>
              </a:buCl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A4E252C-3FE5-944A-9BD8-4F44F59E8C4A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7904480" y="2188050"/>
            <a:ext cx="3449320" cy="435133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85750" indent="-28575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9436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96012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14300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353729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D5501F-CDBC-80B1-364C-AB8D055C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65"/>
            <a:ext cx="10515600" cy="183197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3152725A-8F4E-1DCB-9875-1438D9656C59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838200" y="2236788"/>
            <a:ext cx="10515600" cy="396716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03320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CE4CF0-E733-16C2-6019-997F7A0F26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319" y="0"/>
            <a:ext cx="9080957" cy="6858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27680" y="2351672"/>
            <a:ext cx="7746912" cy="3108960"/>
          </a:xfr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lIns="91440" tIns="0" rIns="457200" bIns="1371600" anchor="b">
            <a:normAutofit/>
          </a:bodyPr>
          <a:lstStyle>
            <a:lvl1pPr algn="r">
              <a:lnSpc>
                <a:spcPct val="75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D652333-ECD5-B405-E21E-22F1F61C40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50540" y="4175760"/>
            <a:ext cx="7693572" cy="1264809"/>
          </a:xfrm>
        </p:spPr>
        <p:txBody>
          <a:bodyPr rIns="457200"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5994900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8C642-49FB-4E16-A3A0-B2ACBEABFF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5669925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5497679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9FA4E6-8E09-EFEA-8377-28574BB9F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532625B-D59F-1A7C-F916-E52A50D9C4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7680" y="4204791"/>
            <a:ext cx="942529" cy="11734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420586F-8A75-2D23-5BB1-2B52AA098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73332" y="584199"/>
            <a:ext cx="3241035" cy="56308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352" y="-4413"/>
            <a:ext cx="5283773" cy="1666958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8F37984-12E5-8085-CE13-881D2519106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8352" y="1662545"/>
            <a:ext cx="5272088" cy="4552479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spcAft>
                <a:spcPts val="1000"/>
              </a:spcAft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spcBef>
                <a:spcPts val="1000"/>
              </a:spcBef>
              <a:spcAft>
                <a:spcPts val="1000"/>
              </a:spcAft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spcBef>
                <a:spcPts val="1000"/>
              </a:spcBef>
              <a:spcAft>
                <a:spcPts val="1000"/>
              </a:spcAft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spcBef>
                <a:spcPts val="1000"/>
              </a:spcBef>
              <a:spcAft>
                <a:spcPts val="1000"/>
              </a:spcAft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spcBef>
                <a:spcPts val="1000"/>
              </a:spcBef>
              <a:spcAft>
                <a:spcPts val="1000"/>
              </a:spcAft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4291393-9331-E01A-7AFA-2218E1B13A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43810" y="774700"/>
            <a:ext cx="5409990" cy="3767138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74676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CE4CF0-E733-16C2-6019-997F7A0F26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319" y="0"/>
            <a:ext cx="12212638" cy="6858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800" y="2483753"/>
            <a:ext cx="8534400" cy="2956927"/>
          </a:xfr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lIns="182880" tIns="0" rIns="182880" bIns="0" anchor="ctr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2292557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0EC0B489-19EE-E8B4-1682-DB16083303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D0A0449-6B1E-4246-AE00-1D2D81565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05388" y="1248783"/>
            <a:ext cx="942529" cy="11734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92B91A8-9256-FD3F-B875-BCCEDCF2D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12240" y="584199"/>
            <a:ext cx="3058160" cy="570230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6B3C2-2B05-B0F9-528E-93F91687B7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7715" y="0"/>
            <a:ext cx="5638526" cy="1671782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9009975-18FD-7E9A-8F3D-76CFB43947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6775" y="2193925"/>
            <a:ext cx="4945063" cy="3735388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6967FDC-07DE-25A0-067A-7BA6109F5FA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198767" y="1671783"/>
            <a:ext cx="5638526" cy="489665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 algn="ctr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0931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12BC1B-2E7B-E352-A883-90327CA00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42241"/>
            <a:ext cx="11231880" cy="122474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AFEAA2B-69B2-EF99-8C16-1D41933A90F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366982"/>
            <a:ext cx="10096500" cy="5348777"/>
          </a:xfrm>
        </p:spPr>
        <p:txBody>
          <a:bodyPr>
            <a:normAutofit/>
          </a:bodyPr>
          <a:lstStyle>
            <a:lvl1pPr marL="0" indent="-228600">
              <a:spcAft>
                <a:spcPts val="600"/>
              </a:spcAft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228600" indent="-228600"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594360" indent="-228600"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960120" indent="-228600"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234440" indent="-228600">
              <a:spcBef>
                <a:spcPts val="1000"/>
              </a:spcBef>
              <a:spcAft>
                <a:spcPts val="600"/>
              </a:spcAft>
              <a:buClr>
                <a:schemeClr val="accent6"/>
              </a:buClr>
              <a:buFont typeface="Arial" panose="020B0604020202020204" pitchFamily="34" charset="0"/>
              <a:buChar char="•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458743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CE4CF0-E733-16C2-6019-997F7A0F26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319" y="0"/>
            <a:ext cx="12212638" cy="68580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800" y="2483753"/>
            <a:ext cx="8534400" cy="2956927"/>
          </a:xfrm>
          <a:solidFill>
            <a:schemeClr val="tx1">
              <a:lumMod val="75000"/>
              <a:lumOff val="25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lIns="91440" tIns="0" rIns="91440" bIns="1097280" anchor="b">
            <a:normAutofit/>
          </a:bodyPr>
          <a:lstStyle>
            <a:lvl1pPr algn="ctr">
              <a:lnSpc>
                <a:spcPct val="75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D652333-ECD5-B405-E21E-22F1F61C40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82140" y="4434840"/>
            <a:ext cx="8427720" cy="1005729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7585704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D5501F-CDBC-80B1-364C-AB8D055C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65"/>
            <a:ext cx="10515600" cy="183197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08370"/>
            <a:ext cx="5181600" cy="435133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spcBef>
                <a:spcPts val="1000"/>
              </a:spcBef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22860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50292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77724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A4E252C-3FE5-944A-9BD8-4F44F59E8C4A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172200" y="2208370"/>
            <a:ext cx="5181600" cy="435133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spcBef>
                <a:spcPts val="1000"/>
              </a:spcBef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22860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50292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77724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143381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D5501F-CDBC-80B1-364C-AB8D055C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7965"/>
            <a:ext cx="10515600" cy="183197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BF6510-D603-481E-B685-9095150A289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208370"/>
            <a:ext cx="5181600" cy="4351338"/>
          </a:xfrm>
        </p:spPr>
        <p:txBody>
          <a:bodyPr>
            <a:normAutofit/>
          </a:bodyPr>
          <a:lstStyle>
            <a:lvl1pPr marL="0" indent="-512064">
              <a:spcBef>
                <a:spcPts val="1000"/>
              </a:spcBef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12064" indent="-512064">
              <a:spcBef>
                <a:spcPts val="1000"/>
              </a:spcBef>
              <a:buFont typeface="+mj-lt"/>
              <a:buAutoNum type="arabicPeriod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786384" indent="-512064">
              <a:spcBef>
                <a:spcPts val="1000"/>
              </a:spcBef>
              <a:buClr>
                <a:schemeClr val="tx1"/>
              </a:buClr>
              <a:buFont typeface="+mj-lt"/>
              <a:buAutoNum type="arabicPeriod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060704" indent="-512064">
              <a:spcBef>
                <a:spcPts val="1000"/>
              </a:spcBef>
              <a:buClr>
                <a:schemeClr val="tx1"/>
              </a:buClr>
              <a:buFont typeface="+mj-lt"/>
              <a:buAutoNum type="arabicPeriod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335024" indent="-512064">
              <a:spcBef>
                <a:spcPts val="1000"/>
              </a:spcBef>
              <a:buClr>
                <a:schemeClr val="tx1"/>
              </a:buClr>
              <a:buFont typeface="+mj-lt"/>
              <a:buAutoNum type="arabicPeriod"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A4E252C-3FE5-944A-9BD8-4F44F59E8C4A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6172200" y="2208370"/>
            <a:ext cx="5181600" cy="4351338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0" indent="0">
              <a:spcBef>
                <a:spcPts val="1000"/>
              </a:spcBef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22860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50292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777240">
              <a:spcBef>
                <a:spcPts val="1000"/>
              </a:spcBef>
              <a:buClr>
                <a:schemeClr val="accent6">
                  <a:lumMod val="60000"/>
                  <a:lumOff val="40000"/>
                </a:schemeClr>
              </a:buCl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375644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2F1D334-3477-9DED-1B5B-5319B65E1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36" y="-4413"/>
            <a:ext cx="12190036" cy="688781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3B4721-05B0-245F-F9B3-56B9D69C9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4395" y="650050"/>
            <a:ext cx="2532377" cy="59046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E86491-7766-3453-4B91-A66EBAAF22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82562" y="4015292"/>
            <a:ext cx="942529" cy="11734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D6B3C2-2B05-B0F9-528E-93F91687B7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2958" y="213360"/>
            <a:ext cx="4861835" cy="258856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6967FDC-07DE-25A0-067A-7BA6109F5FA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22959" y="2864378"/>
            <a:ext cx="4877075" cy="369031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7A52259-05D1-DEBD-7FA4-77ECA1F9D1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69075" y="909638"/>
            <a:ext cx="4673600" cy="3251200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405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50" r:id="rId5"/>
    <p:sldLayoutId id="2147483676" r:id="rId6"/>
    <p:sldLayoutId id="2147483677" r:id="rId7"/>
    <p:sldLayoutId id="2147483678" r:id="rId8"/>
    <p:sldLayoutId id="2147483679" r:id="rId9"/>
    <p:sldLayoutId id="2147483667" r:id="rId10"/>
    <p:sldLayoutId id="2147483680" r:id="rId11"/>
    <p:sldLayoutId id="2147483681" r:id="rId12"/>
    <p:sldLayoutId id="2147483682" r:id="rId13"/>
    <p:sldLayoutId id="2147483654" r:id="rId14"/>
    <p:sldLayoutId id="2147483655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4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eodiversite.net/media152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ncrew.com/all-this/2014/11/low-post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en.wikipedia.org/wiki/Snickerdoodl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turgytools.net/2017/07/pictures-18th-sunday-ordinary-time-year-a-miracle-loaves-fishes-feeding-5000-.html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lovakroots.blogspot.com/2012/08/leavened-dough-basic-recipe-kysnute.html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rtlight.org/articles/201702/20170214_steppingout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photo-of-person-using-walking-stick-7188957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creativecommons.org/licenses/by-nc-nd/3.0/" TargetMode="External"/><Relationship Id="rId4" Type="http://schemas.openxmlformats.org/officeDocument/2006/relationships/hyperlink" Target="https://www.flickr.com/photos/wsdot/4886004514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large rock on top of a rock">
            <a:extLst>
              <a:ext uri="{FF2B5EF4-FFF2-40B4-BE49-F238E27FC236}">
                <a16:creationId xmlns:a16="http://schemas.microsoft.com/office/drawing/2014/main" id="{DDDA3D5A-B111-A5CF-82D0-239774318E8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694"/>
          <a:stretch>
            <a:fillRect/>
          </a:stretch>
        </p:blipFill>
        <p:spPr>
          <a:xfrm>
            <a:off x="3132138" y="10"/>
            <a:ext cx="9080500" cy="6857990"/>
          </a:xfrm>
          <a:noFill/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F0F61AE6-6C84-6242-11F7-DD2042EB4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0379" y="2483753"/>
            <a:ext cx="7948214" cy="2956927"/>
          </a:xfrm>
        </p:spPr>
        <p:txBody>
          <a:bodyPr anchor="b">
            <a:norm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Retrofitting a Hardened Heart</a:t>
            </a:r>
            <a:br>
              <a:rPr lang="en-US" dirty="0"/>
            </a:b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314252-34B9-D738-23BA-BCE4474D1018}"/>
              </a:ext>
            </a:extLst>
          </p:cNvPr>
          <p:cNvSpPr txBox="1"/>
          <p:nvPr/>
        </p:nvSpPr>
        <p:spPr>
          <a:xfrm>
            <a:off x="1631156" y="4411146"/>
            <a:ext cx="61388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PH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Mark 8:17-18</a:t>
            </a:r>
          </a:p>
        </p:txBody>
      </p:sp>
    </p:spTree>
    <p:extLst>
      <p:ext uri="{BB962C8B-B14F-4D97-AF65-F5344CB8AC3E}">
        <p14:creationId xmlns:p14="http://schemas.microsoft.com/office/powerpoint/2010/main" val="85888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5F5E3-2B1C-7C0A-8581-67A9052D1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Anatomy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33159-D030-2F82-A142-F759407283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942975"/>
            <a:ext cx="10972800" cy="5581650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dirty="0"/>
              <a:t>Read v. 17</a:t>
            </a:r>
          </a:p>
          <a:p>
            <a:pPr lvl="1"/>
            <a:r>
              <a:rPr lang="en-PH" dirty="0"/>
              <a:t>It captures the tension between Jesus' divine power and the disciples' lingering lack of faith.</a:t>
            </a:r>
          </a:p>
          <a:p>
            <a:pPr lvl="1"/>
            <a:r>
              <a:rPr lang="en-PH" dirty="0"/>
              <a:t>He goes back to the basics, teaching to lead the disciples to accept what they should </a:t>
            </a:r>
            <a:r>
              <a:rPr lang="en-PH" u="sng" dirty="0"/>
              <a:t>already know</a:t>
            </a:r>
            <a:r>
              <a:rPr lang="en-PH" dirty="0"/>
              <a:t>. </a:t>
            </a:r>
          </a:p>
          <a:p>
            <a:pPr lvl="1"/>
            <a:r>
              <a:rPr lang="en-PH" i="1" dirty="0"/>
              <a:t>"Perceive"</a:t>
            </a:r>
            <a:r>
              <a:rPr lang="en-PH" dirty="0"/>
              <a:t> – to catch an idea then act on it. </a:t>
            </a:r>
          </a:p>
          <a:p>
            <a:pPr lvl="1"/>
            <a:r>
              <a:rPr lang="en-PH" i="1" dirty="0"/>
              <a:t>"Understand"</a:t>
            </a:r>
            <a:r>
              <a:rPr lang="en-PH" dirty="0"/>
              <a:t> - means to reconcile different data points to come to a conclusion. </a:t>
            </a:r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66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A3A97-6297-73E4-0A95-291927C12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BE9D9-4C84-8BF9-ADF8-7847185A2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Anatomy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0CFDB-DA39-5E17-0C2A-7D101D25EB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942975"/>
            <a:ext cx="10972800" cy="5581650"/>
          </a:xfrm>
          <a:noFill/>
        </p:spPr>
        <p:txBody>
          <a:bodyPr vert="horz" lIns="91440" tIns="45720" rIns="91440" bIns="45720" rtlCol="0" anchor="t">
            <a:normAutofit lnSpcReduction="10000"/>
          </a:bodyPr>
          <a:lstStyle/>
          <a:p>
            <a:pPr lvl="1"/>
            <a:r>
              <a:rPr lang="en-US" i="1" dirty="0"/>
              <a:t>"Heart“ </a:t>
            </a:r>
            <a:r>
              <a:rPr lang="en-US" dirty="0"/>
              <a:t>- is the center of life, emotions, impulses, desire, and ultimately character. </a:t>
            </a:r>
          </a:p>
          <a:p>
            <a:pPr lvl="1"/>
            <a:r>
              <a:rPr lang="en-PH" i="1" dirty="0"/>
              <a:t>"Hardened"</a:t>
            </a:r>
            <a:r>
              <a:rPr lang="en-PH" dirty="0"/>
              <a:t> - literally means to be covered with a thick callus.</a:t>
            </a:r>
          </a:p>
          <a:p>
            <a:pPr lvl="1"/>
            <a:r>
              <a:rPr lang="en-PH" dirty="0"/>
              <a:t>Having a hardened heart is a choice. </a:t>
            </a:r>
          </a:p>
          <a:p>
            <a:pPr lvl="1"/>
            <a:r>
              <a:rPr lang="en-PH" dirty="0"/>
              <a:t>Jesus is challenging the disciples to consider if they are </a:t>
            </a:r>
            <a:r>
              <a:rPr lang="en-PH" u="sng" dirty="0"/>
              <a:t>intentionally rejecting </a:t>
            </a:r>
            <a:r>
              <a:rPr lang="en-PH" dirty="0"/>
              <a:t>the teaching He has given them. </a:t>
            </a:r>
          </a:p>
          <a:p>
            <a:pPr lvl="1"/>
            <a:r>
              <a:rPr lang="en-PH" dirty="0"/>
              <a:t>We are to check for </a:t>
            </a:r>
            <a:r>
              <a:rPr lang="en-PH" i="1" dirty="0"/>
              <a:t>“food anxiety” </a:t>
            </a:r>
            <a:r>
              <a:rPr lang="en-PH" dirty="0"/>
              <a:t>that hijacks spiritual lessons. </a:t>
            </a:r>
          </a:p>
          <a:p>
            <a:pPr lvl="1"/>
            <a:endParaRPr lang="en-PH" dirty="0"/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22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DDB1D8-5AC8-FBEE-4F5C-A05B16793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DBF2B-E45B-7529-8BDD-2D11BD463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Anatomy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6E9F-BE3D-2DEF-1AD3-6B84228E6A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942975"/>
            <a:ext cx="10972800" cy="5581650"/>
          </a:xfrm>
          <a:noFill/>
        </p:spPr>
        <p:txBody>
          <a:bodyPr vert="horz" lIns="91440" tIns="45720" rIns="91440" bIns="45720" rtlCol="0" anchor="t">
            <a:normAutofit lnSpcReduction="10000"/>
          </a:bodyPr>
          <a:lstStyle/>
          <a:p>
            <a:pPr lvl="1"/>
            <a:r>
              <a:rPr lang="en-US" dirty="0"/>
              <a:t>“Am I too distracted by my </a:t>
            </a:r>
            <a:r>
              <a:rPr lang="en-US" i="1" dirty="0"/>
              <a:t>‘lack of bread’ </a:t>
            </a:r>
            <a:r>
              <a:rPr lang="en-US" dirty="0"/>
              <a:t>to hear truth?” </a:t>
            </a:r>
          </a:p>
          <a:p>
            <a:pPr lvl="1"/>
            <a:r>
              <a:rPr lang="en-PH" dirty="0"/>
              <a:t>Hearing the Word isn’t enough. Guard against calloused, hardened heart. </a:t>
            </a:r>
          </a:p>
          <a:p>
            <a:pPr lvl="1"/>
            <a:r>
              <a:rPr lang="en-PH" dirty="0"/>
              <a:t>Hearing truth without responding repeatedly dulls you. </a:t>
            </a:r>
          </a:p>
          <a:p>
            <a:pPr lvl="1"/>
            <a:r>
              <a:rPr lang="en-PH" dirty="0"/>
              <a:t>Confess it. Ask God to soften specific areas: </a:t>
            </a:r>
            <a:r>
              <a:rPr lang="en-PH" i="1" dirty="0"/>
              <a:t>cynicism toward church, bitterness, sin, or complacency.</a:t>
            </a:r>
          </a:p>
          <a:p>
            <a:pPr lvl="1"/>
            <a:r>
              <a:rPr lang="en-PH" dirty="0"/>
              <a:t>Hardness is often a choice we justify.</a:t>
            </a:r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9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5AC24-59A9-5389-B09F-0447AAD63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824F0-08F2-252F-E1A1-AD93BA831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Anatomy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CDAC1-5163-0F1A-4C5C-41B6DF163F8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 lnSpcReduction="10000"/>
          </a:bodyPr>
          <a:lstStyle/>
          <a:p>
            <a:pPr lvl="1"/>
            <a:r>
              <a:rPr lang="en-US" dirty="0"/>
              <a:t>Skipping conviction, rationalizing sin, choosing comfort over obedience results to hardened heart.</a:t>
            </a:r>
          </a:p>
          <a:p>
            <a:pPr lvl="1"/>
            <a:r>
              <a:rPr lang="en-PH" dirty="0"/>
              <a:t>Do a heart check: </a:t>
            </a:r>
            <a:r>
              <a:rPr lang="en-PH" i="1" dirty="0"/>
              <a:t>“Where am I intentionally avoiding what I know He’s said?”</a:t>
            </a:r>
          </a:p>
          <a:p>
            <a:pPr lvl="1"/>
            <a:r>
              <a:rPr lang="en-PH" dirty="0"/>
              <a:t>If you’re confused, spiritually dry, or stuck in sin, don’t hunt for “deep” new revelation.</a:t>
            </a:r>
          </a:p>
          <a:p>
            <a:pPr lvl="1"/>
            <a:r>
              <a:rPr lang="en-PH" dirty="0"/>
              <a:t>Revisit the basics: Who is Jesus? What did He do? What does it mean to follow Him today.</a:t>
            </a:r>
          </a:p>
          <a:p>
            <a:pPr lvl="1"/>
            <a:r>
              <a:rPr lang="en-PH" dirty="0"/>
              <a:t>Gospel clarity often cures calloused hearts.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5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1185B-5D32-CF3D-E9AA-8249E6690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225CF-31F6-D0C0-84FB-0D11DBCCB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Anatomy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DABE5-5CC4-BAE1-BB91-1161A02C41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Read v. 17 again</a:t>
            </a:r>
          </a:p>
          <a:p>
            <a:pPr lvl="1"/>
            <a:r>
              <a:rPr lang="en-PH" dirty="0"/>
              <a:t>Hardened heart is a spiritual "thick skin" that prevents the truth from penetrating.</a:t>
            </a:r>
          </a:p>
          <a:p>
            <a:pPr lvl="1"/>
            <a:r>
              <a:rPr lang="en-PH" dirty="0"/>
              <a:t>When we obsess over our "lack" (the missing bread), we become blind to His "presence" (the Messiah in the boat).</a:t>
            </a:r>
          </a:p>
          <a:p>
            <a:pPr lvl="1"/>
            <a:r>
              <a:rPr lang="en-PH" dirty="0"/>
              <a:t>Heb. 3:13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4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A17BA-AAED-5CC7-2F1A-0DCC410E2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109EC-F5D3-A254-80F0-BB310E856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Tragedy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B3C31-197F-6E04-6A57-B13BC46BE1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Read v. 18</a:t>
            </a:r>
          </a:p>
          <a:p>
            <a:pPr lvl="1"/>
            <a:r>
              <a:rPr lang="en-PH" dirty="0"/>
              <a:t>Jesus now open their eyes to the fact that they are being dull.</a:t>
            </a:r>
          </a:p>
          <a:p>
            <a:pPr lvl="1"/>
            <a:r>
              <a:rPr lang="en-PH" dirty="0"/>
              <a:t>He continues His questioning to accuse them of not paying attention.</a:t>
            </a:r>
          </a:p>
          <a:p>
            <a:pPr lvl="1"/>
            <a:r>
              <a:rPr lang="en-PH" i="1" dirty="0"/>
              <a:t>"Eyes"</a:t>
            </a:r>
            <a:r>
              <a:rPr lang="en-PH" dirty="0"/>
              <a:t> - it a person's ability to know something.</a:t>
            </a:r>
          </a:p>
          <a:p>
            <a:pPr lvl="1"/>
            <a:r>
              <a:rPr lang="en-PH" i="1" dirty="0"/>
              <a:t>"See"</a:t>
            </a:r>
            <a:r>
              <a:rPr lang="en-PH" dirty="0"/>
              <a:t> - it means to be able to understand, contemplate, and examine. </a:t>
            </a:r>
          </a:p>
          <a:p>
            <a:pPr lvl="1"/>
            <a:r>
              <a:rPr lang="en-PH" i="1" dirty="0"/>
              <a:t>"Remember"</a:t>
            </a:r>
            <a:r>
              <a:rPr lang="en-PH" dirty="0"/>
              <a:t> </a:t>
            </a:r>
            <a:r>
              <a:rPr lang="en-PH" i="1" dirty="0"/>
              <a:t>- </a:t>
            </a:r>
            <a:r>
              <a:rPr lang="en-PH" dirty="0"/>
              <a:t>means "to call to mind."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0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CB1443-50A7-3B64-3484-4A406DA5F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EFEB6-E405-590E-CD1C-CC2566F0C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Tragedy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7A2CD-763C-AD9D-6893-53AB6F791B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The disciples have such a rigid idea of who Jesus is that they have not been able to reconcile his actions with their preconceived ideas of Him.</a:t>
            </a:r>
          </a:p>
          <a:p>
            <a:pPr lvl="1"/>
            <a:r>
              <a:rPr lang="en-PH" dirty="0"/>
              <a:t>They have rejected the evidence in front of them.</a:t>
            </a:r>
          </a:p>
          <a:p>
            <a:pPr lvl="1"/>
            <a:r>
              <a:rPr lang="en-PH" dirty="0"/>
              <a:t>Jesus' use of the words </a:t>
            </a:r>
            <a:r>
              <a:rPr lang="en-PH" i="1" dirty="0"/>
              <a:t>"do you…?"</a:t>
            </a:r>
            <a:r>
              <a:rPr lang="en-PH" dirty="0"/>
              <a:t> instead of </a:t>
            </a:r>
            <a:r>
              <a:rPr lang="en-PH" i="1" dirty="0"/>
              <a:t>"can you…?"</a:t>
            </a:r>
            <a:r>
              <a:rPr lang="en-PH" dirty="0"/>
              <a:t> indicates this behavior is partially intentional.</a:t>
            </a:r>
          </a:p>
          <a:p>
            <a:pPr lvl="1"/>
            <a:r>
              <a:rPr lang="en-PH" dirty="0"/>
              <a:t>It is easier to take the bits of Scripture and of Jesus that agree with what we think of God. </a:t>
            </a:r>
          </a:p>
          <a:p>
            <a:pPr lvl="1"/>
            <a:endParaRPr lang="en-PH" dirty="0"/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41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36FEA-63CE-727B-5646-E13383D59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BF390-E4F3-F560-DAD3-B6253D100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Tragedy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C53F3-A157-58D0-52FC-06B21F2674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Jesus calls out the disciples because they’re stuck in a loop: they see miracles, hear teaching, and still obsess over forgotten bread.</a:t>
            </a:r>
          </a:p>
          <a:p>
            <a:pPr lvl="1"/>
            <a:r>
              <a:rPr lang="en-PH" dirty="0"/>
              <a:t>The issue isn’t capacity — it’s attention. They filter Jesus through rigid expectations.</a:t>
            </a:r>
          </a:p>
          <a:p>
            <a:pPr lvl="1"/>
            <a:r>
              <a:rPr lang="en-PH" dirty="0"/>
              <a:t>You remember the sermon on grace but “forget” the one on repentance. </a:t>
            </a:r>
          </a:p>
          <a:p>
            <a:pPr lvl="1"/>
            <a:r>
              <a:rPr lang="en-PH" dirty="0"/>
              <a:t>Your eyes physically read the Bible, but your understanding only engages what you already agree with.  </a:t>
            </a:r>
          </a:p>
          <a:p>
            <a:pPr lvl="1"/>
            <a:endParaRPr lang="en-PH" dirty="0"/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19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8752B-D14C-B1CA-F6EB-10194A691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9F9D-7D7B-E778-C126-35CF4616E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Tragedy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A0E8F-3F2C-2754-4388-E79E14A4F6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James 1:22–24.</a:t>
            </a:r>
          </a:p>
          <a:p>
            <a:pPr lvl="1"/>
            <a:r>
              <a:rPr lang="en-PH" dirty="0"/>
              <a:t>You remember He’s Savior but forget He’s Lord when He asks for obedience.</a:t>
            </a:r>
          </a:p>
          <a:p>
            <a:pPr lvl="1"/>
            <a:r>
              <a:rPr lang="en-PH" dirty="0"/>
              <a:t>Psalm 103:2 </a:t>
            </a:r>
          </a:p>
          <a:p>
            <a:pPr lvl="1"/>
            <a:r>
              <a:rPr lang="en-PH" dirty="0"/>
              <a:t>Deuteronomy 8:2  </a:t>
            </a:r>
          </a:p>
          <a:p>
            <a:pPr lvl="1"/>
            <a:r>
              <a:rPr lang="en-PH" dirty="0"/>
              <a:t>Isaiah 55:8–9; Proverbs 3:5-6</a:t>
            </a:r>
          </a:p>
          <a:p>
            <a:pPr lvl="1"/>
            <a:r>
              <a:rPr lang="en-PH" dirty="0"/>
              <a:t>Spiritual dullness is often a choice. It’s easier to select Scripture than to submit to it.</a:t>
            </a:r>
          </a:p>
          <a:p>
            <a:pPr lvl="1"/>
            <a:r>
              <a:rPr lang="en-PH" dirty="0"/>
              <a:t>Where am I choosing not to see?  </a:t>
            </a:r>
          </a:p>
          <a:p>
            <a:pPr lvl="1"/>
            <a:endParaRPr lang="en-PH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8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7AF44-3EA7-9FD8-E017-80F36F3D8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FDF43-5CC8-1F9E-FB5B-22AF1B2D5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The Tragedy of a Hardened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2F56D-0FA9-AF67-FCB3-487ABF0FFAB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Hebrews 5:11–14 </a:t>
            </a:r>
          </a:p>
          <a:p>
            <a:pPr lvl="1"/>
            <a:r>
              <a:rPr lang="en-PH" dirty="0"/>
              <a:t>John 7:17 </a:t>
            </a:r>
          </a:p>
          <a:p>
            <a:pPr lvl="1"/>
            <a:r>
              <a:rPr lang="en-PH" dirty="0"/>
              <a:t>The key is “chooses to do.”</a:t>
            </a:r>
          </a:p>
          <a:p>
            <a:pPr lvl="1"/>
            <a:r>
              <a:rPr lang="en-PH" dirty="0"/>
              <a:t>Bottom Line for a Believer:  You have eyes. You have ears. The issue is what you do with them.</a:t>
            </a:r>
          </a:p>
          <a:p>
            <a:pPr lvl="1"/>
            <a:r>
              <a:rPr lang="en-PH" dirty="0"/>
              <a:t>Maturity is letting His truth edit your worldview, not the other way around. 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447CFB8-09CB-AEDA-9E73-5C54DBCD6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52" y="-4413"/>
            <a:ext cx="5283773" cy="1099788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C3B19D-B990-5DFD-8772-BFACCBDAAC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8352" y="1009650"/>
            <a:ext cx="5272088" cy="5205375"/>
          </a:xfrm>
        </p:spPr>
        <p:txBody>
          <a:bodyPr anchor="ctr">
            <a:normAutofit/>
          </a:bodyPr>
          <a:lstStyle/>
          <a:p>
            <a:r>
              <a:rPr lang="en-US" dirty="0"/>
              <a:t>We can look monumental on the outside, maintain a polished façade of religious life, yet subtly, our hearts are corroded by the “rainwater” of the world.</a:t>
            </a:r>
          </a:p>
        </p:txBody>
      </p:sp>
      <p:pic>
        <p:nvPicPr>
          <p:cNvPr id="15" name="Picture Placeholder 14" descr="A building with a square shaped structure">
            <a:extLst>
              <a:ext uri="{FF2B5EF4-FFF2-40B4-BE49-F238E27FC236}">
                <a16:creationId xmlns:a16="http://schemas.microsoft.com/office/drawing/2014/main" id="{149A3731-0981-938D-BBA1-2E628C24F4F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3810" y="774700"/>
            <a:ext cx="5409990" cy="3767138"/>
          </a:xfrm>
        </p:spPr>
      </p:pic>
    </p:spTree>
    <p:extLst>
      <p:ext uri="{BB962C8B-B14F-4D97-AF65-F5344CB8AC3E}">
        <p14:creationId xmlns:p14="http://schemas.microsoft.com/office/powerpoint/2010/main" val="387332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B71AA-61D9-CFE4-0805-22EAFF22A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B6E3F-9815-8869-6AD5-D1BEB7A55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04CCDB-F818-DEB1-1D92-E1C95C281D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dirty="0"/>
              <a:t>Small, untended things are how hearts harden. Jesus’ question in Mark 8:17 cuts through every age: </a:t>
            </a:r>
          </a:p>
          <a:p>
            <a:pPr lvl="1"/>
            <a:r>
              <a:rPr lang="en-PH" i="1" dirty="0"/>
              <a:t>“Are your hearts hardened?”</a:t>
            </a:r>
            <a:r>
              <a:rPr lang="en-PH" dirty="0"/>
              <a:t>  It’s not an accusation for enemies. It’s a rescue for His people.</a:t>
            </a:r>
          </a:p>
          <a:p>
            <a:pPr lvl="1"/>
            <a:r>
              <a:rPr lang="en-PH" dirty="0"/>
              <a:t>Hardened Heart is dangerous It blinds you in plain sight. </a:t>
            </a:r>
            <a:r>
              <a:rPr lang="en-PH" i="1" dirty="0"/>
              <a:t>“Do you have eyes but fail to see, and ears but fail to hear?</a:t>
            </a:r>
            <a:r>
              <a:rPr lang="en-PH" dirty="0"/>
              <a:t>” v.18</a:t>
            </a:r>
          </a:p>
          <a:p>
            <a:pPr lvl="1"/>
            <a:r>
              <a:rPr lang="en-PH" dirty="0"/>
              <a:t>It’s spiritual amnesia.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34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45B99-0408-ED8F-3D73-17C471CF4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EDBE5-1EA2-9206-7704-1B00B005D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B9E6CC-B976-3EE3-738F-2043BC7F04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PH" dirty="0"/>
              <a:t>A hard heart still performs, still sings, still shows up — but it can’t bear weight anymore. </a:t>
            </a:r>
          </a:p>
          <a:p>
            <a:pPr lvl="1"/>
            <a:r>
              <a:rPr lang="en-PH" dirty="0"/>
              <a:t>A hardened heart selects its memories. It recalls the shortage, not the surplus.</a:t>
            </a:r>
          </a:p>
          <a:p>
            <a:pPr lvl="1"/>
            <a:r>
              <a:rPr lang="en-PH" dirty="0"/>
              <a:t>And over time, that thick callus covers the heart the center of life, until truth can’t get in and worship can’t get out.</a:t>
            </a:r>
          </a:p>
          <a:p>
            <a:pPr lvl="1"/>
            <a:r>
              <a:rPr lang="en-PH" dirty="0"/>
              <a:t>We are being exhorted today to keep a soft heart with eternity in view.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33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C3EB2-9A31-D0F5-779B-BA59112C6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9BE37-CB5C-46B9-BAE1-2E72E833D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764E3-5778-9F55-366B-6501D767FD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dirty="0"/>
              <a:t>Here’s how we cooperate with the Master Structural Engineer:</a:t>
            </a:r>
          </a:p>
          <a:p>
            <a:pPr lvl="1"/>
            <a:r>
              <a:rPr lang="en-US" dirty="0"/>
              <a:t>Let us run daily diagnostics. Heb. 3:13</a:t>
            </a:r>
          </a:p>
          <a:p>
            <a:pPr lvl="1"/>
            <a:r>
              <a:rPr lang="en-PH" dirty="0"/>
              <a:t>Remember on purpose: Psalm 103:2</a:t>
            </a:r>
          </a:p>
          <a:p>
            <a:pPr lvl="1"/>
            <a:r>
              <a:rPr lang="en-PH" dirty="0"/>
              <a:t>Refuse the leaven; choose the Bread of Life: John 6:35 </a:t>
            </a:r>
          </a:p>
          <a:p>
            <a:pPr lvl="1"/>
            <a:r>
              <a:rPr lang="en-PH" dirty="0"/>
              <a:t>A soft heart is a hungry heart. It stays tender by daily feeding on Christ, not by managing appearances.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71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07CAC-63D3-09F0-34AE-AAB712212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5DB3A-D49C-DFE0-D00A-CA483DFEE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D6F45-7BB2-6447-1808-E86CFD5D125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dirty="0"/>
              <a:t>Live with the end in mind: </a:t>
            </a:r>
            <a:r>
              <a:rPr lang="en-PH" dirty="0"/>
              <a:t>2 Corinthians 4:18</a:t>
            </a:r>
          </a:p>
          <a:p>
            <a:pPr lvl="1"/>
            <a:r>
              <a:rPr lang="en-US" dirty="0"/>
              <a:t>One day every </a:t>
            </a:r>
            <a:r>
              <a:rPr lang="en-US" i="1" dirty="0"/>
              <a:t>“hidden beam” </a:t>
            </a:r>
            <a:r>
              <a:rPr lang="en-US" dirty="0"/>
              <a:t>will be exposed. Every </a:t>
            </a:r>
            <a:r>
              <a:rPr lang="en-US" i="1" dirty="0"/>
              <a:t>“loaf” </a:t>
            </a:r>
            <a:r>
              <a:rPr lang="en-US" dirty="0"/>
              <a:t>we obsessed over will be ash.</a:t>
            </a:r>
          </a:p>
          <a:p>
            <a:pPr lvl="1"/>
            <a:r>
              <a:rPr lang="en-US" dirty="0"/>
              <a:t>What will remain is what was built on the Rock.</a:t>
            </a:r>
          </a:p>
          <a:p>
            <a:pPr lvl="1"/>
            <a:r>
              <a:rPr lang="en-PH" dirty="0"/>
              <a:t>Don’t let the </a:t>
            </a:r>
            <a:r>
              <a:rPr lang="en-PH" i="1" dirty="0"/>
              <a:t>“rainwater” </a:t>
            </a:r>
            <a:r>
              <a:rPr lang="en-PH" dirty="0"/>
              <a:t>of this age make you brittle. Don’t let the </a:t>
            </a:r>
            <a:r>
              <a:rPr lang="en-PH" i="1" dirty="0"/>
              <a:t>“leaven” </a:t>
            </a:r>
            <a:r>
              <a:rPr lang="en-PH" dirty="0"/>
              <a:t>of distraction make you blind.</a:t>
            </a:r>
          </a:p>
          <a:p>
            <a:pPr lvl="1"/>
            <a:r>
              <a:rPr lang="en-PH" dirty="0"/>
              <a:t>Instead, see. Hear. Remember. 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2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1D7D8-C404-9451-51CF-2FEE81632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A9AAF-670A-F9AF-B0E3-EA04A2524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1231880" cy="800734"/>
          </a:xfrm>
          <a:noFill/>
        </p:spPr>
        <p:txBody>
          <a:bodyPr anchor="t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840BB-1BFD-8B47-C5A5-0B12F28E5D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199" y="942974"/>
            <a:ext cx="11231879" cy="5915025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dirty="0"/>
              <a:t>For we are not building for time. </a:t>
            </a:r>
          </a:p>
          <a:p>
            <a:pPr lvl="1"/>
            <a:r>
              <a:rPr lang="en-US" dirty="0"/>
              <a:t>We are being built for eternity — living stones in a house that no corrosion can touch. </a:t>
            </a:r>
          </a:p>
          <a:p>
            <a:pPr lvl="1"/>
            <a:r>
              <a:rPr lang="en-US" i="1" dirty="0"/>
              <a:t>1 Peter 2:5.”You also, like living stones, are being built into a spiritual house[a] to be a holy priesthood, offering spiritual sacrifices acceptable to God through Jesus Christ.”</a:t>
            </a:r>
          </a:p>
          <a:p>
            <a:pPr lvl="1"/>
            <a:r>
              <a:rPr lang="en-US" dirty="0"/>
              <a:t>Let the retrofitting begin. Amen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20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FEE0F-EA0E-67F3-B48F-4C729593C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98A19A-2158-C957-4D04-C1D76D374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352" y="-4413"/>
            <a:ext cx="5283773" cy="1099788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984F06-7978-DF9B-B13D-B06E11CFC8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8352" y="1009650"/>
            <a:ext cx="5272088" cy="5205375"/>
          </a:xfrm>
        </p:spPr>
        <p:txBody>
          <a:bodyPr anchor="ctr">
            <a:normAutofit/>
          </a:bodyPr>
          <a:lstStyle/>
          <a:p>
            <a:pPr lvl="0"/>
            <a:r>
              <a:rPr lang="en-PH" dirty="0"/>
              <a:t>Having the form of godliness yet have lost the flexibility of a heart that truly </a:t>
            </a:r>
            <a:r>
              <a:rPr lang="en-PH" i="1" dirty="0"/>
              <a:t>hears</a:t>
            </a:r>
            <a:r>
              <a:rPr lang="en-PH" dirty="0"/>
              <a:t>, </a:t>
            </a:r>
            <a:r>
              <a:rPr lang="en-PH" i="1" dirty="0"/>
              <a:t>sees</a:t>
            </a:r>
            <a:r>
              <a:rPr lang="en-PH" dirty="0"/>
              <a:t>, and </a:t>
            </a:r>
            <a:r>
              <a:rPr lang="en-PH" i="1" dirty="0"/>
              <a:t>responds</a:t>
            </a:r>
            <a:r>
              <a:rPr lang="en-PH" dirty="0"/>
              <a:t> to God.</a:t>
            </a:r>
          </a:p>
          <a:p>
            <a:pPr lvl="0"/>
            <a:r>
              <a:rPr lang="en-PH" dirty="0"/>
              <a:t>Is your heart hardened? </a:t>
            </a:r>
          </a:p>
        </p:txBody>
      </p:sp>
      <p:pic>
        <p:nvPicPr>
          <p:cNvPr id="7" name="Picture Placeholder 6" descr="A close-up of a bridge&#10;&#10;AI-generated content may be incorrect.">
            <a:extLst>
              <a:ext uri="{FF2B5EF4-FFF2-40B4-BE49-F238E27FC236}">
                <a16:creationId xmlns:a16="http://schemas.microsoft.com/office/drawing/2014/main" id="{E49EBB0C-75B0-B887-3431-B79FEF58DB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93" r="1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175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le of cookies&#10;&#10;AI-generated content may be incorrect.">
            <a:extLst>
              <a:ext uri="{FF2B5EF4-FFF2-40B4-BE49-F238E27FC236}">
                <a16:creationId xmlns:a16="http://schemas.microsoft.com/office/drawing/2014/main" id="{BE3670F3-9E30-BD4D-1006-8C1C5D919B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967" r="5967"/>
          <a:stretch/>
        </p:blipFill>
        <p:spPr>
          <a:xfrm>
            <a:off x="-10319" y="415"/>
            <a:ext cx="9080957" cy="6857170"/>
          </a:xfr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2803735-21CF-CC59-4F4E-3E838E933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680" y="2351672"/>
            <a:ext cx="7746912" cy="3108960"/>
          </a:xfrm>
        </p:spPr>
        <p:txBody>
          <a:bodyPr anchor="b">
            <a:normAutofit/>
          </a:bodyPr>
          <a:lstStyle/>
          <a:p>
            <a:r>
              <a:rPr lang="en-US" dirty="0"/>
              <a:t>Background &amp; Context</a:t>
            </a:r>
          </a:p>
        </p:txBody>
      </p:sp>
      <p:sp>
        <p:nvSpPr>
          <p:cNvPr id="12" name="Subtitle 3">
            <a:extLst>
              <a:ext uri="{FF2B5EF4-FFF2-40B4-BE49-F238E27FC236}">
                <a16:creationId xmlns:a16="http://schemas.microsoft.com/office/drawing/2014/main" id="{648933B1-DFFF-EE18-3754-82A70FC67A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50540" y="4175760"/>
            <a:ext cx="7693572" cy="1264809"/>
          </a:xfrm>
        </p:spPr>
        <p:txBody>
          <a:bodyPr>
            <a:normAutofit/>
          </a:bodyPr>
          <a:lstStyle/>
          <a:p>
            <a:r>
              <a:rPr lang="en-US" sz="3600" dirty="0"/>
              <a:t>Chapter 8</a:t>
            </a:r>
          </a:p>
        </p:txBody>
      </p:sp>
    </p:spTree>
    <p:extLst>
      <p:ext uri="{BB962C8B-B14F-4D97-AF65-F5344CB8AC3E}">
        <p14:creationId xmlns:p14="http://schemas.microsoft.com/office/powerpoint/2010/main" val="1209569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B1351-4D9B-7875-0EFF-F976319F96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90499"/>
            <a:ext cx="5750818" cy="6543676"/>
          </a:xfrm>
        </p:spPr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Jesus’ warning against spiritual and political leaven.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3-way collision among the </a:t>
            </a:r>
            <a:r>
              <a:rPr lang="en-US" i="1" dirty="0"/>
              <a:t>miracles</a:t>
            </a:r>
            <a:r>
              <a:rPr lang="en-US" dirty="0"/>
              <a:t>, the </a:t>
            </a:r>
            <a:r>
              <a:rPr lang="en-US" i="1" dirty="0"/>
              <a:t>Pharisees</a:t>
            </a:r>
            <a:r>
              <a:rPr lang="en-US" dirty="0"/>
              <a:t>, and the </a:t>
            </a:r>
            <a:r>
              <a:rPr lang="en-US" i="1" dirty="0"/>
              <a:t>Disciple’s distraction</a:t>
            </a:r>
            <a:r>
              <a:rPr lang="en-US" dirty="0"/>
              <a:t>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Two massive </a:t>
            </a:r>
            <a:r>
              <a:rPr lang="en-US" i="1" dirty="0"/>
              <a:t>“creation miracles”: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dirty="0"/>
              <a:t>The feeding of 5000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dirty="0"/>
              <a:t>The feeding of 4000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Picture Placeholder 8" descr="A group of people on a hill&#10;&#10;AI-generated content may be incorrect.">
            <a:extLst>
              <a:ext uri="{FF2B5EF4-FFF2-40B4-BE49-F238E27FC236}">
                <a16:creationId xmlns:a16="http://schemas.microsoft.com/office/drawing/2014/main" id="{C590B0F7-7F2C-3010-E423-2574115476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6044" r="60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7216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62E54-F985-93FB-A525-C386889A5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53804-16CE-8917-F41F-3BDEFCAC14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8352" y="438150"/>
            <a:ext cx="5272088" cy="5776875"/>
          </a:xfrm>
        </p:spPr>
        <p:txBody>
          <a:bodyPr anchor="t">
            <a:normAutofit lnSpcReduction="10000"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PH" dirty="0"/>
              <a:t>The Pharisees demands </a:t>
            </a:r>
            <a:r>
              <a:rPr lang="en-PH" i="1" dirty="0"/>
              <a:t>“sign from heaven”</a:t>
            </a:r>
            <a:r>
              <a:rPr lang="en-PH" dirty="0"/>
              <a:t> while they stand in the middle of a miracle zone.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PH" dirty="0"/>
              <a:t>This is an issue of </a:t>
            </a:r>
            <a:r>
              <a:rPr lang="en-PH" i="1" dirty="0"/>
              <a:t>legalism</a:t>
            </a:r>
            <a:r>
              <a:rPr lang="en-PH" dirty="0"/>
              <a:t> and </a:t>
            </a:r>
            <a:r>
              <a:rPr lang="en-PH" i="1" dirty="0"/>
              <a:t>pride</a:t>
            </a:r>
            <a:r>
              <a:rPr lang="en-PH" dirty="0"/>
              <a:t>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PH" dirty="0"/>
              <a:t>Jesus sighed deeply over their stubbornness “</a:t>
            </a:r>
            <a:r>
              <a:rPr lang="en-PH" i="1" dirty="0" err="1"/>
              <a:t>stenazo</a:t>
            </a:r>
            <a:r>
              <a:rPr lang="en-PH" dirty="0"/>
              <a:t>”.</a:t>
            </a:r>
          </a:p>
        </p:txBody>
      </p:sp>
      <p:pic>
        <p:nvPicPr>
          <p:cNvPr id="8" name="Picture Placeholder 7" descr="A close-up of dough on a table&#10;&#10;AI-generated content may be incorrect.">
            <a:extLst>
              <a:ext uri="{FF2B5EF4-FFF2-40B4-BE49-F238E27FC236}">
                <a16:creationId xmlns:a16="http://schemas.microsoft.com/office/drawing/2014/main" id="{61932D16-B2D4-D72F-3C7B-C191542BB56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13" r="21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609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DF2EB-B8C0-67E0-485B-934D89408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38139-1177-A640-674D-1620DF1144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6000" y="190499"/>
            <a:ext cx="5750818" cy="6543676"/>
          </a:xfrm>
        </p:spPr>
        <p:txBody>
          <a:bodyPr>
            <a:normAutofit lnSpcReduction="10000"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/>
              <a:t>Jesus issues a warning in v.15 against: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dirty="0"/>
              <a:t>The leaven of the Pharisees: </a:t>
            </a:r>
            <a:r>
              <a:rPr lang="en-US" i="1" dirty="0"/>
              <a:t>Legalism and hypocrisy</a:t>
            </a:r>
          </a:p>
          <a:p>
            <a:pPr marL="571500" indent="-571500" algn="l">
              <a:buFont typeface="Wingdings" panose="05000000000000000000" pitchFamily="2" charset="2"/>
              <a:buChar char="Ø"/>
            </a:pPr>
            <a:r>
              <a:rPr lang="en-US" dirty="0"/>
              <a:t>The  leaven of Herod: </a:t>
            </a:r>
            <a:r>
              <a:rPr lang="en-US" i="1" dirty="0"/>
              <a:t>Worldliness</a:t>
            </a:r>
            <a:r>
              <a:rPr lang="en-US" dirty="0"/>
              <a:t> and </a:t>
            </a:r>
            <a:r>
              <a:rPr lang="en-US" i="1" dirty="0"/>
              <a:t>secular power</a:t>
            </a:r>
            <a:r>
              <a:rPr lang="en-US" dirty="0"/>
              <a:t>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PH" dirty="0"/>
              <a:t>Just a tiny bit of </a:t>
            </a:r>
            <a:r>
              <a:rPr lang="en-PH" i="1" dirty="0"/>
              <a:t>cynicism, legalism</a:t>
            </a:r>
            <a:r>
              <a:rPr lang="en-PH" dirty="0"/>
              <a:t>, or </a:t>
            </a:r>
            <a:r>
              <a:rPr lang="en-PH" i="1" dirty="0"/>
              <a:t>worldliness</a:t>
            </a:r>
            <a:r>
              <a:rPr lang="en-PH" dirty="0"/>
              <a:t> can "puff up" and ruin the entire batch of dough (soul). </a:t>
            </a:r>
            <a:endParaRPr lang="en-US" dirty="0"/>
          </a:p>
          <a:p>
            <a:pPr marL="571500" indent="-571500" algn="l">
              <a:buFont typeface="Wingdings" panose="05000000000000000000" pitchFamily="2" charset="2"/>
              <a:buChar char="Ø"/>
            </a:pPr>
            <a:endParaRPr lang="en-US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Placeholder 5" descr="A group of people in a boat&#10;&#10;AI-generated content may be incorrect.">
            <a:extLst>
              <a:ext uri="{FF2B5EF4-FFF2-40B4-BE49-F238E27FC236}">
                <a16:creationId xmlns:a16="http://schemas.microsoft.com/office/drawing/2014/main" id="{BF69445A-C760-0DE5-C209-074C1BE80C9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2785" r="12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748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B3D21-3D40-CCA6-84D3-ECAB3F7ED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3123C5-273D-FF9C-953F-CCA7E16143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0" y="438150"/>
            <a:ext cx="6271562" cy="6181725"/>
          </a:xfrm>
        </p:spPr>
        <p:txBody>
          <a:bodyPr anchor="t">
            <a:normAutofit fontScale="92500" lnSpcReduction="20000"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PH" sz="3900" dirty="0"/>
              <a:t>The disciple’s blindness – their “bread anxiety” made them </a:t>
            </a:r>
            <a:r>
              <a:rPr lang="en-PH" sz="3900" i="1" dirty="0"/>
              <a:t>deaf</a:t>
            </a:r>
            <a:r>
              <a:rPr lang="en-PH" sz="3900" dirty="0"/>
              <a:t> to Jesus’ teaching.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PH" sz="3900" dirty="0"/>
              <a:t>A hardened heart isn't always one that hates God; sometimes it’s just a heart so consumed by daily survival and </a:t>
            </a:r>
            <a:r>
              <a:rPr lang="en-PH" sz="3900" i="1" dirty="0"/>
              <a:t>"not having enough“, or sin, </a:t>
            </a:r>
            <a:r>
              <a:rPr lang="en-PH" sz="3900" dirty="0"/>
              <a:t>that it forgets the Creator of </a:t>
            </a:r>
            <a:r>
              <a:rPr lang="en-PH" sz="3900" i="1" dirty="0"/>
              <a:t>"More than Enough"</a:t>
            </a:r>
            <a:r>
              <a:rPr lang="en-PH" sz="3900" dirty="0"/>
              <a:t> is sitting in the same boat.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endParaRPr lang="en-PH" dirty="0"/>
          </a:p>
        </p:txBody>
      </p:sp>
      <p:pic>
        <p:nvPicPr>
          <p:cNvPr id="6" name="Picture Placeholder 5" descr="A person with a cane walking on a sidewalk&#10;&#10;AI-generated content may be incorrect.">
            <a:extLst>
              <a:ext uri="{FF2B5EF4-FFF2-40B4-BE49-F238E27FC236}">
                <a16:creationId xmlns:a16="http://schemas.microsoft.com/office/drawing/2014/main" id="{3143D5D6-C77A-94D0-2E6A-6BAF2C4317D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41" r="2141"/>
          <a:stretch>
            <a:fillRect/>
          </a:stretch>
        </p:blipFill>
        <p:spPr>
          <a:xfrm>
            <a:off x="6271562" y="794155"/>
            <a:ext cx="5409990" cy="3767138"/>
          </a:xfrm>
        </p:spPr>
      </p:pic>
    </p:spTree>
    <p:extLst>
      <p:ext uri="{BB962C8B-B14F-4D97-AF65-F5344CB8AC3E}">
        <p14:creationId xmlns:p14="http://schemas.microsoft.com/office/powerpoint/2010/main" val="349062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Construction of a bridge under a bridge&#10;&#10;AI-generated content may be incorrect.">
            <a:extLst>
              <a:ext uri="{FF2B5EF4-FFF2-40B4-BE49-F238E27FC236}">
                <a16:creationId xmlns:a16="http://schemas.microsoft.com/office/drawing/2014/main" id="{1568934A-84B1-AE4E-A714-45BF150915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1663" r="1663"/>
          <a:stretch/>
        </p:blipFill>
        <p:spPr>
          <a:xfrm>
            <a:off x="-10319" y="416"/>
            <a:ext cx="9080957" cy="6857168"/>
          </a:xfrm>
          <a:noFill/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6989C4C9-56A3-6577-E78C-E839303E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0575" y="2351672"/>
            <a:ext cx="9984017" cy="3108960"/>
          </a:xfrm>
        </p:spPr>
        <p:txBody>
          <a:bodyPr anchor="ctr">
            <a:normAutofit/>
          </a:bodyPr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Retrofitting a Hardened Heart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7D9CFA60-4E21-8423-00B6-391E49B7D3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575" y="3775710"/>
            <a:ext cx="9953537" cy="126480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Anatomy of a Hardened Heart v. 17</a:t>
            </a:r>
          </a:p>
          <a:p>
            <a:pPr marL="457200" indent="-457200">
              <a:buAutoNum type="arabicPeriod"/>
            </a:pP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Tragedy of a Hardened Heart v. 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B5A0CE-6F41-E3AB-3660-6DE15A052E64}"/>
              </a:ext>
            </a:extLst>
          </p:cNvPr>
          <p:cNvSpPr txBox="1"/>
          <p:nvPr/>
        </p:nvSpPr>
        <p:spPr>
          <a:xfrm>
            <a:off x="6197736" y="6657529"/>
            <a:ext cx="287290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PH" sz="700">
                <a:solidFill>
                  <a:srgbClr val="FFFFFF"/>
                </a:solidFill>
                <a:hlinkClick r:id="rId4" tooltip="https://www.flickr.com/photos/wsdot/4886004514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PH" sz="700">
                <a:solidFill>
                  <a:srgbClr val="FFFFFF"/>
                </a:solidFill>
              </a:rPr>
              <a:t> by Unknown Author is licensed under </a:t>
            </a:r>
            <a:r>
              <a:rPr lang="en-PH" sz="700">
                <a:solidFill>
                  <a:srgbClr val="FFFFFF"/>
                </a:solidFill>
                <a:hlinkClick r:id="rId5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PH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4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Custom">
  <a:themeElements>
    <a:clrScheme name="TM89987290">
      <a:dk1>
        <a:srgbClr val="000000"/>
      </a:dk1>
      <a:lt1>
        <a:srgbClr val="FFFFFF"/>
      </a:lt1>
      <a:dk2>
        <a:srgbClr val="766E54"/>
      </a:dk2>
      <a:lt2>
        <a:srgbClr val="E2EACE"/>
      </a:lt2>
      <a:accent1>
        <a:srgbClr val="A42F0F"/>
      </a:accent1>
      <a:accent2>
        <a:srgbClr val="DD7E17"/>
      </a:accent2>
      <a:accent3>
        <a:srgbClr val="9F8251"/>
      </a:accent3>
      <a:accent4>
        <a:srgbClr val="728553"/>
      </a:accent4>
      <a:accent5>
        <a:srgbClr val="92A94C"/>
      </a:accent5>
      <a:accent6>
        <a:srgbClr val="69AB91"/>
      </a:accent6>
      <a:hlink>
        <a:srgbClr val="0563C1"/>
      </a:hlink>
      <a:folHlink>
        <a:srgbClr val="954F72"/>
      </a:folHlink>
    </a:clrScheme>
    <a:fontScheme name="Custom 118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89987290_wac_CP_V8" id="{1F0DB70F-45C7-4B5D-8795-148F36539D7A}" vid="{00075B70-57E4-4F0F-8DAD-FC1274CAE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2A051E-57AB-4766-9144-EDED102500D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3E0F3720-02F9-4261-94D4-5557D86B9E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B955FB-F99B-4F4D-AA3F-F56CF97440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Wisp design</Template>
  <TotalTime>1504</TotalTime>
  <Words>1395</Words>
  <Application>Microsoft Office PowerPoint</Application>
  <PresentationFormat>Widescreen</PresentationFormat>
  <Paragraphs>117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Century Gothic</vt:lpstr>
      <vt:lpstr>Wingdings</vt:lpstr>
      <vt:lpstr>Custom</vt:lpstr>
      <vt:lpstr>Retrofitting a Hardened Heart </vt:lpstr>
      <vt:lpstr>Introduction</vt:lpstr>
      <vt:lpstr>Introduction</vt:lpstr>
      <vt:lpstr>Background &amp; Context</vt:lpstr>
      <vt:lpstr>PowerPoint Presentation</vt:lpstr>
      <vt:lpstr>PowerPoint Presentation</vt:lpstr>
      <vt:lpstr>PowerPoint Presentation</vt:lpstr>
      <vt:lpstr>PowerPoint Presentation</vt:lpstr>
      <vt:lpstr>Retrofitting a Hardened Heart</vt:lpstr>
      <vt:lpstr>The Anatomy of a Hardened Heart</vt:lpstr>
      <vt:lpstr>The Anatomy of a Hardened Heart</vt:lpstr>
      <vt:lpstr>The Anatomy of a Hardened Heart</vt:lpstr>
      <vt:lpstr>The Anatomy of a Hardened Heart</vt:lpstr>
      <vt:lpstr>The Anatomy of a Hardened Heart</vt:lpstr>
      <vt:lpstr>The Tragedy of a Hardened Heart</vt:lpstr>
      <vt:lpstr>The Tragedy of a Hardened Heart</vt:lpstr>
      <vt:lpstr>The Tragedy of a Hardened Heart</vt:lpstr>
      <vt:lpstr>The Tragedy of a Hardened Heart</vt:lpstr>
      <vt:lpstr>The Tragedy of a Hardened Heart</vt:lpstr>
      <vt:lpstr>Conclusion</vt:lpstr>
      <vt:lpstr>Conclusion</vt:lpstr>
      <vt:lpstr>Conclusion</vt:lpstr>
      <vt:lpstr>Conclusion</vt:lpstr>
      <vt:lpstr>Conclusion</vt:lpstr>
    </vt:vector>
  </TitlesOfParts>
  <Company>Texas Instruments,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Estacio, Gary</dc:creator>
  <cp:lastModifiedBy>Estacio, Gary</cp:lastModifiedBy>
  <cp:revision>8</cp:revision>
  <dcterms:created xsi:type="dcterms:W3CDTF">2026-05-11T06:01:59Z</dcterms:created>
  <dcterms:modified xsi:type="dcterms:W3CDTF">2026-05-20T02:46:52Z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