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5"/>
  </p:notesMasterIdLst>
  <p:sldIdLst>
    <p:sldId id="256" r:id="rId2"/>
    <p:sldId id="257" r:id="rId3"/>
    <p:sldId id="258" r:id="rId4"/>
    <p:sldId id="260" r:id="rId5"/>
    <p:sldId id="280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2424" autoAdjust="0"/>
  </p:normalViewPr>
  <p:slideViewPr>
    <p:cSldViewPr snapToGrid="0">
      <p:cViewPr varScale="1">
        <p:scale>
          <a:sx n="90" d="100"/>
          <a:sy n="90" d="100"/>
        </p:scale>
        <p:origin x="217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PH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8F5E67D-CE8A-4F11-935A-AE8EE2C27D16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PH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P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P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A1800E-671B-465B-A521-E21A480AD3E1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8279217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PH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CA1800E-671B-465B-A521-E21A480AD3E1}" type="slidenum">
              <a:rPr lang="en-PH" smtClean="0"/>
              <a:t>18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25923686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1397204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1572298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4457036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6811188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15692430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5832811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17980255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781482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2543246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28902013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8507019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467927E-9E31-46F9-909D-0DA8EF0C29E7}" type="datetimeFigureOut">
              <a:rPr lang="en-PH" smtClean="0"/>
              <a:t>5/25/2025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9EEE886-5CA6-4829-A0D3-CAD86D83533C}" type="slidenum">
              <a:rPr lang="en-PH" smtClean="0"/>
              <a:t>‹#›</a:t>
            </a:fld>
            <a:endParaRPr lang="en-PH"/>
          </a:p>
        </p:txBody>
      </p:sp>
    </p:spTree>
    <p:extLst>
      <p:ext uri="{BB962C8B-B14F-4D97-AF65-F5344CB8AC3E}">
        <p14:creationId xmlns:p14="http://schemas.microsoft.com/office/powerpoint/2010/main" val="31172600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9736FE51-C5A2-6D28-E1E0-E6C2CB661C3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6958" y="800941"/>
            <a:ext cx="8910084" cy="5408473"/>
          </a:xfrm>
        </p:spPr>
        <p:txBody>
          <a:bodyPr>
            <a:noAutofit/>
          </a:bodyPr>
          <a:lstStyle/>
          <a:p>
            <a:r>
              <a:rPr lang="en-PH" sz="7200" b="1" dirty="0">
                <a:solidFill>
                  <a:srgbClr val="0070C0"/>
                </a:solidFill>
              </a:rPr>
              <a:t>HAVING </a:t>
            </a:r>
          </a:p>
          <a:p>
            <a:r>
              <a:rPr lang="en-PH" sz="7200" b="1" dirty="0">
                <a:solidFill>
                  <a:srgbClr val="0070C0"/>
                </a:solidFill>
              </a:rPr>
              <a:t>A STEADFAST HEART </a:t>
            </a:r>
          </a:p>
          <a:p>
            <a:r>
              <a:rPr lang="en-PH" sz="7200" b="1" dirty="0">
                <a:solidFill>
                  <a:srgbClr val="0070C0"/>
                </a:solidFill>
              </a:rPr>
              <a:t>IN OUR WORSHIP OF GOD </a:t>
            </a:r>
          </a:p>
          <a:p>
            <a:r>
              <a:rPr lang="en-PH" sz="7200" b="1" dirty="0">
                <a:solidFill>
                  <a:srgbClr val="C00000"/>
                </a:solidFill>
              </a:rPr>
              <a:t>Psalm 57</a:t>
            </a:r>
          </a:p>
        </p:txBody>
      </p:sp>
    </p:spTree>
    <p:extLst>
      <p:ext uri="{BB962C8B-B14F-4D97-AF65-F5344CB8AC3E}">
        <p14:creationId xmlns:p14="http://schemas.microsoft.com/office/powerpoint/2010/main" val="11975208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55471B3-C3AD-B398-8F42-CAAFEC4F3B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5A5EB01-A3E5-FFE2-3DEB-BA3E7D4918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6958" y="173620"/>
            <a:ext cx="8931349" cy="6551271"/>
          </a:xfrm>
        </p:spPr>
        <p:txBody>
          <a:bodyPr>
            <a:normAutofit lnSpcReduction="10000"/>
          </a:bodyPr>
          <a:lstStyle/>
          <a:p>
            <a:pPr algn="l"/>
            <a:r>
              <a:rPr lang="en-PH" sz="5400" b="1" dirty="0"/>
              <a:t>This happens </a:t>
            </a:r>
            <a:r>
              <a:rPr lang="en-PH" sz="5400" b="1" dirty="0">
                <a:solidFill>
                  <a:srgbClr val="0070C0"/>
                </a:solidFill>
              </a:rPr>
              <a:t>as you learn to appreciate Him, thank Him, enjoy Him, and look for Him </a:t>
            </a:r>
            <a:r>
              <a:rPr lang="en-PH" sz="5400" b="1" dirty="0"/>
              <a:t>in the details of your life. </a:t>
            </a:r>
          </a:p>
          <a:p>
            <a:pPr algn="l"/>
            <a:endParaRPr lang="en-PH" sz="5400" dirty="0"/>
          </a:p>
          <a:p>
            <a:pPr algn="l"/>
            <a:r>
              <a:rPr lang="en-PH" sz="5400" b="1" dirty="0"/>
              <a:t>This includes </a:t>
            </a:r>
            <a:r>
              <a:rPr lang="en-PH" sz="5400" b="1" dirty="0">
                <a:solidFill>
                  <a:srgbClr val="0070C0"/>
                </a:solidFill>
              </a:rPr>
              <a:t>your trials, struggles, problems, and blessings.</a:t>
            </a:r>
            <a:endParaRPr lang="en-PH" sz="54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1540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E5E17A3-8DCA-6BBE-A9D1-2013986F590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F8935C2B-0B59-A2B9-B027-BB174F3EEA3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6326" y="173620"/>
            <a:ext cx="8878186" cy="6551271"/>
          </a:xfrm>
        </p:spPr>
        <p:txBody>
          <a:bodyPr>
            <a:normAutofit fontScale="77500" lnSpcReduction="20000"/>
          </a:bodyPr>
          <a:lstStyle/>
          <a:p>
            <a:pPr algn="l"/>
            <a:r>
              <a:rPr lang="en-PH" sz="5800" b="1" dirty="0"/>
              <a:t>2. </a:t>
            </a:r>
            <a:r>
              <a:rPr lang="en-PH" sz="5800" b="1" dirty="0">
                <a:solidFill>
                  <a:srgbClr val="0070C0"/>
                </a:solidFill>
              </a:rPr>
              <a:t>OUR STEADFASTNESS TO WORSHIP </a:t>
            </a:r>
            <a:r>
              <a:rPr lang="en-PH" sz="5800" b="1" dirty="0">
                <a:solidFill>
                  <a:srgbClr val="00B050"/>
                </a:solidFill>
              </a:rPr>
              <a:t>COMES FROM OUR WILLFUL AND DETERMINED HEART TO EXALT AND GLORIFY GOD  </a:t>
            </a:r>
            <a:r>
              <a:rPr lang="en-PH" sz="5800" b="1" dirty="0">
                <a:solidFill>
                  <a:srgbClr val="C00000"/>
                </a:solidFill>
              </a:rPr>
              <a:t>(7—11).</a:t>
            </a:r>
          </a:p>
          <a:p>
            <a:pPr algn="l"/>
            <a:endParaRPr lang="en-PH" sz="1900" b="1" dirty="0"/>
          </a:p>
          <a:p>
            <a:pPr marL="685800" indent="-685800" algn="l">
              <a:buFont typeface="Arial" panose="020B0604020202020204" pitchFamily="34" charset="0"/>
              <a:buChar char="•"/>
            </a:pPr>
            <a:r>
              <a:rPr lang="en-PH" sz="4800" dirty="0"/>
              <a:t> </a:t>
            </a:r>
            <a:r>
              <a:rPr lang="en-PH" sz="5800" dirty="0"/>
              <a:t>Worshipping God is a personal decision that we make.</a:t>
            </a:r>
          </a:p>
          <a:p>
            <a:pPr lvl="0" algn="l"/>
            <a:endParaRPr lang="en-PH" sz="1500" dirty="0"/>
          </a:p>
          <a:p>
            <a:pPr marL="685800" indent="-685800" algn="l">
              <a:buFont typeface="Arial" panose="020B0604020202020204" pitchFamily="34" charset="0"/>
              <a:buChar char="•"/>
            </a:pPr>
            <a:r>
              <a:rPr lang="en-PH" sz="5800" b="1" dirty="0"/>
              <a:t>A heart that is not decided will not do anything and will not honor God.</a:t>
            </a:r>
            <a:endParaRPr lang="en-PH" sz="5800" dirty="0"/>
          </a:p>
          <a:p>
            <a:r>
              <a:rPr lang="en-PH" dirty="0"/>
              <a:t> </a:t>
            </a:r>
            <a:endParaRPr lang="en-PH" sz="2000" dirty="0"/>
          </a:p>
          <a:p>
            <a:pPr algn="l"/>
            <a:endParaRPr lang="en-PH" dirty="0"/>
          </a:p>
        </p:txBody>
      </p:sp>
    </p:spTree>
    <p:extLst>
      <p:ext uri="{BB962C8B-B14F-4D97-AF65-F5344CB8AC3E}">
        <p14:creationId xmlns:p14="http://schemas.microsoft.com/office/powerpoint/2010/main" val="29263047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F0C80B1-DB08-54F8-111B-6CC8DF88D4A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74F94DB0-5470-7067-D695-0832CFF5381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6326" y="173620"/>
            <a:ext cx="8888818" cy="6551271"/>
          </a:xfrm>
        </p:spPr>
        <p:txBody>
          <a:bodyPr>
            <a:normAutofit fontScale="85000" lnSpcReduction="20000"/>
          </a:bodyPr>
          <a:lstStyle/>
          <a:p>
            <a:pPr algn="l"/>
            <a:r>
              <a:rPr lang="en-PH" sz="5400" b="1" dirty="0"/>
              <a:t>Let’s see some details of worship:</a:t>
            </a:r>
            <a:endParaRPr lang="en-PH" sz="4800" dirty="0"/>
          </a:p>
          <a:p>
            <a:pPr lvl="0" algn="l"/>
            <a:r>
              <a:rPr lang="en-PH" sz="5400" b="1" dirty="0">
                <a:solidFill>
                  <a:srgbClr val="0070C0"/>
                </a:solidFill>
              </a:rPr>
              <a:t>1. DETERMINATION AND FOCUS </a:t>
            </a:r>
            <a:r>
              <a:rPr lang="en-PH" sz="5400" b="1" dirty="0">
                <a:solidFill>
                  <a:srgbClr val="C00000"/>
                </a:solidFill>
              </a:rPr>
              <a:t>(v7a)</a:t>
            </a:r>
            <a:endParaRPr lang="en-PH" sz="4800" dirty="0">
              <a:solidFill>
                <a:srgbClr val="C00000"/>
              </a:solidFill>
            </a:endParaRPr>
          </a:p>
          <a:p>
            <a:pPr algn="l"/>
            <a:r>
              <a:rPr lang="en-PH" sz="5400" dirty="0">
                <a:solidFill>
                  <a:srgbClr val="C00000"/>
                </a:solidFill>
              </a:rPr>
              <a:t>7 My heart is steadfast, O God, my heart is steadfast;</a:t>
            </a:r>
            <a:endParaRPr lang="en-PH" sz="4800" dirty="0">
              <a:solidFill>
                <a:srgbClr val="C00000"/>
              </a:solidFill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5400" b="1" dirty="0"/>
              <a:t>A heart that is determined and focused </a:t>
            </a:r>
            <a:r>
              <a:rPr lang="en-PH" sz="5400" b="1" dirty="0">
                <a:solidFill>
                  <a:srgbClr val="00B050"/>
                </a:solidFill>
              </a:rPr>
              <a:t>will not be distracted by circumstances.</a:t>
            </a:r>
            <a:endParaRPr lang="en-PH" sz="4800" dirty="0">
              <a:solidFill>
                <a:srgbClr val="00B050"/>
              </a:solidFill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5400" b="1" dirty="0">
                <a:solidFill>
                  <a:srgbClr val="0070C0"/>
                </a:solidFill>
              </a:rPr>
              <a:t>He knows the focus of his Worship - </a:t>
            </a:r>
            <a:r>
              <a:rPr lang="en-PH" sz="5400" b="1" dirty="0"/>
              <a:t>HIS GOD.</a:t>
            </a:r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24106309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D7DB33E-78ED-45C4-1D2F-8C9D00FD60C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C24C9445-AD69-2287-95BE-576F39DDE45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6958" y="173620"/>
            <a:ext cx="8856921" cy="6551271"/>
          </a:xfrm>
        </p:spPr>
        <p:txBody>
          <a:bodyPr>
            <a:normAutofit fontScale="85000" lnSpcReduction="20000"/>
          </a:bodyPr>
          <a:lstStyle/>
          <a:p>
            <a:pPr lvl="0" algn="l"/>
            <a:r>
              <a:rPr lang="en-PH" sz="4800" b="1" dirty="0">
                <a:solidFill>
                  <a:srgbClr val="0070C0"/>
                </a:solidFill>
              </a:rPr>
              <a:t>2. DETERMINED WAY OF WORSHIP </a:t>
            </a:r>
            <a:r>
              <a:rPr lang="en-PH" sz="4800" b="1" dirty="0">
                <a:solidFill>
                  <a:srgbClr val="C00000"/>
                </a:solidFill>
              </a:rPr>
              <a:t>(7b)</a:t>
            </a:r>
            <a:endParaRPr lang="en-PH" sz="4800" dirty="0">
              <a:solidFill>
                <a:srgbClr val="C00000"/>
              </a:solidFill>
            </a:endParaRPr>
          </a:p>
          <a:p>
            <a:pPr algn="l"/>
            <a:r>
              <a:rPr lang="en-PH" sz="4800" dirty="0">
                <a:solidFill>
                  <a:srgbClr val="C00000"/>
                </a:solidFill>
              </a:rPr>
              <a:t>I will sing, yes, I will sing praises!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800" dirty="0"/>
              <a:t>David wants to worship God by </a:t>
            </a:r>
            <a:r>
              <a:rPr lang="en-PH" sz="4800" b="1" dirty="0"/>
              <a:t>singing</a:t>
            </a:r>
            <a:r>
              <a:rPr lang="en-PH" sz="4800" dirty="0"/>
              <a:t>.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800" dirty="0"/>
              <a:t>He will not just sing; </a:t>
            </a:r>
            <a:r>
              <a:rPr lang="en-PH" sz="4800" b="1" dirty="0"/>
              <a:t>he will sing </a:t>
            </a:r>
            <a:r>
              <a:rPr lang="en-PH" sz="4800" b="1" u="sng" dirty="0"/>
              <a:t>PRAISES</a:t>
            </a:r>
            <a:r>
              <a:rPr lang="en-PH" sz="4800" dirty="0"/>
              <a:t> </a:t>
            </a:r>
            <a:r>
              <a:rPr lang="en-PH" sz="4800" b="1" dirty="0"/>
              <a:t>TO HIS GOD.</a:t>
            </a:r>
            <a:endParaRPr lang="en-PH" sz="4800" dirty="0"/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en-PH" sz="4800" b="1" dirty="0">
                <a:solidFill>
                  <a:srgbClr val="0070C0"/>
                </a:solidFill>
              </a:rPr>
              <a:t>Praises</a:t>
            </a:r>
            <a:r>
              <a:rPr lang="en-PH" sz="4800" dirty="0">
                <a:solidFill>
                  <a:srgbClr val="0070C0"/>
                </a:solidFill>
              </a:rPr>
              <a:t> are </a:t>
            </a:r>
            <a:r>
              <a:rPr lang="en-PH" sz="4800" b="1" dirty="0">
                <a:solidFill>
                  <a:srgbClr val="0070C0"/>
                </a:solidFill>
              </a:rPr>
              <a:t>expressions of admiration for God.</a:t>
            </a:r>
            <a:endParaRPr lang="en-PH" sz="4800" dirty="0">
              <a:solidFill>
                <a:srgbClr val="0070C0"/>
              </a:solidFill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PH" sz="4000" b="1" dirty="0">
                <a:solidFill>
                  <a:srgbClr val="00B050"/>
                </a:solidFill>
              </a:rPr>
              <a:t>You admire His work in your life</a:t>
            </a:r>
            <a:r>
              <a:rPr lang="en-PH" sz="4000" dirty="0">
                <a:solidFill>
                  <a:srgbClr val="00B050"/>
                </a:solidFill>
              </a:rPr>
              <a:t> – </a:t>
            </a:r>
            <a:r>
              <a:rPr lang="en-PH" sz="4000" b="1" dirty="0">
                <a:solidFill>
                  <a:srgbClr val="0070C0"/>
                </a:solidFill>
              </a:rPr>
              <a:t>salvation, protection, love, care, provision, his work in your relationship, family, ministry, service, etc.</a:t>
            </a:r>
            <a:endParaRPr lang="en-PH" sz="3600" b="1" dirty="0">
              <a:solidFill>
                <a:srgbClr val="0070C0"/>
              </a:solidFill>
            </a:endParaRPr>
          </a:p>
          <a:p>
            <a:pPr algn="l"/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35494227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8BE45C3-1B74-0EB8-B361-90316816DA3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962005D-4864-D66D-DC03-6BB02FCE579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38223" y="173620"/>
            <a:ext cx="8856921" cy="6551271"/>
          </a:xfrm>
        </p:spPr>
        <p:txBody>
          <a:bodyPr>
            <a:normAutofit fontScale="92500" lnSpcReduction="10000"/>
          </a:bodyPr>
          <a:lstStyle/>
          <a:p>
            <a:pPr lvl="0" algn="l"/>
            <a:r>
              <a:rPr lang="en-PH" sz="4800" b="1" dirty="0">
                <a:solidFill>
                  <a:srgbClr val="0070C0"/>
                </a:solidFill>
              </a:rPr>
              <a:t>3. DETERMINED SELF, INSTRUMENT, AND TIME </a:t>
            </a:r>
            <a:r>
              <a:rPr lang="en-PH" sz="4800" b="1" dirty="0">
                <a:solidFill>
                  <a:srgbClr val="C00000"/>
                </a:solidFill>
              </a:rPr>
              <a:t>(v8)</a:t>
            </a:r>
            <a:endParaRPr lang="en-PH" sz="4800" dirty="0">
              <a:solidFill>
                <a:srgbClr val="C00000"/>
              </a:solidFill>
            </a:endParaRPr>
          </a:p>
          <a:p>
            <a:pPr algn="l"/>
            <a:r>
              <a:rPr lang="en-PH" sz="4800" dirty="0">
                <a:solidFill>
                  <a:srgbClr val="C00000"/>
                </a:solidFill>
              </a:rPr>
              <a:t>8 Awake, my glory! Awake, harp and lyre! I will awaken the dawn.</a:t>
            </a:r>
          </a:p>
          <a:p>
            <a:pPr algn="l"/>
            <a:r>
              <a:rPr lang="en-PH" sz="4800" dirty="0"/>
              <a:t> </a:t>
            </a:r>
            <a:r>
              <a:rPr lang="en-PH" sz="4800" b="1" dirty="0">
                <a:solidFill>
                  <a:srgbClr val="00B050"/>
                </a:solidFill>
              </a:rPr>
              <a:t>Determined self</a:t>
            </a:r>
            <a:r>
              <a:rPr lang="en-PH" sz="4800" dirty="0">
                <a:solidFill>
                  <a:srgbClr val="00B050"/>
                </a:solidFill>
              </a:rPr>
              <a:t> </a:t>
            </a:r>
            <a:r>
              <a:rPr lang="en-PH" sz="4800" dirty="0"/>
              <a:t>- </a:t>
            </a:r>
            <a:r>
              <a:rPr lang="en-PH" sz="4800" dirty="0">
                <a:solidFill>
                  <a:srgbClr val="C00000"/>
                </a:solidFill>
              </a:rPr>
              <a:t>Awake, my glory!</a:t>
            </a:r>
          </a:p>
          <a:p>
            <a:pPr marL="1600200" lvl="2" indent="-685800" algn="l">
              <a:buFont typeface="Arial" panose="020B0604020202020204" pitchFamily="34" charset="0"/>
              <a:buChar char="•"/>
            </a:pPr>
            <a:r>
              <a:rPr lang="en-PH" sz="4800" b="1" dirty="0">
                <a:solidFill>
                  <a:srgbClr val="0070C0"/>
                </a:solidFill>
              </a:rPr>
              <a:t>Preparedness leads to awareness of what you want to do.</a:t>
            </a:r>
          </a:p>
          <a:p>
            <a:pPr marL="1600200" lvl="2" indent="-685800" algn="l">
              <a:buFont typeface="Arial" panose="020B0604020202020204" pitchFamily="34" charset="0"/>
              <a:buChar char="•"/>
            </a:pPr>
            <a:r>
              <a:rPr lang="en-PH" sz="4800" b="1" dirty="0">
                <a:solidFill>
                  <a:srgbClr val="0070C0"/>
                </a:solidFill>
              </a:rPr>
              <a:t>It’s hard to worship when you are physically unprepared</a:t>
            </a:r>
            <a:r>
              <a:rPr lang="en-PH" sz="4800" dirty="0">
                <a:solidFill>
                  <a:srgbClr val="0070C0"/>
                </a:solidFill>
              </a:rPr>
              <a:t> </a:t>
            </a:r>
          </a:p>
          <a:p>
            <a:pPr algn="l"/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8480513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3EF5806-582B-DDD5-6B29-A51C2CC812D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2E91039-A73F-66B1-F133-4B4DC3513E2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38223" y="173620"/>
            <a:ext cx="8899451" cy="6551271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PH" sz="4400" b="1" dirty="0">
                <a:solidFill>
                  <a:srgbClr val="00B050"/>
                </a:solidFill>
              </a:rPr>
              <a:t>Determined instrument </a:t>
            </a:r>
            <a:r>
              <a:rPr lang="en-PH" sz="4400" b="1" dirty="0"/>
              <a:t>- </a:t>
            </a:r>
            <a:r>
              <a:rPr lang="en-PH" sz="4400" dirty="0">
                <a:solidFill>
                  <a:srgbClr val="C00000"/>
                </a:solidFill>
              </a:rPr>
              <a:t>Awake, harp, and lyre!</a:t>
            </a:r>
            <a:endParaRPr lang="en-PH" sz="4000" dirty="0">
              <a:solidFill>
                <a:srgbClr val="C00000"/>
              </a:solidFill>
            </a:endParaRP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PH" sz="4000" dirty="0"/>
              <a:t>David wanted to worship God with his chosen instrument.  </a:t>
            </a:r>
            <a:endParaRPr lang="en-PH" sz="3600" dirty="0"/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PH" sz="4000" b="1" dirty="0">
                <a:solidFill>
                  <a:srgbClr val="0070C0"/>
                </a:solidFill>
              </a:rPr>
              <a:t>Though our primary instrument is the heart, </a:t>
            </a:r>
            <a:r>
              <a:rPr lang="en-PH" sz="4000" dirty="0"/>
              <a:t>we can always use instruments, instrumental or audio songs in our worship.</a:t>
            </a:r>
            <a:endParaRPr lang="en-PH" sz="3600" dirty="0"/>
          </a:p>
          <a:p>
            <a:pPr algn="l"/>
            <a:r>
              <a:rPr lang="en-PH" sz="1800" dirty="0"/>
              <a:t> </a:t>
            </a:r>
            <a:endParaRPr lang="en-PH" sz="1050" dirty="0"/>
          </a:p>
          <a:p>
            <a:pPr algn="l"/>
            <a:r>
              <a:rPr lang="en-PH" sz="4400" b="1" dirty="0">
                <a:solidFill>
                  <a:srgbClr val="00B050"/>
                </a:solidFill>
              </a:rPr>
              <a:t>Determined time </a:t>
            </a:r>
            <a:r>
              <a:rPr lang="en-PH" sz="4400" b="1" dirty="0"/>
              <a:t>- </a:t>
            </a:r>
            <a:r>
              <a:rPr lang="en-PH" sz="4400" dirty="0">
                <a:solidFill>
                  <a:srgbClr val="C00000"/>
                </a:solidFill>
              </a:rPr>
              <a:t>I will awaken the dawn.</a:t>
            </a:r>
            <a:endParaRPr lang="en-PH" sz="4000" dirty="0">
              <a:solidFill>
                <a:srgbClr val="C00000"/>
              </a:solidFill>
            </a:endParaRP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PH" sz="4000" dirty="0"/>
              <a:t>David wanted to worship God early in the morning.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endParaRPr lang="en-PH" sz="1800" dirty="0"/>
          </a:p>
        </p:txBody>
      </p:sp>
    </p:spTree>
    <p:extLst>
      <p:ext uri="{BB962C8B-B14F-4D97-AF65-F5344CB8AC3E}">
        <p14:creationId xmlns:p14="http://schemas.microsoft.com/office/powerpoint/2010/main" val="14330125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C62B10-7E79-326B-68AA-51228F22C72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2B600E48-CF87-7305-CE41-BC2F6232A2F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48856" y="173620"/>
            <a:ext cx="8846288" cy="6551271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PH" sz="4400" b="1" dirty="0">
                <a:solidFill>
                  <a:srgbClr val="0070C0"/>
                </a:solidFill>
              </a:rPr>
              <a:t>4. DETERMINED TO MINISTER TO OTHERS </a:t>
            </a:r>
            <a:r>
              <a:rPr lang="en-PH" sz="4400" b="1" dirty="0">
                <a:solidFill>
                  <a:srgbClr val="C00000"/>
                </a:solidFill>
              </a:rPr>
              <a:t>(v9-10)</a:t>
            </a:r>
          </a:p>
          <a:p>
            <a:pPr algn="l"/>
            <a:r>
              <a:rPr lang="en-PH" sz="4400" dirty="0">
                <a:solidFill>
                  <a:srgbClr val="C00000"/>
                </a:solidFill>
              </a:rPr>
              <a:t>9 I will give thanks to You, O Lord, among the peoples; I will sing praises to You among the nations. 10 For Your lovingkindness is great to the heavens And Your truth to the clouds.</a:t>
            </a:r>
            <a:endParaRPr lang="en-PH" sz="4000" dirty="0">
              <a:solidFill>
                <a:srgbClr val="C00000"/>
              </a:solidFill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400" dirty="0"/>
              <a:t> </a:t>
            </a:r>
            <a:r>
              <a:rPr lang="en-PH" sz="4400" b="1" dirty="0">
                <a:solidFill>
                  <a:srgbClr val="0070C0"/>
                </a:solidFill>
              </a:rPr>
              <a:t>David wanted others also to worship His God.</a:t>
            </a:r>
            <a:endParaRPr lang="en-PH" sz="4000" dirty="0">
              <a:solidFill>
                <a:srgbClr val="0070C0"/>
              </a:solidFill>
            </a:endParaRP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PH" sz="4000" b="1" dirty="0"/>
              <a:t>His thanksgiving and praises to His God </a:t>
            </a:r>
            <a:r>
              <a:rPr lang="en-PH" sz="4000" b="1" dirty="0">
                <a:solidFill>
                  <a:srgbClr val="0070C0"/>
                </a:solidFill>
              </a:rPr>
              <a:t>are ways for others to know who God is.</a:t>
            </a:r>
            <a:endParaRPr lang="en-PH" sz="3600" dirty="0">
              <a:solidFill>
                <a:srgbClr val="0070C0"/>
              </a:solidFill>
            </a:endParaRPr>
          </a:p>
          <a:p>
            <a:pPr algn="l"/>
            <a:endParaRPr lang="en-PH" b="1" dirty="0">
              <a:solidFill>
                <a:srgbClr val="C00000"/>
              </a:solidFill>
            </a:endParaRPr>
          </a:p>
          <a:p>
            <a:pPr algn="l"/>
            <a:endParaRPr lang="en-PH" dirty="0"/>
          </a:p>
          <a:p>
            <a:pPr algn="l"/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30314446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D893D03-202B-6175-BD80-236F648F7C4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6339998-AB5F-D949-76C4-EFB9F37C489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9488" y="173620"/>
            <a:ext cx="8846289" cy="6551271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PH" sz="4800" b="1" dirty="0">
                <a:solidFill>
                  <a:srgbClr val="00B050"/>
                </a:solidFill>
              </a:rPr>
              <a:t>David wanted everyone to see the greatness of his God, </a:t>
            </a:r>
            <a:r>
              <a:rPr lang="en-PH" sz="4800" b="1" dirty="0"/>
              <a:t>as displayed in His character.</a:t>
            </a:r>
          </a:p>
          <a:p>
            <a:pPr algn="l"/>
            <a:endParaRPr lang="en-PH" sz="1100" dirty="0"/>
          </a:p>
          <a:p>
            <a:pPr marL="685800" indent="-685800" algn="l">
              <a:buFont typeface="Arial" panose="020B0604020202020204" pitchFamily="34" charset="0"/>
              <a:buChar char="•"/>
            </a:pPr>
            <a:r>
              <a:rPr lang="en-PH" sz="4800" b="1" dirty="0">
                <a:solidFill>
                  <a:srgbClr val="0070C0"/>
                </a:solidFill>
              </a:rPr>
              <a:t>THIS SHOWS US THE IMPORTANCE OF GOD’S WORD IN OUR DAILY LIFE AND PRACTICE. </a:t>
            </a:r>
          </a:p>
          <a:p>
            <a:pPr marL="685800" indent="-685800" algn="l">
              <a:buFont typeface="Arial" panose="020B0604020202020204" pitchFamily="34" charset="0"/>
              <a:buChar char="•"/>
            </a:pPr>
            <a:endParaRPr lang="en-PH" b="1" dirty="0">
              <a:solidFill>
                <a:srgbClr val="0070C0"/>
              </a:solidFill>
            </a:endParaRPr>
          </a:p>
          <a:p>
            <a:pPr marL="685800" indent="-685800" algn="l">
              <a:buFont typeface="Arial" panose="020B0604020202020204" pitchFamily="34" charset="0"/>
              <a:buChar char="•"/>
            </a:pPr>
            <a:r>
              <a:rPr lang="en-PH" sz="4800" b="1" dirty="0"/>
              <a:t>OUR ACQUAINTANCE WITH THE WORD IS ACQUAINTANCE WITH WHO OUR GOD IS.</a:t>
            </a:r>
            <a:endParaRPr lang="en-PH" sz="4800" dirty="0"/>
          </a:p>
          <a:p>
            <a:pPr algn="l"/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29486090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5131FD7-BFE5-CB01-3260-BA7B3290516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EC0F3A0-E4AA-DD9B-BB45-1A231C01840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6326" y="173620"/>
            <a:ext cx="8878186" cy="6551271"/>
          </a:xfrm>
        </p:spPr>
        <p:txBody>
          <a:bodyPr>
            <a:normAutofit fontScale="92500" lnSpcReduction="10000"/>
          </a:bodyPr>
          <a:lstStyle/>
          <a:p>
            <a:pPr lvl="0" algn="l"/>
            <a:r>
              <a:rPr lang="en-PH" sz="4800" b="1" dirty="0"/>
              <a:t>David wants the nations to hear his praise.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800" b="1" dirty="0">
                <a:solidFill>
                  <a:srgbClr val="0070C0"/>
                </a:solidFill>
              </a:rPr>
              <a:t>Even though he’s going through extreme difficulty, he wants to sing about how good God is, </a:t>
            </a:r>
            <a:r>
              <a:rPr lang="en-PH" sz="4800" b="1" dirty="0">
                <a:solidFill>
                  <a:srgbClr val="00B050"/>
                </a:solidFill>
              </a:rPr>
              <a:t>so that others will hear and glorify God.</a:t>
            </a:r>
            <a:r>
              <a:rPr lang="en-PH" sz="4800" dirty="0">
                <a:solidFill>
                  <a:srgbClr val="00B050"/>
                </a:solidFill>
              </a:rPr>
              <a:t>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endParaRPr lang="en-PH" sz="4000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800" dirty="0"/>
              <a:t> </a:t>
            </a:r>
            <a:r>
              <a:rPr lang="en-PH" sz="4800" b="1" dirty="0">
                <a:solidFill>
                  <a:srgbClr val="0070C0"/>
                </a:solidFill>
              </a:rPr>
              <a:t>Are you testifying of God’s greatness in your life, </a:t>
            </a:r>
            <a:r>
              <a:rPr lang="en-PH" sz="4800" b="1" dirty="0">
                <a:solidFill>
                  <a:srgbClr val="00B050"/>
                </a:solidFill>
              </a:rPr>
              <a:t>where God placed you</a:t>
            </a:r>
            <a:r>
              <a:rPr lang="en-PH" sz="4800" b="1" dirty="0">
                <a:solidFill>
                  <a:srgbClr val="0070C0"/>
                </a:solidFill>
              </a:rPr>
              <a:t>?</a:t>
            </a:r>
            <a:endParaRPr lang="en-PH" sz="4000" dirty="0">
              <a:solidFill>
                <a:srgbClr val="0070C0"/>
              </a:solidFill>
            </a:endParaRPr>
          </a:p>
          <a:p>
            <a:pPr lvl="0" algn="l"/>
            <a:endParaRPr lang="en-PH" dirty="0"/>
          </a:p>
        </p:txBody>
      </p:sp>
    </p:spTree>
    <p:extLst>
      <p:ext uri="{BB962C8B-B14F-4D97-AF65-F5344CB8AC3E}">
        <p14:creationId xmlns:p14="http://schemas.microsoft.com/office/powerpoint/2010/main" val="39334302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AC611D3-DD32-B95F-94AE-CC9AE82609D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DECE0E2-40A5-F13A-4969-F490726EC4D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38224" y="173620"/>
            <a:ext cx="8867554" cy="6551271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PH" sz="4400" b="1" dirty="0"/>
              <a:t>David specifies two aspects of God’s goodness.</a:t>
            </a:r>
          </a:p>
          <a:p>
            <a:pPr algn="l"/>
            <a:r>
              <a:rPr lang="en-PH" sz="4400" dirty="0">
                <a:solidFill>
                  <a:srgbClr val="C00000"/>
                </a:solidFill>
              </a:rPr>
              <a:t>His lovingkindness and His truth </a:t>
            </a:r>
            <a:r>
              <a:rPr lang="en-PH" sz="4400" dirty="0"/>
              <a:t> (57:3, 10).</a:t>
            </a:r>
          </a:p>
          <a:p>
            <a:pPr algn="l"/>
            <a:r>
              <a:rPr lang="en-PH" sz="1600" dirty="0"/>
              <a:t> </a:t>
            </a:r>
            <a:endParaRPr lang="en-PH" sz="1200" dirty="0"/>
          </a:p>
          <a:p>
            <a:pPr algn="l"/>
            <a:r>
              <a:rPr lang="en-PH" sz="4400" b="1" dirty="0">
                <a:solidFill>
                  <a:srgbClr val="C00000"/>
                </a:solidFill>
              </a:rPr>
              <a:t>“Lovingkindness”</a:t>
            </a:r>
            <a:r>
              <a:rPr lang="en-PH" sz="4400" dirty="0">
                <a:solidFill>
                  <a:srgbClr val="C00000"/>
                </a:solidFill>
              </a:rPr>
              <a:t> </a:t>
            </a:r>
            <a:r>
              <a:rPr lang="en-PH" sz="4400" dirty="0"/>
              <a:t>- </a:t>
            </a:r>
            <a:r>
              <a:rPr lang="en-PH" sz="4400" b="1" dirty="0"/>
              <a:t>pertains to the mercy of God upon us.</a:t>
            </a:r>
            <a:endParaRPr lang="en-PH" sz="4400" dirty="0"/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en-PH" sz="4400" b="1" i="1" dirty="0"/>
              <a:t>It shows God's perfect loyalty to His own covenant/promises.</a:t>
            </a:r>
          </a:p>
          <a:p>
            <a:pPr algn="l"/>
            <a:endParaRPr lang="en-PH" sz="2000" b="1" i="1" dirty="0"/>
          </a:p>
          <a:p>
            <a:pPr algn="l"/>
            <a:r>
              <a:rPr lang="en-PH" sz="4400" b="1" dirty="0">
                <a:solidFill>
                  <a:srgbClr val="C00000"/>
                </a:solidFill>
              </a:rPr>
              <a:t>“Truth”</a:t>
            </a:r>
            <a:r>
              <a:rPr lang="en-PH" sz="4400" dirty="0">
                <a:solidFill>
                  <a:srgbClr val="C00000"/>
                </a:solidFill>
              </a:rPr>
              <a:t> </a:t>
            </a:r>
            <a:r>
              <a:rPr lang="en-PH" sz="4400" b="1" dirty="0"/>
              <a:t>points to God’s faithfulness in His word</a:t>
            </a:r>
            <a:r>
              <a:rPr lang="en-PH" sz="4400" dirty="0"/>
              <a:t>. </a:t>
            </a:r>
          </a:p>
          <a:p>
            <a:pPr algn="l"/>
            <a:endParaRPr lang="en-PH" sz="4000" dirty="0"/>
          </a:p>
        </p:txBody>
      </p:sp>
    </p:spTree>
    <p:extLst>
      <p:ext uri="{BB962C8B-B14F-4D97-AF65-F5344CB8AC3E}">
        <p14:creationId xmlns:p14="http://schemas.microsoft.com/office/powerpoint/2010/main" val="2377273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5A97F3B-90DC-B36E-68F7-0EF958B83A5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8D94D816-E56B-9006-CC36-D36CAEDAADA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44549" y="138224"/>
            <a:ext cx="8633637" cy="6517757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PH" sz="6000" b="1" dirty="0"/>
              <a:t>Let’s define STEADFAST.</a:t>
            </a:r>
            <a:endParaRPr lang="en-PH" sz="5400" dirty="0"/>
          </a:p>
          <a:p>
            <a:pPr marL="1143000" lvl="1" indent="-685800" algn="l">
              <a:buFont typeface="Arial" panose="020B0604020202020204" pitchFamily="34" charset="0"/>
              <a:buChar char="•"/>
            </a:pPr>
            <a:r>
              <a:rPr lang="en-PH" sz="5400" dirty="0"/>
              <a:t>It means staying the same for a long time and not changing quickly or unexpectedly</a:t>
            </a:r>
            <a:endParaRPr lang="en-PH" sz="4800" dirty="0"/>
          </a:p>
          <a:p>
            <a:pPr marL="1143000" lvl="1" indent="-685800" algn="l">
              <a:buFont typeface="Arial" panose="020B0604020202020204" pitchFamily="34" charset="0"/>
              <a:buChar char="•"/>
            </a:pPr>
            <a:r>
              <a:rPr lang="en-PH" sz="5400" dirty="0"/>
              <a:t>It means immovable; not subject to change</a:t>
            </a:r>
            <a:endParaRPr lang="en-PH" sz="4800" dirty="0"/>
          </a:p>
          <a:p>
            <a:pPr marL="1143000" lvl="1" indent="-685800" algn="l">
              <a:buFont typeface="Arial" panose="020B0604020202020204" pitchFamily="34" charset="0"/>
              <a:buChar char="•"/>
            </a:pPr>
            <a:r>
              <a:rPr lang="en-PH" sz="5400" dirty="0"/>
              <a:t>It could also mean firm in belief, determination, or adherence; loyal</a:t>
            </a:r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37937333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4921183-41FA-2BCF-42B2-87B5EB774FE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F8696F44-8374-7C08-097D-B7C54099806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9488" y="173620"/>
            <a:ext cx="8825024" cy="6551271"/>
          </a:xfrm>
        </p:spPr>
        <p:txBody>
          <a:bodyPr>
            <a:normAutofit fontScale="92500" lnSpcReduction="20000"/>
          </a:bodyPr>
          <a:lstStyle/>
          <a:p>
            <a:pPr lvl="0" algn="l"/>
            <a:r>
              <a:rPr lang="en-PH" sz="4400" b="1" dirty="0">
                <a:solidFill>
                  <a:srgbClr val="0070C0"/>
                </a:solidFill>
              </a:rPr>
              <a:t>5. DETERMINED TO EXALT GOD AND GLORIFY HIS NAME </a:t>
            </a:r>
            <a:r>
              <a:rPr lang="en-PH" sz="4400" dirty="0">
                <a:solidFill>
                  <a:srgbClr val="C00000"/>
                </a:solidFill>
              </a:rPr>
              <a:t>(v11)</a:t>
            </a:r>
            <a:endParaRPr lang="en-PH" sz="4000" dirty="0">
              <a:solidFill>
                <a:srgbClr val="C00000"/>
              </a:solidFill>
            </a:endParaRPr>
          </a:p>
          <a:p>
            <a:pPr algn="l"/>
            <a:r>
              <a:rPr lang="en-PH" sz="4400" dirty="0">
                <a:solidFill>
                  <a:srgbClr val="C00000"/>
                </a:solidFill>
              </a:rPr>
              <a:t>11 Be exalted above the heavens, O God; Let Your glory be above all the earth.</a:t>
            </a:r>
            <a:endParaRPr lang="en-PH" sz="4000" dirty="0">
              <a:solidFill>
                <a:srgbClr val="C00000"/>
              </a:solidFill>
            </a:endParaRP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en-PH" sz="4400" b="1" dirty="0">
                <a:solidFill>
                  <a:srgbClr val="00B050"/>
                </a:solidFill>
              </a:rPr>
              <a:t>The beginning and end of our worship should be His exaltation and glory.</a:t>
            </a:r>
            <a:endParaRPr lang="en-PH" sz="4000" dirty="0">
              <a:solidFill>
                <a:srgbClr val="00B050"/>
              </a:solidFill>
            </a:endParaRPr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en-PH" sz="4000" b="1" dirty="0">
                <a:solidFill>
                  <a:srgbClr val="0070C0"/>
                </a:solidFill>
              </a:rPr>
              <a:t>We must always assess the motive of our heart in everything that we do.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en-PH" sz="4000" b="1" dirty="0"/>
              <a:t>1 Corinthians 10:31 </a:t>
            </a:r>
            <a:r>
              <a:rPr lang="en-PH" sz="4000" dirty="0">
                <a:solidFill>
                  <a:srgbClr val="C00000"/>
                </a:solidFill>
              </a:rPr>
              <a:t>Whether, then, you eat or drink or whatever you do, do all to the glory of God.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endParaRPr lang="en-PH" sz="4000" dirty="0"/>
          </a:p>
        </p:txBody>
      </p:sp>
    </p:spTree>
    <p:extLst>
      <p:ext uri="{BB962C8B-B14F-4D97-AF65-F5344CB8AC3E}">
        <p14:creationId xmlns:p14="http://schemas.microsoft.com/office/powerpoint/2010/main" val="8940636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9F4102B-2276-8CB0-B78A-26D2C625258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C5C0AB4-068C-E1EA-3075-CAF34AA0DD3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38223" y="173620"/>
            <a:ext cx="8899451" cy="6551271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PH" sz="4800" b="1" dirty="0"/>
              <a:t>CONCLUSION:</a:t>
            </a:r>
            <a:endParaRPr lang="en-PH" sz="4800" dirty="0"/>
          </a:p>
          <a:p>
            <a:pPr marL="914400" indent="-914400" algn="l">
              <a:buFont typeface="+mj-lt"/>
              <a:buAutoNum type="arabicPeriod"/>
            </a:pPr>
            <a:r>
              <a:rPr lang="en-PH" sz="4800" b="1" dirty="0"/>
              <a:t>OUR STEADFASTNESS TO WORSHIP </a:t>
            </a:r>
            <a:r>
              <a:rPr lang="en-PH" sz="4800" b="1" dirty="0">
                <a:solidFill>
                  <a:srgbClr val="0070C0"/>
                </a:solidFill>
              </a:rPr>
              <a:t>COMES FROM OUR UNDERSTANDING OF WHO GOD IS IN OUR LIVES </a:t>
            </a:r>
            <a:r>
              <a:rPr lang="en-PH" sz="4800" b="1" dirty="0">
                <a:solidFill>
                  <a:srgbClr val="C00000"/>
                </a:solidFill>
              </a:rPr>
              <a:t>v1—6</a:t>
            </a:r>
          </a:p>
          <a:p>
            <a:pPr marL="914400" indent="-914400" algn="l">
              <a:buFont typeface="+mj-lt"/>
              <a:buAutoNum type="arabicPeriod"/>
            </a:pPr>
            <a:endParaRPr lang="en-PH" sz="4800" b="1" dirty="0">
              <a:solidFill>
                <a:srgbClr val="C00000"/>
              </a:solidFill>
            </a:endParaRPr>
          </a:p>
          <a:p>
            <a:pPr marL="914400" indent="-914400" algn="l">
              <a:buFont typeface="+mj-lt"/>
              <a:buAutoNum type="arabicPeriod"/>
            </a:pPr>
            <a:r>
              <a:rPr lang="en-PH" sz="4800" b="1" dirty="0"/>
              <a:t>OUR STEADFASTNESS TO WORSHIP, </a:t>
            </a:r>
            <a:r>
              <a:rPr lang="en-PH" sz="4800" b="1" dirty="0">
                <a:solidFill>
                  <a:srgbClr val="0070C0"/>
                </a:solidFill>
              </a:rPr>
              <a:t>COMES FROM OUR WILLFUL AND DETERMINED HEART TO EXALT AND GLORIFY HIM</a:t>
            </a:r>
            <a:r>
              <a:rPr lang="en-PH" sz="4800" b="1" dirty="0"/>
              <a:t>. </a:t>
            </a:r>
            <a:r>
              <a:rPr lang="en-PH" sz="4800" b="1" dirty="0">
                <a:solidFill>
                  <a:srgbClr val="C00000"/>
                </a:solidFill>
              </a:rPr>
              <a:t>V7—11</a:t>
            </a:r>
            <a:endParaRPr lang="en-PH" sz="48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468967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7210764-9F55-5EE9-CAED-B6DDF890467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E2CF0ED4-CCF4-B438-72FE-E851D4AD2C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6958" y="173620"/>
            <a:ext cx="8888819" cy="6551271"/>
          </a:xfrm>
        </p:spPr>
        <p:txBody>
          <a:bodyPr>
            <a:normAutofit fontScale="92500" lnSpcReduction="20000"/>
          </a:bodyPr>
          <a:lstStyle/>
          <a:p>
            <a:pPr lvl="0" algn="l"/>
            <a:r>
              <a:rPr lang="en-PH" sz="5400" b="1" dirty="0"/>
              <a:t>Your life is already in God, </a:t>
            </a:r>
            <a:r>
              <a:rPr lang="en-PH" sz="5400" b="1" dirty="0">
                <a:solidFill>
                  <a:srgbClr val="0070C0"/>
                </a:solidFill>
              </a:rPr>
              <a:t>but it was never separated from the church where He placed you.</a:t>
            </a:r>
            <a:endParaRPr lang="en-PH" sz="4800" dirty="0">
              <a:solidFill>
                <a:srgbClr val="0070C0"/>
              </a:solidFill>
            </a:endParaRPr>
          </a:p>
          <a:p>
            <a:pPr marL="1143000" lvl="1" indent="-685800" algn="l">
              <a:buFont typeface="Arial" panose="020B0604020202020204" pitchFamily="34" charset="0"/>
              <a:buChar char="•"/>
            </a:pPr>
            <a:r>
              <a:rPr lang="en-PH" sz="4800" b="1" dirty="0">
                <a:solidFill>
                  <a:srgbClr val="00B050"/>
                </a:solidFill>
              </a:rPr>
              <a:t>He gave you talents and gifts to be maximized for His purpose and glory.</a:t>
            </a:r>
            <a:endParaRPr lang="en-PH" sz="4400" b="1" dirty="0">
              <a:solidFill>
                <a:srgbClr val="00B050"/>
              </a:solidFill>
            </a:endParaRPr>
          </a:p>
          <a:p>
            <a:pPr marL="1143000" lvl="1" indent="-685800" algn="l">
              <a:buFont typeface="Arial" panose="020B0604020202020204" pitchFamily="34" charset="0"/>
              <a:buChar char="•"/>
            </a:pPr>
            <a:r>
              <a:rPr lang="en-PH" sz="5400" b="1" dirty="0"/>
              <a:t>So let your life and everything you do </a:t>
            </a:r>
            <a:r>
              <a:rPr lang="en-PH" sz="5400" b="1" dirty="0">
                <a:solidFill>
                  <a:srgbClr val="0070C0"/>
                </a:solidFill>
              </a:rPr>
              <a:t>be a manifestation of true worship before God</a:t>
            </a:r>
            <a:r>
              <a:rPr lang="en-PH" sz="5400" b="1" dirty="0"/>
              <a:t>, who saved you.</a:t>
            </a:r>
            <a:endParaRPr lang="en-PH" sz="5400" dirty="0"/>
          </a:p>
        </p:txBody>
      </p:sp>
    </p:spTree>
    <p:extLst>
      <p:ext uri="{BB962C8B-B14F-4D97-AF65-F5344CB8AC3E}">
        <p14:creationId xmlns:p14="http://schemas.microsoft.com/office/powerpoint/2010/main" val="14757513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F5BBA61-3C6C-BAFD-5192-F1EB91526BA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D699B181-2456-9BD0-D55B-49600971254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6326" y="173620"/>
            <a:ext cx="8931348" cy="6551271"/>
          </a:xfrm>
        </p:spPr>
        <p:txBody>
          <a:bodyPr>
            <a:normAutofit fontScale="92500" lnSpcReduction="10000"/>
          </a:bodyPr>
          <a:lstStyle/>
          <a:p>
            <a:pPr lvl="0" algn="l"/>
            <a:r>
              <a:rPr lang="en-PH" sz="4400" b="1" dirty="0"/>
              <a:t>The Lord had been steadfast in all His dealings with us,  </a:t>
            </a:r>
            <a:r>
              <a:rPr lang="en-PH" sz="4400" b="1" dirty="0">
                <a:solidFill>
                  <a:srgbClr val="0070C0"/>
                </a:solidFill>
              </a:rPr>
              <a:t>but have you been steadfast in your relationship and worship of Him?</a:t>
            </a:r>
            <a:endParaRPr lang="en-PH" sz="4400" dirty="0">
              <a:solidFill>
                <a:srgbClr val="0070C0"/>
              </a:solidFill>
            </a:endParaRPr>
          </a:p>
          <a:p>
            <a:pPr algn="l"/>
            <a:endParaRPr lang="en-PH" sz="4400" dirty="0"/>
          </a:p>
          <a:p>
            <a:pPr lvl="0" algn="l"/>
            <a:r>
              <a:rPr lang="en-PH" sz="4400" b="1" dirty="0"/>
              <a:t>If somehow God is leading you to repent of something that is lacking or hindering you in your worship and service to God, do that now.</a:t>
            </a:r>
            <a:r>
              <a:rPr lang="en-PH" sz="4400" dirty="0"/>
              <a:t> </a:t>
            </a:r>
            <a:r>
              <a:rPr lang="en-PH" sz="4400" b="1" dirty="0">
                <a:solidFill>
                  <a:srgbClr val="0070C0"/>
                </a:solidFill>
              </a:rPr>
              <a:t>Be humble before Him, for He still wants you to worship Him with a steadfast heart.</a:t>
            </a:r>
            <a:endParaRPr lang="en-PH" sz="44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85537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7017249-A011-5D2C-CDB2-2DD0948AB8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D6E52652-EDA1-9CD6-DECE-AA585946ABC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9488" y="173620"/>
            <a:ext cx="8814391" cy="6551271"/>
          </a:xfrm>
        </p:spPr>
        <p:txBody>
          <a:bodyPr>
            <a:normAutofit fontScale="92500"/>
          </a:bodyPr>
          <a:lstStyle/>
          <a:p>
            <a:pPr lvl="0" algn="l"/>
            <a:r>
              <a:rPr lang="en-PH" sz="4800" dirty="0"/>
              <a:t>A </a:t>
            </a:r>
            <a:r>
              <a:rPr lang="en-PH" sz="4800" b="1" dirty="0"/>
              <a:t>steadfast heart</a:t>
            </a:r>
            <a:r>
              <a:rPr lang="en-PH" sz="4800" dirty="0"/>
              <a:t> is</a:t>
            </a:r>
            <a:r>
              <a:rPr lang="en-PH" sz="4800" b="1" dirty="0"/>
              <a:t> fixed on the Lord's promises and not wavering between doubt and faith.</a:t>
            </a:r>
            <a:endParaRPr lang="en-PH" sz="4800" dirty="0"/>
          </a:p>
          <a:p>
            <a:pPr algn="l"/>
            <a:r>
              <a:rPr lang="en-PH" sz="4800" dirty="0"/>
              <a:t>Psalm 108:1 </a:t>
            </a:r>
            <a:r>
              <a:rPr lang="en-PH" sz="4800" dirty="0">
                <a:solidFill>
                  <a:srgbClr val="C00000"/>
                </a:solidFill>
              </a:rPr>
              <a:t>My heart is </a:t>
            </a:r>
            <a:r>
              <a:rPr lang="en-PH" sz="4800" b="1" dirty="0">
                <a:solidFill>
                  <a:srgbClr val="C00000"/>
                </a:solidFill>
              </a:rPr>
              <a:t>steadfast</a:t>
            </a:r>
            <a:r>
              <a:rPr lang="en-PH" sz="4800" dirty="0">
                <a:solidFill>
                  <a:srgbClr val="C00000"/>
                </a:solidFill>
              </a:rPr>
              <a:t>, O God; I will sing, I will sing praises, even with my soul.</a:t>
            </a:r>
          </a:p>
          <a:p>
            <a:pPr algn="l"/>
            <a:r>
              <a:rPr lang="en-PH" sz="4800" dirty="0"/>
              <a:t>Psalm 112:7 </a:t>
            </a:r>
            <a:r>
              <a:rPr lang="en-PH" sz="4800" dirty="0">
                <a:solidFill>
                  <a:srgbClr val="C00000"/>
                </a:solidFill>
              </a:rPr>
              <a:t>He will not fear evil tidings; His heart is </a:t>
            </a:r>
            <a:r>
              <a:rPr lang="en-PH" sz="4800" b="1" dirty="0">
                <a:solidFill>
                  <a:srgbClr val="C00000"/>
                </a:solidFill>
              </a:rPr>
              <a:t>steadfast</a:t>
            </a:r>
            <a:r>
              <a:rPr lang="en-PH" sz="4800" dirty="0">
                <a:solidFill>
                  <a:srgbClr val="C00000"/>
                </a:solidFill>
              </a:rPr>
              <a:t>, trusting in the LORD.</a:t>
            </a:r>
          </a:p>
          <a:p>
            <a:pPr algn="l"/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8804576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D96E3FF-E525-CB91-484C-F8371E4E9E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10D1A5F7-3B83-5D2C-CDFC-2B9AF5D93DB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33916" y="173620"/>
            <a:ext cx="8718698" cy="6551271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PH" sz="4800" b="1" dirty="0"/>
              <a:t>Where does our steadfastness to worship come from?</a:t>
            </a:r>
            <a:endParaRPr lang="en-PH" sz="4800" dirty="0"/>
          </a:p>
          <a:p>
            <a:pPr marL="914400" indent="-914400" algn="l">
              <a:buFont typeface="+mj-lt"/>
              <a:buAutoNum type="arabicPeriod"/>
            </a:pPr>
            <a:r>
              <a:rPr lang="en-PH" sz="4800" b="1" dirty="0">
                <a:solidFill>
                  <a:srgbClr val="0070C0"/>
                </a:solidFill>
              </a:rPr>
              <a:t>Our steadfastness to worship comes from our understanding of who God is in our lives </a:t>
            </a:r>
            <a:r>
              <a:rPr lang="en-PH" sz="4800" b="1" dirty="0"/>
              <a:t>(verses 1-6)</a:t>
            </a:r>
          </a:p>
          <a:p>
            <a:pPr marL="914400" indent="-914400" algn="l">
              <a:buFont typeface="+mj-lt"/>
              <a:buAutoNum type="arabicPeriod"/>
            </a:pPr>
            <a:endParaRPr lang="en-PH" sz="4800" dirty="0"/>
          </a:p>
          <a:p>
            <a:pPr marL="914400" indent="-914400" algn="l">
              <a:buFont typeface="+mj-lt"/>
              <a:buAutoNum type="arabicPeriod"/>
            </a:pPr>
            <a:r>
              <a:rPr lang="en-PH" sz="4800" b="1" dirty="0">
                <a:solidFill>
                  <a:srgbClr val="0070C0"/>
                </a:solidFill>
              </a:rPr>
              <a:t>Our steadfastness to worship comes from our willful and determined heart to exalt and glorify God.  </a:t>
            </a:r>
            <a:r>
              <a:rPr lang="en-PH" sz="4800" b="1" dirty="0"/>
              <a:t>(verses 7—11)</a:t>
            </a:r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8525284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8A0B314-925E-03DA-48C9-E9C8126632B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760E3519-34E9-D419-4ED1-2E6552ABE2A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6958" y="173620"/>
            <a:ext cx="8814391" cy="6551271"/>
          </a:xfrm>
        </p:spPr>
        <p:txBody>
          <a:bodyPr>
            <a:normAutofit fontScale="70000" lnSpcReduction="20000"/>
          </a:bodyPr>
          <a:lstStyle/>
          <a:p>
            <a:pPr marL="914400" indent="-914400" algn="l">
              <a:buFont typeface="+mj-lt"/>
              <a:buAutoNum type="arabicPeriod"/>
            </a:pPr>
            <a:r>
              <a:rPr lang="en-PH" sz="5800" b="1" dirty="0"/>
              <a:t>Our steadfastness to worship </a:t>
            </a:r>
            <a:r>
              <a:rPr lang="en-PH" sz="5800" b="1" dirty="0">
                <a:solidFill>
                  <a:srgbClr val="0070C0"/>
                </a:solidFill>
              </a:rPr>
              <a:t>comes from our understanding of who God is in our lives  </a:t>
            </a:r>
            <a:r>
              <a:rPr lang="en-PH" sz="5800" b="1" dirty="0">
                <a:solidFill>
                  <a:srgbClr val="C00000"/>
                </a:solidFill>
              </a:rPr>
              <a:t>(verses 1-6)</a:t>
            </a:r>
          </a:p>
          <a:p>
            <a:pPr lvl="0" algn="l"/>
            <a:endParaRPr lang="en-PH" sz="5400" b="1" dirty="0">
              <a:solidFill>
                <a:srgbClr val="0070C0"/>
              </a:solidFill>
            </a:endParaRPr>
          </a:p>
          <a:p>
            <a:pPr lvl="0" algn="l"/>
            <a:r>
              <a:rPr lang="en-PH" sz="5400" b="1" dirty="0">
                <a:solidFill>
                  <a:srgbClr val="0070C0"/>
                </a:solidFill>
              </a:rPr>
              <a:t>OUR STEADFASTNESS COMES FROM OUR RELATIONSHIP WITH GOD.</a:t>
            </a:r>
          </a:p>
          <a:p>
            <a:pPr lvl="0" algn="l"/>
            <a:endParaRPr lang="en-PH" sz="5400" b="1" dirty="0"/>
          </a:p>
          <a:p>
            <a:pPr algn="l"/>
            <a:r>
              <a:rPr lang="en-PH" sz="6000" b="1" dirty="0"/>
              <a:t>Why is David steadfast?</a:t>
            </a:r>
            <a:r>
              <a:rPr lang="en-PH" sz="6000" dirty="0"/>
              <a:t> </a:t>
            </a:r>
            <a:r>
              <a:rPr lang="en-PH" sz="6000" b="1" dirty="0">
                <a:solidFill>
                  <a:srgbClr val="0070C0"/>
                </a:solidFill>
              </a:rPr>
              <a:t>BECAUSE HE KNEW HIS GOD.</a:t>
            </a:r>
            <a:r>
              <a:rPr lang="en-PH" sz="6000" dirty="0">
                <a:solidFill>
                  <a:srgbClr val="0070C0"/>
                </a:solidFill>
              </a:rPr>
              <a:t> </a:t>
            </a:r>
          </a:p>
          <a:p>
            <a:pPr marL="1600200" lvl="2" indent="-685800" algn="l">
              <a:buFont typeface="Arial" panose="020B0604020202020204" pitchFamily="34" charset="0"/>
              <a:buChar char="•"/>
            </a:pPr>
            <a:r>
              <a:rPr lang="en-PH" sz="5400" b="1" dirty="0">
                <a:solidFill>
                  <a:srgbClr val="00B050"/>
                </a:solidFill>
              </a:rPr>
              <a:t>meaning he has a relationship with Him.</a:t>
            </a:r>
            <a:endParaRPr lang="en-PH" sz="5400" dirty="0">
              <a:solidFill>
                <a:srgbClr val="00B050"/>
              </a:solidFill>
            </a:endParaRPr>
          </a:p>
          <a:p>
            <a:pPr lvl="0" algn="l"/>
            <a:endParaRPr lang="en-PH" sz="4800" b="1" dirty="0"/>
          </a:p>
          <a:p>
            <a:pPr marL="914400" indent="-914400" algn="l">
              <a:buFont typeface="+mj-lt"/>
              <a:buAutoNum type="arabicPeriod"/>
            </a:pPr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5011826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E0E38C0-3330-A129-8CFE-13A0E5D575B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DFC4D79B-BC44-58EF-FE1C-1968C6B0515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70121" y="173620"/>
            <a:ext cx="8825023" cy="6551271"/>
          </a:xfrm>
        </p:spPr>
        <p:txBody>
          <a:bodyPr>
            <a:normAutofit fontScale="92500" lnSpcReduction="20000"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800" dirty="0"/>
              <a:t>He knew God that He is </a:t>
            </a:r>
            <a:r>
              <a:rPr lang="en-PH" sz="4800" b="1" dirty="0">
                <a:solidFill>
                  <a:srgbClr val="0070C0"/>
                </a:solidFill>
              </a:rPr>
              <a:t>gracious</a:t>
            </a:r>
            <a:r>
              <a:rPr lang="en-PH" sz="4800" dirty="0"/>
              <a:t> and that He is a place of </a:t>
            </a:r>
            <a:r>
              <a:rPr lang="en-PH" sz="4800" b="1" dirty="0">
                <a:solidFill>
                  <a:srgbClr val="0070C0"/>
                </a:solidFill>
              </a:rPr>
              <a:t>refuge</a:t>
            </a:r>
            <a:r>
              <a:rPr lang="en-PH" sz="4800" dirty="0"/>
              <a:t> in </a:t>
            </a:r>
            <a:r>
              <a:rPr lang="en-PH" sz="4800" dirty="0">
                <a:solidFill>
                  <a:srgbClr val="C00000"/>
                </a:solidFill>
              </a:rPr>
              <a:t>verse 1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endParaRPr lang="en-PH" sz="4800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800" dirty="0"/>
              <a:t>He knew God as</a:t>
            </a:r>
            <a:r>
              <a:rPr lang="en-PH" sz="4800" b="1" dirty="0"/>
              <a:t> </a:t>
            </a:r>
            <a:r>
              <a:rPr lang="en-PH" sz="4800" b="1" dirty="0">
                <a:solidFill>
                  <a:srgbClr val="0070C0"/>
                </a:solidFill>
              </a:rPr>
              <a:t>the Most High </a:t>
            </a:r>
            <a:r>
              <a:rPr lang="en-PH" sz="4800" dirty="0"/>
              <a:t>and </a:t>
            </a:r>
            <a:r>
              <a:rPr lang="en-PH" sz="4800" b="1" dirty="0">
                <a:solidFill>
                  <a:srgbClr val="0070C0"/>
                </a:solidFill>
              </a:rPr>
              <a:t>the one who accomplishes all things for him</a:t>
            </a:r>
            <a:r>
              <a:rPr lang="en-PH" sz="4800" dirty="0">
                <a:solidFill>
                  <a:srgbClr val="0070C0"/>
                </a:solidFill>
              </a:rPr>
              <a:t> </a:t>
            </a:r>
            <a:r>
              <a:rPr lang="en-PH" sz="4800" dirty="0">
                <a:solidFill>
                  <a:srgbClr val="C00000"/>
                </a:solidFill>
              </a:rPr>
              <a:t>Verse 2</a:t>
            </a:r>
          </a:p>
          <a:p>
            <a:pPr algn="l"/>
            <a:endParaRPr lang="en-PH" sz="4800" dirty="0">
              <a:solidFill>
                <a:srgbClr val="C00000"/>
              </a:solidFill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5400" dirty="0"/>
              <a:t>He is his</a:t>
            </a:r>
            <a:r>
              <a:rPr lang="en-PH" sz="5400" b="1" dirty="0"/>
              <a:t> </a:t>
            </a:r>
            <a:r>
              <a:rPr lang="en-PH" sz="5400" b="1" dirty="0">
                <a:solidFill>
                  <a:srgbClr val="0070C0"/>
                </a:solidFill>
              </a:rPr>
              <a:t>savior</a:t>
            </a:r>
            <a:r>
              <a:rPr lang="en-PH" sz="5400" b="1" dirty="0"/>
              <a:t> </a:t>
            </a:r>
            <a:r>
              <a:rPr lang="en-PH" sz="5400" dirty="0"/>
              <a:t>and </a:t>
            </a:r>
            <a:r>
              <a:rPr lang="en-PH" sz="5400" b="1" dirty="0">
                <a:solidFill>
                  <a:srgbClr val="0070C0"/>
                </a:solidFill>
              </a:rPr>
              <a:t>will reproach his enemies</a:t>
            </a:r>
            <a:r>
              <a:rPr lang="en-PH" sz="5400" dirty="0"/>
              <a:t> in </a:t>
            </a:r>
            <a:r>
              <a:rPr lang="en-PH" sz="5400" dirty="0">
                <a:solidFill>
                  <a:srgbClr val="C00000"/>
                </a:solidFill>
              </a:rPr>
              <a:t>verse 3</a:t>
            </a:r>
          </a:p>
          <a:p>
            <a:pPr lvl="2"/>
            <a:endParaRPr lang="en-PH" sz="1600" dirty="0"/>
          </a:p>
        </p:txBody>
      </p:sp>
    </p:spTree>
    <p:extLst>
      <p:ext uri="{BB962C8B-B14F-4D97-AF65-F5344CB8AC3E}">
        <p14:creationId xmlns:p14="http://schemas.microsoft.com/office/powerpoint/2010/main" val="23392433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EA0246B-735A-0D5E-611F-06588002849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B56251A7-3A88-D21D-0ADD-E3B79EE2A5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38223" y="173620"/>
            <a:ext cx="8814391" cy="6551271"/>
          </a:xfrm>
        </p:spPr>
        <p:txBody>
          <a:bodyPr>
            <a:normAutofit fontScale="92500" lnSpcReduction="10000"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800" dirty="0"/>
              <a:t>He knew </a:t>
            </a:r>
            <a:r>
              <a:rPr lang="en-PH" sz="4800" b="1" dirty="0">
                <a:solidFill>
                  <a:srgbClr val="0070C0"/>
                </a:solidFill>
              </a:rPr>
              <a:t>God’s lovingkindness and truth</a:t>
            </a:r>
            <a:r>
              <a:rPr lang="en-PH" sz="4800" dirty="0">
                <a:solidFill>
                  <a:srgbClr val="0070C0"/>
                </a:solidFill>
              </a:rPr>
              <a:t> </a:t>
            </a:r>
            <a:r>
              <a:rPr lang="en-PH" sz="4800" dirty="0">
                <a:solidFill>
                  <a:srgbClr val="C00000"/>
                </a:solidFill>
              </a:rPr>
              <a:t>in</a:t>
            </a:r>
            <a:r>
              <a:rPr lang="en-PH" sz="4800" dirty="0"/>
              <a:t> </a:t>
            </a:r>
            <a:r>
              <a:rPr lang="en-PH" sz="4800" dirty="0">
                <a:solidFill>
                  <a:srgbClr val="C00000"/>
                </a:solidFill>
              </a:rPr>
              <a:t>verse 3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endParaRPr lang="en-PH" sz="1900" dirty="0">
              <a:solidFill>
                <a:srgbClr val="C00000"/>
              </a:solidFill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800" dirty="0"/>
              <a:t>He knew </a:t>
            </a:r>
            <a:r>
              <a:rPr lang="en-PH" sz="4800" b="1" dirty="0">
                <a:solidFill>
                  <a:srgbClr val="0070C0"/>
                </a:solidFill>
              </a:rPr>
              <a:t>that God knows his enemies</a:t>
            </a:r>
            <a:r>
              <a:rPr lang="en-PH" sz="4800" dirty="0">
                <a:solidFill>
                  <a:srgbClr val="0070C0"/>
                </a:solidFill>
              </a:rPr>
              <a:t> </a:t>
            </a:r>
            <a:r>
              <a:rPr lang="en-PH" sz="4800" dirty="0"/>
              <a:t>who caused his problem through lies </a:t>
            </a:r>
            <a:r>
              <a:rPr lang="en-PH" sz="4800" dirty="0">
                <a:solidFill>
                  <a:srgbClr val="C00000"/>
                </a:solidFill>
              </a:rPr>
              <a:t>in</a:t>
            </a:r>
            <a:r>
              <a:rPr lang="en-PH" sz="4800" dirty="0"/>
              <a:t> </a:t>
            </a:r>
            <a:r>
              <a:rPr lang="en-PH" sz="4800" dirty="0">
                <a:solidFill>
                  <a:srgbClr val="C00000"/>
                </a:solidFill>
              </a:rPr>
              <a:t>verse 4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endParaRPr lang="en-PH" sz="2800" dirty="0">
              <a:solidFill>
                <a:srgbClr val="C00000"/>
              </a:solidFill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4800" dirty="0"/>
              <a:t>He knew </a:t>
            </a:r>
            <a:r>
              <a:rPr lang="en-PH" sz="4800" b="1" dirty="0">
                <a:solidFill>
                  <a:srgbClr val="0070C0"/>
                </a:solidFill>
              </a:rPr>
              <a:t>that His God is worthy to be exalted above the heavens </a:t>
            </a:r>
            <a:r>
              <a:rPr lang="en-PH" sz="4800" dirty="0"/>
              <a:t>and</a:t>
            </a:r>
            <a:r>
              <a:rPr lang="en-PH" sz="4800" b="1" dirty="0">
                <a:solidFill>
                  <a:srgbClr val="0070C0"/>
                </a:solidFill>
              </a:rPr>
              <a:t> that He must be glorified above all the earth </a:t>
            </a:r>
            <a:r>
              <a:rPr lang="en-PH" sz="4800" b="1" dirty="0"/>
              <a:t>in his situation </a:t>
            </a:r>
            <a:r>
              <a:rPr lang="en-PH" sz="4800" dirty="0">
                <a:solidFill>
                  <a:srgbClr val="C00000"/>
                </a:solidFill>
              </a:rPr>
              <a:t>in</a:t>
            </a:r>
            <a:r>
              <a:rPr lang="en-PH" sz="4800" b="1" dirty="0"/>
              <a:t> </a:t>
            </a:r>
            <a:r>
              <a:rPr lang="en-PH" sz="4800" dirty="0">
                <a:solidFill>
                  <a:srgbClr val="C00000"/>
                </a:solidFill>
              </a:rPr>
              <a:t>verse 5</a:t>
            </a:r>
          </a:p>
          <a:p>
            <a:pPr algn="l"/>
            <a:endParaRPr lang="en-PH" sz="4800" dirty="0"/>
          </a:p>
        </p:txBody>
      </p:sp>
    </p:spTree>
    <p:extLst>
      <p:ext uri="{BB962C8B-B14F-4D97-AF65-F5344CB8AC3E}">
        <p14:creationId xmlns:p14="http://schemas.microsoft.com/office/powerpoint/2010/main" val="7143118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5753799-7B6C-5C23-9361-5618B365D5F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91414EC7-E901-7666-51D3-0A0CDE0958F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80754" y="173620"/>
            <a:ext cx="8825024" cy="6551271"/>
          </a:xfrm>
        </p:spPr>
        <p:txBody>
          <a:bodyPr>
            <a:normAutofit fontScale="92500" lnSpcReduction="10000"/>
          </a:bodyPr>
          <a:lstStyle/>
          <a:p>
            <a:pPr marL="685800" indent="-685800" algn="l">
              <a:buFont typeface="Arial" panose="020B0604020202020204" pitchFamily="34" charset="0"/>
              <a:buChar char="•"/>
            </a:pPr>
            <a:r>
              <a:rPr lang="en-PH" sz="4800" b="1" dirty="0"/>
              <a:t>He knew </a:t>
            </a:r>
            <a:r>
              <a:rPr lang="en-PH" sz="4800" b="1" dirty="0">
                <a:solidFill>
                  <a:srgbClr val="0070C0"/>
                </a:solidFill>
              </a:rPr>
              <a:t>what God could do to his enemies,</a:t>
            </a:r>
            <a:r>
              <a:rPr lang="en-PH" sz="4800" dirty="0"/>
              <a:t> </a:t>
            </a:r>
            <a:r>
              <a:rPr lang="en-PH" sz="4800" b="1" dirty="0"/>
              <a:t>for his confidence is in God, who knows him and who knows his enemies</a:t>
            </a:r>
            <a:r>
              <a:rPr lang="en-PH" sz="4800" dirty="0"/>
              <a:t> </a:t>
            </a:r>
            <a:r>
              <a:rPr lang="en-PH" sz="4800" dirty="0">
                <a:solidFill>
                  <a:srgbClr val="C00000"/>
                </a:solidFill>
              </a:rPr>
              <a:t>in verse 6.</a:t>
            </a:r>
          </a:p>
          <a:p>
            <a:pPr marL="685800" indent="-685800" algn="l">
              <a:buFont typeface="Arial" panose="020B0604020202020204" pitchFamily="34" charset="0"/>
              <a:buChar char="•"/>
            </a:pPr>
            <a:endParaRPr lang="en-PH" sz="4800" dirty="0">
              <a:solidFill>
                <a:srgbClr val="C00000"/>
              </a:solidFill>
            </a:endParaRPr>
          </a:p>
          <a:p>
            <a:pPr algn="l"/>
            <a:r>
              <a:rPr lang="en-PH" sz="5400" b="1" dirty="0"/>
              <a:t>That is David, </a:t>
            </a:r>
            <a:r>
              <a:rPr lang="en-PH" sz="5400" b="1" dirty="0">
                <a:solidFill>
                  <a:srgbClr val="00B050"/>
                </a:solidFill>
              </a:rPr>
              <a:t>HOW ABOUT YOU?</a:t>
            </a:r>
            <a:endParaRPr lang="en-PH" sz="5400" dirty="0">
              <a:solidFill>
                <a:srgbClr val="00B050"/>
              </a:solidFill>
            </a:endParaRPr>
          </a:p>
          <a:p>
            <a:pPr algn="l"/>
            <a:r>
              <a:rPr lang="en-PH" sz="5400" b="1" dirty="0">
                <a:solidFill>
                  <a:srgbClr val="0070C0"/>
                </a:solidFill>
              </a:rPr>
              <a:t>Do you know God more deeply in your daily life?</a:t>
            </a:r>
            <a:endParaRPr lang="en-PH" sz="4400" dirty="0">
              <a:solidFill>
                <a:srgbClr val="0070C0"/>
              </a:solidFill>
            </a:endParaRPr>
          </a:p>
          <a:p>
            <a:pPr marL="685800" indent="-685800" algn="l">
              <a:buFont typeface="Arial" panose="020B0604020202020204" pitchFamily="34" charset="0"/>
              <a:buChar char="•"/>
            </a:pPr>
            <a:endParaRPr lang="en-PH" sz="48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843976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98B5326-D91E-F6B8-FF21-0CEAA4344C5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B25AF414-DAD8-5E19-C956-51DAECEB2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9488" y="173620"/>
            <a:ext cx="8846289" cy="6551271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PH" sz="5400" b="1" dirty="0">
                <a:solidFill>
                  <a:srgbClr val="0070C0"/>
                </a:solidFill>
              </a:rPr>
              <a:t>ARE YOU STILL AWED BY THE GREATNESS OF YOUR GOD?  </a:t>
            </a:r>
          </a:p>
          <a:p>
            <a:pPr algn="l"/>
            <a:endParaRPr lang="en-PH" sz="1800" dirty="0">
              <a:solidFill>
                <a:srgbClr val="0070C0"/>
              </a:solidFill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5400" b="1" dirty="0"/>
              <a:t>THE MORE YOU SEE GOD IN YOUR LIFE, </a:t>
            </a:r>
            <a:r>
              <a:rPr lang="en-PH" sz="5400" b="1" dirty="0">
                <a:solidFill>
                  <a:srgbClr val="00B050"/>
                </a:solidFill>
              </a:rPr>
              <a:t>THE DEEPER YOUR WORSHIP OF HIM.</a:t>
            </a:r>
          </a:p>
          <a:p>
            <a:pPr lvl="0" algn="l"/>
            <a:endParaRPr lang="en-PH" sz="2800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PH" sz="5400" b="1" u="sng" dirty="0"/>
              <a:t>YOUR DAILY EXPERIENCE OF HIM </a:t>
            </a:r>
            <a:r>
              <a:rPr lang="en-PH" sz="5400" b="1" u="sng" dirty="0">
                <a:solidFill>
                  <a:srgbClr val="00B050"/>
                </a:solidFill>
              </a:rPr>
              <a:t>WILL CHANGE YOUR LIFE</a:t>
            </a:r>
            <a:r>
              <a:rPr lang="en-PH" sz="5400" b="1" dirty="0">
                <a:solidFill>
                  <a:srgbClr val="00B050"/>
                </a:solidFill>
              </a:rPr>
              <a:t>. </a:t>
            </a:r>
            <a:endParaRPr lang="en-PH" sz="54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82016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236</TotalTime>
  <Words>1219</Words>
  <Application>Microsoft Office PowerPoint</Application>
  <PresentationFormat>On-screen Show (4:3)</PresentationFormat>
  <Paragraphs>108</Paragraphs>
  <Slides>23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7" baseType="lpstr">
      <vt:lpstr>Aptos</vt:lpstr>
      <vt:lpstr>Aptos Display</vt:lpstr>
      <vt:lpstr>Arial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office12547</dc:creator>
  <cp:lastModifiedBy>Marc Grande</cp:lastModifiedBy>
  <cp:revision>5</cp:revision>
  <dcterms:created xsi:type="dcterms:W3CDTF">2025-05-24T13:07:52Z</dcterms:created>
  <dcterms:modified xsi:type="dcterms:W3CDTF">2025-05-25T00:49:32Z</dcterms:modified>
</cp:coreProperties>
</file>

<file path=docProps/thumbnail.jpeg>
</file>