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1" r:id="rId34"/>
    <p:sldId id="292" r:id="rId35"/>
    <p:sldId id="293" r:id="rId36"/>
    <p:sldId id="294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89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4" y="2514601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4" y="4777381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1" y="4323812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452954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1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50" y="609600"/>
            <a:ext cx="839392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1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2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50" y="609600"/>
            <a:ext cx="839392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3" y="627407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7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81" y="0"/>
            <a:ext cx="10065499" cy="1280890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581" y="1280890"/>
            <a:ext cx="10065497" cy="5283812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4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31781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3244141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787784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4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30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5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4" y="787784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4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90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4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71437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7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4" y="498308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5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4" y="6135810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4" y="787784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C6165-0C3E-42C9-9A58-7A3AA52063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PH" dirty="0"/>
              <a:t>Living a Lifestyle of Repentance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F178E6-1D40-43C8-BBC2-4EE848BDBB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PH" sz="4000" dirty="0"/>
              <a:t>Joel 1 and 2</a:t>
            </a:r>
          </a:p>
        </p:txBody>
      </p:sp>
    </p:spTree>
    <p:extLst>
      <p:ext uri="{BB962C8B-B14F-4D97-AF65-F5344CB8AC3E}">
        <p14:creationId xmlns:p14="http://schemas.microsoft.com/office/powerpoint/2010/main" val="218551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dirty="0"/>
              <a:t>1 John 3:2</a:t>
            </a:r>
          </a:p>
          <a:p>
            <a:pPr lvl="0"/>
            <a:r>
              <a:rPr lang="en-PH" dirty="0"/>
              <a:t>Until the completion of our sanctification, we still inhabit fallen bodies in a fallen world, and we struggle with the flesh and sometimes lose the battle. </a:t>
            </a:r>
          </a:p>
          <a:p>
            <a:pPr lvl="0"/>
            <a:r>
              <a:rPr lang="en-PH" dirty="0"/>
              <a:t>But we will not be lost!</a:t>
            </a:r>
          </a:p>
          <a:p>
            <a:pPr lvl="0"/>
            <a:r>
              <a:rPr lang="en-PH" dirty="0"/>
              <a:t>Romans 8:34</a:t>
            </a:r>
          </a:p>
        </p:txBody>
      </p:sp>
    </p:spTree>
    <p:extLst>
      <p:ext uri="{BB962C8B-B14F-4D97-AF65-F5344CB8AC3E}">
        <p14:creationId xmlns:p14="http://schemas.microsoft.com/office/powerpoint/2010/main" val="240428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dirty="0"/>
              <a:t>We must therefore live a lifestyle of repentance.</a:t>
            </a:r>
          </a:p>
          <a:p>
            <a:pPr lvl="0"/>
            <a:r>
              <a:rPr lang="en-PH" dirty="0"/>
              <a:t>There is no other way.</a:t>
            </a:r>
          </a:p>
          <a:p>
            <a:pPr lvl="0"/>
            <a:r>
              <a:rPr lang="en-PH" dirty="0"/>
              <a:t>This is part of our sanctification, designed to conform us to our Lord Jesus Christ.</a:t>
            </a:r>
          </a:p>
          <a:p>
            <a:pPr lvl="0"/>
            <a:r>
              <a:rPr lang="en-PH" dirty="0"/>
              <a:t>This is non-negotiable in the lives of God’s people.</a:t>
            </a:r>
          </a:p>
        </p:txBody>
      </p:sp>
    </p:spTree>
    <p:extLst>
      <p:ext uri="{BB962C8B-B14F-4D97-AF65-F5344CB8AC3E}">
        <p14:creationId xmlns:p14="http://schemas.microsoft.com/office/powerpoint/2010/main" val="386916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dirty="0"/>
              <a:t>Joel is a prophetic book whose main theme is repentance.</a:t>
            </a:r>
          </a:p>
          <a:p>
            <a:pPr lvl="0"/>
            <a:r>
              <a:rPr lang="en-PH" dirty="0"/>
              <a:t>He is the son of </a:t>
            </a:r>
            <a:r>
              <a:rPr lang="en-PH" dirty="0" err="1"/>
              <a:t>Pethuel</a:t>
            </a:r>
            <a:r>
              <a:rPr lang="en-PH" dirty="0"/>
              <a:t> – which means </a:t>
            </a:r>
            <a:r>
              <a:rPr lang="en-PH" i="1" dirty="0"/>
              <a:t>“one who trusts God”.</a:t>
            </a:r>
          </a:p>
          <a:p>
            <a:pPr lvl="0"/>
            <a:r>
              <a:rPr lang="en-PH" dirty="0"/>
              <a:t>Joel means </a:t>
            </a:r>
            <a:r>
              <a:rPr lang="en-PH" i="1" dirty="0"/>
              <a:t>“the covenant Lord is God”.</a:t>
            </a:r>
          </a:p>
          <a:p>
            <a:pPr lvl="0"/>
            <a:r>
              <a:rPr lang="en-PH" dirty="0"/>
              <a:t>Judah at this time is living in great apostasy.</a:t>
            </a:r>
          </a:p>
        </p:txBody>
      </p:sp>
    </p:spTree>
    <p:extLst>
      <p:ext uri="{BB962C8B-B14F-4D97-AF65-F5344CB8AC3E}">
        <p14:creationId xmlns:p14="http://schemas.microsoft.com/office/powerpoint/2010/main" val="130375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dirty="0"/>
              <a:t>Traditionally, scholars believed this book was written in the 9</a:t>
            </a:r>
            <a:r>
              <a:rPr lang="en-PH" baseline="30000" dirty="0"/>
              <a:t>th</a:t>
            </a:r>
            <a:r>
              <a:rPr lang="en-PH" dirty="0"/>
              <a:t> century B.C. during the time of King </a:t>
            </a:r>
            <a:r>
              <a:rPr lang="en-PH" dirty="0" err="1"/>
              <a:t>Joash</a:t>
            </a:r>
            <a:r>
              <a:rPr lang="en-PH" dirty="0"/>
              <a:t>.</a:t>
            </a:r>
          </a:p>
          <a:p>
            <a:pPr lvl="0"/>
            <a:r>
              <a:rPr lang="en-PH" dirty="0"/>
              <a:t>This book was quoted by Jesus in Mark 13:24</a:t>
            </a:r>
          </a:p>
          <a:p>
            <a:pPr lvl="0"/>
            <a:r>
              <a:rPr lang="en-PH" dirty="0"/>
              <a:t>By Peter on the day of Pentecost.</a:t>
            </a:r>
          </a:p>
          <a:p>
            <a:pPr lvl="0"/>
            <a:r>
              <a:rPr lang="en-PH" dirty="0"/>
              <a:t>By Paul in Romans 10:13</a:t>
            </a:r>
          </a:p>
        </p:txBody>
      </p:sp>
    </p:spTree>
    <p:extLst>
      <p:ext uri="{BB962C8B-B14F-4D97-AF65-F5344CB8AC3E}">
        <p14:creationId xmlns:p14="http://schemas.microsoft.com/office/powerpoint/2010/main" val="384502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dirty="0"/>
              <a:t>Judah had broken their covenant with God.</a:t>
            </a:r>
          </a:p>
          <a:p>
            <a:pPr lvl="0"/>
            <a:r>
              <a:rPr lang="en-PH" dirty="0"/>
              <a:t>Instead of worshipping and serving the Lord, they turned to idols.</a:t>
            </a:r>
          </a:p>
          <a:p>
            <a:pPr lvl="0"/>
            <a:r>
              <a:rPr lang="en-PH" dirty="0"/>
              <a:t>They have rejected Him amidst receiving bountiful blessings.</a:t>
            </a:r>
          </a:p>
        </p:txBody>
      </p:sp>
    </p:spTree>
    <p:extLst>
      <p:ext uri="{BB962C8B-B14F-4D97-AF65-F5344CB8AC3E}">
        <p14:creationId xmlns:p14="http://schemas.microsoft.com/office/powerpoint/2010/main" val="248293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God requires a lifestyle of repentance from His people because of:</a:t>
            </a:r>
          </a:p>
          <a:p>
            <a:pPr lvl="0"/>
            <a:r>
              <a:rPr lang="en-PH" dirty="0"/>
              <a:t>His Divine Discipline</a:t>
            </a:r>
          </a:p>
          <a:p>
            <a:pPr lvl="0"/>
            <a:r>
              <a:rPr lang="en-PH" dirty="0"/>
              <a:t>His Divine Demand</a:t>
            </a:r>
          </a:p>
          <a:p>
            <a:pPr lvl="0"/>
            <a:r>
              <a:rPr lang="en-PH" dirty="0"/>
              <a:t>His Divine Blessing</a:t>
            </a:r>
          </a:p>
        </p:txBody>
      </p:sp>
    </p:spTree>
    <p:extLst>
      <p:ext uri="{BB962C8B-B14F-4D97-AF65-F5344CB8AC3E}">
        <p14:creationId xmlns:p14="http://schemas.microsoft.com/office/powerpoint/2010/main" val="47088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b="1" dirty="0"/>
              <a:t>His Divine Discipline</a:t>
            </a:r>
          </a:p>
          <a:p>
            <a:pPr lvl="0"/>
            <a:r>
              <a:rPr lang="en-PH" dirty="0"/>
              <a:t>Chapters 1 and 2 tell us that God’s chosen nation has turned its back on Him. Joel 2:12</a:t>
            </a:r>
          </a:p>
          <a:p>
            <a:pPr lvl="0"/>
            <a:r>
              <a:rPr lang="en-PH" dirty="0"/>
              <a:t>In Joel 1:5, they were entrenched in worldly things.</a:t>
            </a:r>
          </a:p>
          <a:p>
            <a:pPr lvl="0"/>
            <a:r>
              <a:rPr lang="en-PH" dirty="0"/>
              <a:t>They turned to idols and worshipped them. Joel 2:27</a:t>
            </a:r>
          </a:p>
        </p:txBody>
      </p:sp>
    </p:spTree>
    <p:extLst>
      <p:ext uri="{BB962C8B-B14F-4D97-AF65-F5344CB8AC3E}">
        <p14:creationId xmlns:p14="http://schemas.microsoft.com/office/powerpoint/2010/main" val="260900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b="1" dirty="0"/>
              <a:t>His Divine Discipline</a:t>
            </a:r>
          </a:p>
          <a:p>
            <a:pPr lvl="0"/>
            <a:r>
              <a:rPr lang="en-PH" dirty="0"/>
              <a:t>God’s holiness demands that sin and wickedness incur divine repercussions.</a:t>
            </a:r>
          </a:p>
          <a:p>
            <a:pPr lvl="0"/>
            <a:r>
              <a:rPr lang="en-PH" dirty="0"/>
              <a:t>In Joel’s time, God sent locusts to destroy all vegetation.</a:t>
            </a:r>
          </a:p>
          <a:p>
            <a:pPr lvl="0"/>
            <a:r>
              <a:rPr lang="en-PH" dirty="0"/>
              <a:t>He has taken away their sense of security.</a:t>
            </a:r>
          </a:p>
          <a:p>
            <a:pPr lvl="0"/>
            <a:r>
              <a:rPr lang="en-PH" dirty="0"/>
              <a:t>Joel 1:4</a:t>
            </a:r>
          </a:p>
        </p:txBody>
      </p:sp>
    </p:spTree>
    <p:extLst>
      <p:ext uri="{BB962C8B-B14F-4D97-AF65-F5344CB8AC3E}">
        <p14:creationId xmlns:p14="http://schemas.microsoft.com/office/powerpoint/2010/main" val="56182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b="1" dirty="0"/>
              <a:t>His Divine Discipline</a:t>
            </a:r>
          </a:p>
          <a:p>
            <a:pPr lvl="0"/>
            <a:r>
              <a:rPr lang="en-PH" dirty="0"/>
              <a:t>There is complete devastation.</a:t>
            </a:r>
          </a:p>
          <a:p>
            <a:pPr lvl="0"/>
            <a:r>
              <a:rPr lang="en-PH" dirty="0"/>
              <a:t>Joel 1:9,10-12</a:t>
            </a:r>
          </a:p>
          <a:p>
            <a:pPr lvl="0"/>
            <a:r>
              <a:rPr lang="en-PH" dirty="0"/>
              <a:t>Because of their sin, there is no true joy, no celebration; people are steeped in misery.</a:t>
            </a:r>
          </a:p>
          <a:p>
            <a:pPr lvl="0"/>
            <a:r>
              <a:rPr lang="en-PH" dirty="0"/>
              <a:t>Worship is impaired, and joy has been turned to lamentations. v. 1:13</a:t>
            </a:r>
          </a:p>
        </p:txBody>
      </p:sp>
    </p:spTree>
    <p:extLst>
      <p:ext uri="{BB962C8B-B14F-4D97-AF65-F5344CB8AC3E}">
        <p14:creationId xmlns:p14="http://schemas.microsoft.com/office/powerpoint/2010/main" val="314861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b="1" dirty="0"/>
              <a:t>His Divine Discipline</a:t>
            </a:r>
          </a:p>
          <a:p>
            <a:pPr lvl="0"/>
            <a:r>
              <a:rPr lang="en-PH" dirty="0"/>
              <a:t>God’s holiness calls to punish sin and wickedness. v. 1:15</a:t>
            </a:r>
          </a:p>
          <a:p>
            <a:pPr lvl="0"/>
            <a:r>
              <a:rPr lang="en-PH" dirty="0"/>
              <a:t>He wants His people to understand and remember this truth:</a:t>
            </a:r>
          </a:p>
          <a:p>
            <a:pPr lvl="0"/>
            <a:r>
              <a:rPr lang="en-PH" dirty="0"/>
              <a:t>Joel 1:2-3</a:t>
            </a:r>
          </a:p>
          <a:p>
            <a:pPr lvl="0"/>
            <a:r>
              <a:rPr lang="en-PH" dirty="0"/>
              <a:t>As Father, God will discipline His children. Hebrews 12:4-12</a:t>
            </a:r>
          </a:p>
          <a:p>
            <a:pPr lvl="0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76971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b="1" dirty="0"/>
              <a:t>The holiness of God.</a:t>
            </a:r>
          </a:p>
          <a:p>
            <a:r>
              <a:rPr lang="en-PH" dirty="0"/>
              <a:t>The unparalleled majesty of His incomparable being and His blameless, faultless, unblemished moral purity. </a:t>
            </a:r>
          </a:p>
          <a:p>
            <a:r>
              <a:rPr lang="en-PH" dirty="0"/>
              <a:t>Eternal, preeminent, omnipotent, omniscient, and omnipresent. 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93441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Discipline</a:t>
            </a:r>
          </a:p>
          <a:p>
            <a:pPr lvl="0"/>
            <a:r>
              <a:rPr lang="en-PH" dirty="0"/>
              <a:t>Sin is running away from our greatest good, which is God.</a:t>
            </a:r>
          </a:p>
          <a:p>
            <a:pPr lvl="0"/>
            <a:r>
              <a:rPr lang="en-PH" dirty="0"/>
              <a:t>Sin leads to famine, dryness.</a:t>
            </a:r>
          </a:p>
          <a:p>
            <a:pPr lvl="0"/>
            <a:r>
              <a:rPr lang="en-PH" dirty="0"/>
              <a:t>Yet we cannot run away from God!</a:t>
            </a:r>
          </a:p>
          <a:p>
            <a:pPr lvl="0"/>
            <a:r>
              <a:rPr lang="en-PH" dirty="0"/>
              <a:t>Psalm 139</a:t>
            </a:r>
          </a:p>
        </p:txBody>
      </p:sp>
    </p:spTree>
    <p:extLst>
      <p:ext uri="{BB962C8B-B14F-4D97-AF65-F5344CB8AC3E}">
        <p14:creationId xmlns:p14="http://schemas.microsoft.com/office/powerpoint/2010/main" val="266163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Discipline</a:t>
            </a:r>
          </a:p>
          <a:p>
            <a:pPr lvl="0"/>
            <a:r>
              <a:rPr lang="en-PH" dirty="0"/>
              <a:t>God may permit unbelievers to live in sin and rebellion, but His divine judgment awaits them.</a:t>
            </a:r>
          </a:p>
          <a:p>
            <a:pPr lvl="0"/>
            <a:r>
              <a:rPr lang="en-PH" dirty="0"/>
              <a:t>As for His people, He will discipline them for their disobedience.</a:t>
            </a:r>
          </a:p>
          <a:p>
            <a:pPr lvl="0"/>
            <a:r>
              <a:rPr lang="en-PH" dirty="0"/>
              <a:t>He does so </a:t>
            </a:r>
            <a:r>
              <a:rPr lang="en-PH" dirty="0" err="1"/>
              <a:t>redemptively</a:t>
            </a:r>
            <a:r>
              <a:rPr lang="en-PH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604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Discipline</a:t>
            </a:r>
          </a:p>
          <a:p>
            <a:pPr lvl="0"/>
            <a:r>
              <a:rPr lang="en-PH" dirty="0"/>
              <a:t>Sin is always a major issue before God.</a:t>
            </a:r>
          </a:p>
          <a:p>
            <a:pPr lvl="0"/>
            <a:r>
              <a:rPr lang="en-PH" dirty="0"/>
              <a:t>Joel 1:18</a:t>
            </a:r>
          </a:p>
          <a:p>
            <a:pPr lvl="0"/>
            <a:r>
              <a:rPr lang="en-PH" dirty="0"/>
              <a:t>It always has devastating effects.</a:t>
            </a:r>
          </a:p>
          <a:p>
            <a:pPr lvl="0"/>
            <a:r>
              <a:rPr lang="en-PH" dirty="0"/>
              <a:t>God is the expert in dealing with rebels.</a:t>
            </a:r>
          </a:p>
        </p:txBody>
      </p:sp>
    </p:spTree>
    <p:extLst>
      <p:ext uri="{BB962C8B-B14F-4D97-AF65-F5344CB8AC3E}">
        <p14:creationId xmlns:p14="http://schemas.microsoft.com/office/powerpoint/2010/main" val="63957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Discipline</a:t>
            </a:r>
          </a:p>
          <a:p>
            <a:pPr lvl="0"/>
            <a:r>
              <a:rPr lang="en-PH" dirty="0"/>
              <a:t>Exhortation:</a:t>
            </a:r>
          </a:p>
          <a:p>
            <a:pPr lvl="0"/>
            <a:r>
              <a:rPr lang="en-PH" dirty="0"/>
              <a:t>Don’t try the patience of God.</a:t>
            </a:r>
          </a:p>
          <a:p>
            <a:pPr lvl="0"/>
            <a:r>
              <a:rPr lang="en-PH" dirty="0"/>
              <a:t>Don’t wrestle with Him, He always wins.</a:t>
            </a:r>
          </a:p>
          <a:p>
            <a:pPr lvl="0"/>
            <a:r>
              <a:rPr lang="en-PH" dirty="0"/>
              <a:t>Joel 2:11</a:t>
            </a:r>
          </a:p>
          <a:p>
            <a:pPr lvl="0"/>
            <a:r>
              <a:rPr lang="en-PH" dirty="0"/>
              <a:t>Surrender is the only way with God.</a:t>
            </a:r>
          </a:p>
        </p:txBody>
      </p:sp>
    </p:spTree>
    <p:extLst>
      <p:ext uri="{BB962C8B-B14F-4D97-AF65-F5344CB8AC3E}">
        <p14:creationId xmlns:p14="http://schemas.microsoft.com/office/powerpoint/2010/main" val="85907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Discipline</a:t>
            </a:r>
          </a:p>
          <a:p>
            <a:pPr lvl="0"/>
            <a:r>
              <a:rPr lang="en-PH" dirty="0"/>
              <a:t>He does not negotiate; he demands repentance and full surrender. </a:t>
            </a:r>
          </a:p>
          <a:p>
            <a:pPr lvl="0"/>
            <a:r>
              <a:rPr lang="en-PH" dirty="0"/>
              <a:t>He will not co-exist with rebels.</a:t>
            </a:r>
          </a:p>
          <a:p>
            <a:pPr lvl="0"/>
            <a:r>
              <a:rPr lang="en-PH" dirty="0"/>
              <a:t>He conquers and will continue to conquer.</a:t>
            </a:r>
          </a:p>
          <a:p>
            <a:pPr lvl="0"/>
            <a:r>
              <a:rPr lang="en-PH" dirty="0"/>
              <a:t>He alone is God!</a:t>
            </a:r>
          </a:p>
        </p:txBody>
      </p:sp>
    </p:spTree>
    <p:extLst>
      <p:ext uri="{BB962C8B-B14F-4D97-AF65-F5344CB8AC3E}">
        <p14:creationId xmlns:p14="http://schemas.microsoft.com/office/powerpoint/2010/main" val="336161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Demand</a:t>
            </a:r>
          </a:p>
          <a:p>
            <a:pPr lvl="0"/>
            <a:r>
              <a:rPr lang="en-PH" dirty="0"/>
              <a:t>Read Joel 2:12-14 (main passage)</a:t>
            </a:r>
          </a:p>
          <a:p>
            <a:pPr lvl="0"/>
            <a:r>
              <a:rPr lang="en-PH" dirty="0"/>
              <a:t>This is the tender heart of a loving God.</a:t>
            </a:r>
          </a:p>
          <a:p>
            <a:pPr lvl="0"/>
            <a:r>
              <a:rPr lang="en-PH" dirty="0"/>
              <a:t>He speaks to His people.</a:t>
            </a:r>
          </a:p>
          <a:p>
            <a:pPr lvl="0"/>
            <a:r>
              <a:rPr lang="en-PH" dirty="0"/>
              <a:t>He demands that erring children come back to Him.</a:t>
            </a:r>
          </a:p>
        </p:txBody>
      </p:sp>
    </p:spTree>
    <p:extLst>
      <p:ext uri="{BB962C8B-B14F-4D97-AF65-F5344CB8AC3E}">
        <p14:creationId xmlns:p14="http://schemas.microsoft.com/office/powerpoint/2010/main" val="345022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Demand</a:t>
            </a:r>
          </a:p>
          <a:p>
            <a:pPr lvl="0"/>
            <a:r>
              <a:rPr lang="en-PH" dirty="0"/>
              <a:t>This call is imperative, and it must be “now”.</a:t>
            </a:r>
          </a:p>
          <a:p>
            <a:pPr lvl="0"/>
            <a:r>
              <a:rPr lang="en-PH" dirty="0"/>
              <a:t>2 Corinthians 6:2</a:t>
            </a:r>
          </a:p>
          <a:p>
            <a:pPr lvl="0"/>
            <a:r>
              <a:rPr lang="en-PH" dirty="0"/>
              <a:t>Instead of destroying us with His wrath, He gives grace by asking us to repent.</a:t>
            </a:r>
          </a:p>
          <a:p>
            <a:pPr lvl="0"/>
            <a:r>
              <a:rPr lang="en-PH" dirty="0"/>
              <a:t>He demands true repentance.</a:t>
            </a:r>
          </a:p>
        </p:txBody>
      </p:sp>
    </p:spTree>
    <p:extLst>
      <p:ext uri="{BB962C8B-B14F-4D97-AF65-F5344CB8AC3E}">
        <p14:creationId xmlns:p14="http://schemas.microsoft.com/office/powerpoint/2010/main" val="69120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b="1" dirty="0"/>
              <a:t>His Divine Demand</a:t>
            </a:r>
          </a:p>
          <a:p>
            <a:pPr lvl="0"/>
            <a:r>
              <a:rPr lang="en-PH" dirty="0"/>
              <a:t>More than merely turning away from sin.</a:t>
            </a:r>
          </a:p>
          <a:p>
            <a:pPr lvl="0"/>
            <a:r>
              <a:rPr lang="en-PH" dirty="0"/>
              <a:t> Full biblical meaning of repentance:</a:t>
            </a:r>
          </a:p>
          <a:p>
            <a:pPr lvl="0"/>
            <a:r>
              <a:rPr lang="en-PH" dirty="0"/>
              <a:t>Greek verb </a:t>
            </a:r>
            <a:r>
              <a:rPr lang="en-PH" i="1" dirty="0"/>
              <a:t>“</a:t>
            </a:r>
            <a:r>
              <a:rPr lang="en-PH" i="1" dirty="0" err="1"/>
              <a:t>metamelomai</a:t>
            </a:r>
            <a:r>
              <a:rPr lang="en-PH" i="1" dirty="0"/>
              <a:t>” – </a:t>
            </a:r>
            <a:r>
              <a:rPr lang="en-PH" dirty="0"/>
              <a:t>change of mind that results in regret but no change of heart and action.</a:t>
            </a:r>
          </a:p>
          <a:p>
            <a:pPr lvl="0"/>
            <a:r>
              <a:rPr lang="en-PH" dirty="0"/>
              <a:t>Matthew 27:3</a:t>
            </a:r>
          </a:p>
        </p:txBody>
      </p:sp>
    </p:spTree>
    <p:extLst>
      <p:ext uri="{BB962C8B-B14F-4D97-AF65-F5344CB8AC3E}">
        <p14:creationId xmlns:p14="http://schemas.microsoft.com/office/powerpoint/2010/main" val="145928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Demand</a:t>
            </a:r>
          </a:p>
          <a:p>
            <a:pPr lvl="0"/>
            <a:r>
              <a:rPr lang="en-PH" dirty="0"/>
              <a:t>Full biblical meaning of repentance:</a:t>
            </a:r>
          </a:p>
          <a:p>
            <a:pPr lvl="0"/>
            <a:r>
              <a:rPr lang="en-PH" dirty="0"/>
              <a:t>Greek verb </a:t>
            </a:r>
            <a:r>
              <a:rPr lang="en-PH" i="1" dirty="0"/>
              <a:t>“</a:t>
            </a:r>
            <a:r>
              <a:rPr lang="en-PH" i="1" dirty="0" err="1"/>
              <a:t>metanoeo</a:t>
            </a:r>
            <a:r>
              <a:rPr lang="en-PH" i="1" dirty="0"/>
              <a:t>” – </a:t>
            </a:r>
            <a:r>
              <a:rPr lang="en-PH" dirty="0"/>
              <a:t>to change one’s mind and purpose.</a:t>
            </a:r>
          </a:p>
          <a:p>
            <a:pPr lvl="0"/>
            <a:r>
              <a:rPr lang="en-PH" dirty="0"/>
              <a:t>Its related noun is </a:t>
            </a:r>
            <a:r>
              <a:rPr lang="en-PH" i="1" dirty="0"/>
              <a:t>“metanoia”, </a:t>
            </a:r>
            <a:r>
              <a:rPr lang="en-PH" dirty="0"/>
              <a:t>which denotes true biblical repentance.</a:t>
            </a:r>
          </a:p>
        </p:txBody>
      </p:sp>
    </p:spTree>
    <p:extLst>
      <p:ext uri="{BB962C8B-B14F-4D97-AF65-F5344CB8AC3E}">
        <p14:creationId xmlns:p14="http://schemas.microsoft.com/office/powerpoint/2010/main" val="52550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b="1" dirty="0"/>
              <a:t>His Divine Demand</a:t>
            </a:r>
          </a:p>
          <a:p>
            <a:pPr lvl="0"/>
            <a:r>
              <a:rPr lang="en-PH" dirty="0"/>
              <a:t>4 Elements of true repentance:</a:t>
            </a:r>
          </a:p>
          <a:p>
            <a:pPr lvl="0"/>
            <a:r>
              <a:rPr lang="en-PH" dirty="0"/>
              <a:t>Sense of awareness of one’s sinfulness – Psalm 109:21-22</a:t>
            </a:r>
          </a:p>
          <a:p>
            <a:pPr lvl="0"/>
            <a:r>
              <a:rPr lang="en-PH" dirty="0"/>
              <a:t>Takes hold of God’s mercy in Christ – Psalm 51:1</a:t>
            </a:r>
          </a:p>
          <a:p>
            <a:pPr lvl="0"/>
            <a:r>
              <a:rPr lang="en-PH" dirty="0"/>
              <a:t>Change of attitude towards sin – 2 Corinthians 7:10</a:t>
            </a:r>
          </a:p>
        </p:txBody>
      </p:sp>
    </p:spTree>
    <p:extLst>
      <p:ext uri="{BB962C8B-B14F-4D97-AF65-F5344CB8AC3E}">
        <p14:creationId xmlns:p14="http://schemas.microsoft.com/office/powerpoint/2010/main" val="235185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PH" b="1" dirty="0"/>
              <a:t>The holiness of God.</a:t>
            </a:r>
          </a:p>
          <a:p>
            <a:pPr lvl="0"/>
            <a:r>
              <a:rPr lang="en-PH" dirty="0"/>
              <a:t>He was, is, and will be before all things. He is ageless, tireless, and faultless. </a:t>
            </a:r>
          </a:p>
          <a:p>
            <a:r>
              <a:rPr lang="en-PH" dirty="0"/>
              <a:t>He is beyond full human comprehension. </a:t>
            </a:r>
          </a:p>
          <a:p>
            <a:r>
              <a:rPr lang="en-PH" dirty="0"/>
              <a:t>Isaiah 57:15</a:t>
            </a:r>
          </a:p>
          <a:p>
            <a:r>
              <a:rPr lang="en-PH" dirty="0"/>
              <a:t>1 Samuel 2:2-3</a:t>
            </a:r>
          </a:p>
        </p:txBody>
      </p:sp>
    </p:spTree>
    <p:extLst>
      <p:ext uri="{BB962C8B-B14F-4D97-AF65-F5344CB8AC3E}">
        <p14:creationId xmlns:p14="http://schemas.microsoft.com/office/powerpoint/2010/main" val="225972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Demand</a:t>
            </a:r>
          </a:p>
          <a:p>
            <a:pPr lvl="0"/>
            <a:r>
              <a:rPr lang="en-PH" dirty="0"/>
              <a:t>4 Elements of true repentance:</a:t>
            </a:r>
          </a:p>
          <a:p>
            <a:pPr lvl="0"/>
            <a:r>
              <a:rPr lang="en-PH" dirty="0"/>
              <a:t>Radical pursuit of holy living – 2 Timothy 2:19</a:t>
            </a:r>
          </a:p>
          <a:p>
            <a:pPr lvl="0"/>
            <a:r>
              <a:rPr lang="en-PH" dirty="0"/>
              <a:t>True repentance involves a complete change of heart and mind leading to different actions. Acts 26:20</a:t>
            </a:r>
          </a:p>
        </p:txBody>
      </p:sp>
    </p:spTree>
    <p:extLst>
      <p:ext uri="{BB962C8B-B14F-4D97-AF65-F5344CB8AC3E}">
        <p14:creationId xmlns:p14="http://schemas.microsoft.com/office/powerpoint/2010/main" val="161425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b="1" dirty="0"/>
              <a:t>His Divine Demand</a:t>
            </a:r>
          </a:p>
          <a:p>
            <a:pPr lvl="0"/>
            <a:r>
              <a:rPr lang="en-PH" dirty="0"/>
              <a:t>Repentance acknowledges that the Lord reigns supreme over our existence.</a:t>
            </a:r>
          </a:p>
          <a:p>
            <a:pPr lvl="0"/>
            <a:r>
              <a:rPr lang="en-PH" dirty="0"/>
              <a:t>The command to “rend” or “tear” our heart means “Listen! Believe! Turn!” </a:t>
            </a:r>
          </a:p>
          <a:p>
            <a:pPr lvl="0"/>
            <a:r>
              <a:rPr lang="en-PH" dirty="0"/>
              <a:t>We can never come into the favor of God without repentance.</a:t>
            </a:r>
          </a:p>
        </p:txBody>
      </p:sp>
    </p:spTree>
    <p:extLst>
      <p:ext uri="{BB962C8B-B14F-4D97-AF65-F5344CB8AC3E}">
        <p14:creationId xmlns:p14="http://schemas.microsoft.com/office/powerpoint/2010/main" val="292530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Demand</a:t>
            </a:r>
          </a:p>
          <a:p>
            <a:pPr lvl="0"/>
            <a:r>
              <a:rPr lang="en-PH" dirty="0"/>
              <a:t>There is hope in true repentance.</a:t>
            </a:r>
          </a:p>
          <a:p>
            <a:pPr lvl="0"/>
            <a:r>
              <a:rPr lang="en-PH" dirty="0"/>
              <a:t>Joel 2:12</a:t>
            </a:r>
          </a:p>
          <a:p>
            <a:pPr lvl="0"/>
            <a:r>
              <a:rPr lang="en-PH" dirty="0"/>
              <a:t>When we repent, we must trust in God’s character.</a:t>
            </a:r>
          </a:p>
          <a:p>
            <a:pPr lvl="0"/>
            <a:r>
              <a:rPr lang="en-PH" dirty="0"/>
              <a:t>Joel 2:13, Exodus 34:6-7</a:t>
            </a:r>
          </a:p>
          <a:p>
            <a:pPr lvl="0"/>
            <a:r>
              <a:rPr lang="en-PH" dirty="0"/>
              <a:t>There is salvation in Him, Joel 2:32</a:t>
            </a:r>
          </a:p>
        </p:txBody>
      </p:sp>
    </p:spTree>
    <p:extLst>
      <p:ext uri="{BB962C8B-B14F-4D97-AF65-F5344CB8AC3E}">
        <p14:creationId xmlns:p14="http://schemas.microsoft.com/office/powerpoint/2010/main" val="359007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Demand</a:t>
            </a:r>
          </a:p>
          <a:p>
            <a:pPr lvl="0"/>
            <a:r>
              <a:rPr lang="en-PH" dirty="0"/>
              <a:t>He is the great and forgiving God.</a:t>
            </a:r>
          </a:p>
          <a:p>
            <a:pPr lvl="0"/>
            <a:r>
              <a:rPr lang="en-PH" dirty="0"/>
              <a:t>Psalm 51:17; Isaiah 57:15</a:t>
            </a:r>
          </a:p>
          <a:p>
            <a:pPr lvl="0"/>
            <a:r>
              <a:rPr lang="en-PH" dirty="0"/>
              <a:t>Isaiah 66:2</a:t>
            </a:r>
          </a:p>
          <a:p>
            <a:pPr lvl="0"/>
            <a:r>
              <a:rPr lang="en-PH" dirty="0"/>
              <a:t>Hosea 14</a:t>
            </a:r>
          </a:p>
          <a:p>
            <a:pPr lvl="0"/>
            <a:r>
              <a:rPr lang="en-PH" dirty="0"/>
              <a:t>Repentance is His divine calling.</a:t>
            </a:r>
          </a:p>
        </p:txBody>
      </p:sp>
    </p:spTree>
    <p:extLst>
      <p:ext uri="{BB962C8B-B14F-4D97-AF65-F5344CB8AC3E}">
        <p14:creationId xmlns:p14="http://schemas.microsoft.com/office/powerpoint/2010/main" val="26400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b="1" dirty="0"/>
              <a:t>His Divine Blessing</a:t>
            </a:r>
          </a:p>
          <a:p>
            <a:pPr lvl="0"/>
            <a:r>
              <a:rPr lang="en-PH" dirty="0"/>
              <a:t>Joel 2:18-32</a:t>
            </a:r>
          </a:p>
          <a:p>
            <a:pPr lvl="0"/>
            <a:r>
              <a:rPr lang="en-PH" dirty="0"/>
              <a:t>His love is infinite, and His mercy is never-ending.</a:t>
            </a:r>
          </a:p>
          <a:p>
            <a:pPr lvl="0"/>
            <a:r>
              <a:rPr lang="en-PH" dirty="0"/>
              <a:t>Lamentations 3:22-23</a:t>
            </a:r>
          </a:p>
          <a:p>
            <a:pPr lvl="0"/>
            <a:r>
              <a:rPr lang="en-PH" dirty="0"/>
              <a:t>Malachi 3:7</a:t>
            </a:r>
          </a:p>
          <a:p>
            <a:pPr lvl="0"/>
            <a:r>
              <a:rPr lang="en-PH" dirty="0"/>
              <a:t>Acts 3:19</a:t>
            </a:r>
          </a:p>
        </p:txBody>
      </p:sp>
    </p:spTree>
    <p:extLst>
      <p:ext uri="{BB962C8B-B14F-4D97-AF65-F5344CB8AC3E}">
        <p14:creationId xmlns:p14="http://schemas.microsoft.com/office/powerpoint/2010/main" val="369901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dirty="0"/>
              <a:t>Amazingly, God will receive us as we repent and cry out to him. </a:t>
            </a:r>
          </a:p>
          <a:p>
            <a:pPr lvl="0"/>
            <a:r>
              <a:rPr lang="en-PH" dirty="0"/>
              <a:t>But now is the accepted time.</a:t>
            </a:r>
          </a:p>
          <a:p>
            <a:r>
              <a:rPr lang="en-PH" dirty="0"/>
              <a:t> Do not harden your heart and refuse to listen to his offer of mercy and pardon.</a:t>
            </a:r>
          </a:p>
          <a:p>
            <a:r>
              <a:rPr lang="en-PH" dirty="0"/>
              <a:t>Psalm 80:19</a:t>
            </a:r>
          </a:p>
          <a:p>
            <a:pPr lvl="0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67673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5071" y="1280890"/>
            <a:ext cx="10509882" cy="5283812"/>
          </a:xfrm>
        </p:spPr>
        <p:txBody>
          <a:bodyPr>
            <a:normAutofit lnSpcReduction="10000"/>
          </a:bodyPr>
          <a:lstStyle/>
          <a:p>
            <a:pPr lvl="0"/>
            <a:r>
              <a:rPr lang="en-PH" dirty="0"/>
              <a:t>Where there is repentance, God is there. </a:t>
            </a:r>
          </a:p>
          <a:p>
            <a:pPr lvl="0"/>
            <a:r>
              <a:rPr lang="en-PH" dirty="0"/>
              <a:t>Where there is humility, God is there.</a:t>
            </a:r>
          </a:p>
          <a:p>
            <a:pPr lvl="0"/>
            <a:r>
              <a:rPr lang="en-PH" dirty="0"/>
              <a:t>Where there is confession, God is there. </a:t>
            </a:r>
          </a:p>
          <a:p>
            <a:r>
              <a:rPr lang="en-PH" dirty="0"/>
              <a:t>God’s presence is shown in repentance.</a:t>
            </a:r>
          </a:p>
          <a:p>
            <a:r>
              <a:rPr lang="en-PH" dirty="0"/>
              <a:t>In God’s presence, there is fullness of joy and pleasures forevermore.</a:t>
            </a:r>
          </a:p>
          <a:p>
            <a:pPr lvl="0"/>
            <a:endParaRPr lang="en-PH" dirty="0"/>
          </a:p>
          <a:p>
            <a:pPr lvl="0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92654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b="1" dirty="0"/>
              <a:t>The holiness of God.</a:t>
            </a:r>
          </a:p>
          <a:p>
            <a:pPr lvl="0"/>
            <a:r>
              <a:rPr lang="en-PH" dirty="0"/>
              <a:t>In Him, there is not even the faintest trace of evil. </a:t>
            </a:r>
          </a:p>
          <a:p>
            <a:r>
              <a:rPr lang="en-PH" dirty="0"/>
              <a:t>He is perfectly pure, wholly without fault, and uncompromisingly just. </a:t>
            </a:r>
          </a:p>
          <a:p>
            <a:pPr lvl="0"/>
            <a:r>
              <a:rPr lang="en-PH" dirty="0"/>
              <a:t>He is blameless, timeless, and sinless. </a:t>
            </a:r>
          </a:p>
        </p:txBody>
      </p:sp>
    </p:spTree>
    <p:extLst>
      <p:ext uri="{BB962C8B-B14F-4D97-AF65-F5344CB8AC3E}">
        <p14:creationId xmlns:p14="http://schemas.microsoft.com/office/powerpoint/2010/main" val="248751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dirty="0"/>
              <a:t>By contrast, we are flawed beings tainted by sin.</a:t>
            </a:r>
          </a:p>
          <a:p>
            <a:pPr lvl="0"/>
            <a:r>
              <a:rPr lang="en-PH" dirty="0"/>
              <a:t>Isaiah 53:6; 1John 1:8</a:t>
            </a:r>
          </a:p>
          <a:p>
            <a:r>
              <a:rPr lang="en-PH" dirty="0"/>
              <a:t>By all rights, a holy and righteous God must judge sinners, and the wages of sin is death, not only physical but also eternal death (Romans 6:23). </a:t>
            </a:r>
          </a:p>
        </p:txBody>
      </p:sp>
    </p:spTree>
    <p:extLst>
      <p:ext uri="{BB962C8B-B14F-4D97-AF65-F5344CB8AC3E}">
        <p14:creationId xmlns:p14="http://schemas.microsoft.com/office/powerpoint/2010/main" val="396811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dirty="0"/>
              <a:t>His holy justice requires that our sin separate us from Him and merits His divine judgment. </a:t>
            </a:r>
          </a:p>
          <a:p>
            <a:r>
              <a:rPr lang="en-PH" dirty="0"/>
              <a:t>Yet, by His mercy, He decreed that we be with Him, as His people.</a:t>
            </a:r>
          </a:p>
          <a:p>
            <a:pPr lvl="0"/>
            <a:r>
              <a:rPr lang="en-PH" dirty="0"/>
              <a:t>He saved us from the consequences of sin without compromising His holiness.</a:t>
            </a:r>
          </a:p>
        </p:txBody>
      </p:sp>
    </p:spTree>
    <p:extLst>
      <p:ext uri="{BB962C8B-B14F-4D97-AF65-F5344CB8AC3E}">
        <p14:creationId xmlns:p14="http://schemas.microsoft.com/office/powerpoint/2010/main" val="35278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580" y="1280890"/>
            <a:ext cx="10344420" cy="5577110"/>
          </a:xfrm>
        </p:spPr>
        <p:txBody>
          <a:bodyPr>
            <a:normAutofit/>
          </a:bodyPr>
          <a:lstStyle/>
          <a:p>
            <a:pPr lvl="0"/>
            <a:r>
              <a:rPr lang="en-PH" dirty="0"/>
              <a:t>His only Son died on our behalf, so we can escape His wrath by trusting Christ Jesus as Savior.</a:t>
            </a:r>
          </a:p>
          <a:p>
            <a:pPr lvl="0"/>
            <a:r>
              <a:rPr lang="en-PH" dirty="0"/>
              <a:t>Hebrews 2:3</a:t>
            </a:r>
          </a:p>
          <a:p>
            <a:r>
              <a:rPr lang="en-PH" dirty="0"/>
              <a:t>Were it not for the gospel of Jesus Christ, the holiness of God would be our greatest fear, for no sinner can stand in the presence of His blinding glory. </a:t>
            </a:r>
          </a:p>
        </p:txBody>
      </p:sp>
    </p:spTree>
    <p:extLst>
      <p:ext uri="{BB962C8B-B14F-4D97-AF65-F5344CB8AC3E}">
        <p14:creationId xmlns:p14="http://schemas.microsoft.com/office/powerpoint/2010/main" val="52858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PH" dirty="0"/>
              <a:t>We have been pardoned.</a:t>
            </a:r>
          </a:p>
          <a:p>
            <a:pPr lvl="0"/>
            <a:r>
              <a:rPr lang="en-PH" dirty="0"/>
              <a:t>Matthew 9:6</a:t>
            </a:r>
          </a:p>
          <a:p>
            <a:pPr lvl="0"/>
            <a:r>
              <a:rPr lang="en-PH" dirty="0"/>
              <a:t>He lovingly adopted us as His children.</a:t>
            </a:r>
          </a:p>
          <a:p>
            <a:pPr lvl="0"/>
            <a:r>
              <a:rPr lang="en-PH" dirty="0"/>
              <a:t>Ephesians 1:5</a:t>
            </a:r>
          </a:p>
          <a:p>
            <a:pPr lvl="0"/>
            <a:r>
              <a:rPr lang="en-PH" dirty="0"/>
              <a:t>We now call Him “Abba Father”.</a:t>
            </a:r>
          </a:p>
          <a:p>
            <a:pPr lvl="0"/>
            <a:r>
              <a:rPr lang="en-PH" dirty="0"/>
              <a:t>Romans 8:15</a:t>
            </a:r>
          </a:p>
          <a:p>
            <a:pPr lvl="0"/>
            <a:r>
              <a:rPr lang="en-PH" dirty="0"/>
              <a:t>His holiness is our greatest good.</a:t>
            </a:r>
          </a:p>
        </p:txBody>
      </p:sp>
    </p:spTree>
    <p:extLst>
      <p:ext uri="{BB962C8B-B14F-4D97-AF65-F5344CB8AC3E}">
        <p14:creationId xmlns:p14="http://schemas.microsoft.com/office/powerpoint/2010/main" val="101933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EF5B-FAB3-46F0-B400-E493F00BB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BE282-C740-412C-83F9-C6DCCE1C6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PH" dirty="0"/>
              <a:t>He demands that we be holy, set aside for His purpose and use. </a:t>
            </a:r>
          </a:p>
          <a:p>
            <a:pPr lvl="0"/>
            <a:r>
              <a:rPr lang="en-PH" dirty="0"/>
              <a:t>Holiness is the goal.</a:t>
            </a:r>
          </a:p>
          <a:p>
            <a:pPr lvl="0"/>
            <a:r>
              <a:rPr lang="en-PH" dirty="0"/>
              <a:t>Yet, we still sin on this side of eternity.</a:t>
            </a:r>
          </a:p>
          <a:p>
            <a:pPr lvl="0"/>
            <a:r>
              <a:rPr lang="en-PH" dirty="0"/>
              <a:t>1 John 2:1</a:t>
            </a:r>
          </a:p>
          <a:p>
            <a:pPr lvl="0"/>
            <a:r>
              <a:rPr lang="en-PH" dirty="0"/>
              <a:t>God’s desire for us is that we not sin, and one day our sanctification will be complete.  </a:t>
            </a:r>
          </a:p>
        </p:txBody>
      </p:sp>
    </p:spTree>
    <p:extLst>
      <p:ext uri="{BB962C8B-B14F-4D97-AF65-F5344CB8AC3E}">
        <p14:creationId xmlns:p14="http://schemas.microsoft.com/office/powerpoint/2010/main" val="405998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564</TotalTime>
  <Words>1392</Words>
  <Application>Microsoft Office PowerPoint</Application>
  <PresentationFormat>Widescreen</PresentationFormat>
  <Paragraphs>196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Century Gothic</vt:lpstr>
      <vt:lpstr>Wingdings 3</vt:lpstr>
      <vt:lpstr>Wisp</vt:lpstr>
      <vt:lpstr>Living a Lifestyle of Repentance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Background</vt:lpstr>
      <vt:lpstr>Background</vt:lpstr>
      <vt:lpstr>Background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Message</vt:lpstr>
      <vt:lpstr>Conclusion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 a Lifestyle of Repentance</dc:title>
  <dc:creator>Estacio, Gary</dc:creator>
  <cp:lastModifiedBy>Marc Grande</cp:lastModifiedBy>
  <cp:revision>28</cp:revision>
  <dcterms:created xsi:type="dcterms:W3CDTF">2025-04-29T05:15:56Z</dcterms:created>
  <dcterms:modified xsi:type="dcterms:W3CDTF">2025-05-03T07:06:26Z</dcterms:modified>
</cp:coreProperties>
</file>