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97" r:id="rId2"/>
    <p:sldId id="314" r:id="rId3"/>
    <p:sldId id="259" r:id="rId4"/>
    <p:sldId id="256" r:id="rId5"/>
    <p:sldId id="270" r:id="rId6"/>
    <p:sldId id="298" r:id="rId7"/>
    <p:sldId id="395" r:id="rId8"/>
    <p:sldId id="396" r:id="rId9"/>
    <p:sldId id="379" r:id="rId10"/>
    <p:sldId id="375" r:id="rId11"/>
    <p:sldId id="383" r:id="rId12"/>
    <p:sldId id="385" r:id="rId13"/>
    <p:sldId id="384" r:id="rId14"/>
    <p:sldId id="397" r:id="rId15"/>
    <p:sldId id="263" r:id="rId16"/>
    <p:sldId id="264" r:id="rId17"/>
    <p:sldId id="386" r:id="rId18"/>
    <p:sldId id="277" r:id="rId19"/>
    <p:sldId id="398" r:id="rId20"/>
    <p:sldId id="381" r:id="rId21"/>
    <p:sldId id="399" r:id="rId22"/>
    <p:sldId id="382" r:id="rId23"/>
    <p:sldId id="376" r:id="rId24"/>
    <p:sldId id="400" r:id="rId25"/>
    <p:sldId id="377" r:id="rId26"/>
    <p:sldId id="401" r:id="rId27"/>
    <p:sldId id="388" r:id="rId28"/>
    <p:sldId id="278" r:id="rId29"/>
    <p:sldId id="392" r:id="rId30"/>
    <p:sldId id="389" r:id="rId31"/>
    <p:sldId id="391" r:id="rId32"/>
    <p:sldId id="390" r:id="rId33"/>
    <p:sldId id="393" r:id="rId34"/>
    <p:sldId id="402" r:id="rId35"/>
    <p:sldId id="394" r:id="rId36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744" autoAdjust="0"/>
    <p:restoredTop sz="48833" autoAdjust="0"/>
  </p:normalViewPr>
  <p:slideViewPr>
    <p:cSldViewPr snapToGrid="0">
      <p:cViewPr varScale="1">
        <p:scale>
          <a:sx n="33" d="100"/>
          <a:sy n="33" d="100"/>
        </p:scale>
        <p:origin x="5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471055"/>
          </a:xfrm>
          <a:prstGeom prst="rect">
            <a:avLst/>
          </a:prstGeom>
        </p:spPr>
        <p:txBody>
          <a:bodyPr vert="horz" lIns="95339" tIns="47670" rIns="95339" bIns="4767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1"/>
            <a:ext cx="3077739" cy="471055"/>
          </a:xfrm>
          <a:prstGeom prst="rect">
            <a:avLst/>
          </a:prstGeom>
        </p:spPr>
        <p:txBody>
          <a:bodyPr vert="horz" lIns="95339" tIns="47670" rIns="95339" bIns="47670" rtlCol="0"/>
          <a:lstStyle>
            <a:lvl1pPr algn="r">
              <a:defRPr sz="1200"/>
            </a:lvl1pPr>
          </a:lstStyle>
          <a:p>
            <a:fld id="{70E4CCB0-E887-417C-9F47-19572FCB5CC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4"/>
            <a:ext cx="3077739" cy="471054"/>
          </a:xfrm>
          <a:prstGeom prst="rect">
            <a:avLst/>
          </a:prstGeom>
        </p:spPr>
        <p:txBody>
          <a:bodyPr vert="horz" lIns="95339" tIns="47670" rIns="95339" bIns="4767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4"/>
            <a:ext cx="3077739" cy="471054"/>
          </a:xfrm>
          <a:prstGeom prst="rect">
            <a:avLst/>
          </a:prstGeom>
        </p:spPr>
        <p:txBody>
          <a:bodyPr vert="horz" lIns="95339" tIns="47670" rIns="95339" bIns="47670" rtlCol="0" anchor="b"/>
          <a:lstStyle>
            <a:lvl1pPr algn="r">
              <a:defRPr sz="1200"/>
            </a:lvl1pPr>
          </a:lstStyle>
          <a:p>
            <a:fld id="{2CAFE3AF-2855-4B67-948A-B7BF917D87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493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260" cy="470705"/>
          </a:xfrm>
          <a:prstGeom prst="rect">
            <a:avLst/>
          </a:prstGeom>
        </p:spPr>
        <p:txBody>
          <a:bodyPr vert="horz" lIns="93241" tIns="46621" rIns="93241" bIns="4662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617" y="0"/>
            <a:ext cx="3077259" cy="470705"/>
          </a:xfrm>
          <a:prstGeom prst="rect">
            <a:avLst/>
          </a:prstGeom>
        </p:spPr>
        <p:txBody>
          <a:bodyPr vert="horz" lIns="93241" tIns="46621" rIns="93241" bIns="46621" rtlCol="0"/>
          <a:lstStyle>
            <a:lvl1pPr algn="r">
              <a:defRPr sz="1200"/>
            </a:lvl1pPr>
          </a:lstStyle>
          <a:p>
            <a:fld id="{02148E73-250C-4F70-8059-D81342D32D50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41" tIns="46621" rIns="93241" bIns="4662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768" y="4518124"/>
            <a:ext cx="5682939" cy="3696792"/>
          </a:xfrm>
          <a:prstGeom prst="rect">
            <a:avLst/>
          </a:prstGeom>
        </p:spPr>
        <p:txBody>
          <a:bodyPr vert="horz" lIns="93241" tIns="46621" rIns="93241" bIns="4662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772"/>
            <a:ext cx="3077260" cy="470705"/>
          </a:xfrm>
          <a:prstGeom prst="rect">
            <a:avLst/>
          </a:prstGeom>
        </p:spPr>
        <p:txBody>
          <a:bodyPr vert="horz" lIns="93241" tIns="46621" rIns="93241" bIns="4662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617" y="8917772"/>
            <a:ext cx="3077259" cy="470705"/>
          </a:xfrm>
          <a:prstGeom prst="rect">
            <a:avLst/>
          </a:prstGeom>
        </p:spPr>
        <p:txBody>
          <a:bodyPr vert="horz" lIns="93241" tIns="46621" rIns="93241" bIns="46621" rtlCol="0" anchor="b"/>
          <a:lstStyle>
            <a:lvl1pPr algn="r">
              <a:defRPr sz="1200"/>
            </a:lvl1pPr>
          </a:lstStyle>
          <a:p>
            <a:fld id="{54D4B674-11C4-4640-A7D6-B10E1A0646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09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775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LITTLE POWER-few,</a:t>
            </a:r>
            <a:r>
              <a:rPr lang="en-US" baseline="0" dirty="0" smtClean="0"/>
              <a:t> little in number, small church</a:t>
            </a:r>
          </a:p>
          <a:p>
            <a:r>
              <a:rPr lang="en-US" baseline="0" dirty="0" smtClean="0"/>
              <a:t>-NOT weak, NOT sinful church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DID NOT DENY HIS NAME</a:t>
            </a:r>
          </a:p>
          <a:p>
            <a:r>
              <a:rPr lang="en-US" baseline="0" dirty="0" smtClean="0"/>
              <a:t>-faithful to His name despite…Persecutions, idolatry, false teachings or false teachers.</a:t>
            </a:r>
          </a:p>
          <a:p>
            <a:r>
              <a:rPr lang="en-US" baseline="0" dirty="0" smtClean="0"/>
              <a:t>-Matthew 10:32-33</a:t>
            </a:r>
            <a:r>
              <a:rPr lang="en-US" b="1" baseline="30000" dirty="0"/>
              <a:t>32 </a:t>
            </a:r>
            <a:r>
              <a:rPr lang="en-US" dirty="0"/>
              <a:t>So everyone who acknowledges me before men, I also will acknowledge before my Father who is in heaven, </a:t>
            </a:r>
            <a:r>
              <a:rPr lang="en-US" b="1" baseline="30000" dirty="0"/>
              <a:t>33 </a:t>
            </a:r>
            <a:r>
              <a:rPr lang="en-US" dirty="0"/>
              <a:t>but whoever denies me before men, I also will deny before my Father who is in heaven.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KEPT MY WORD</a:t>
            </a:r>
          </a:p>
          <a:p>
            <a:r>
              <a:rPr lang="en-US" baseline="0" dirty="0" smtClean="0"/>
              <a:t>-obeyed His word</a:t>
            </a:r>
          </a:p>
          <a:p>
            <a:r>
              <a:rPr lang="en-US" baseline="0" dirty="0" smtClean="0"/>
              <a:t>-church was BOUNDED by the Word</a:t>
            </a:r>
          </a:p>
          <a:p>
            <a:r>
              <a:rPr lang="en-US" baseline="0" dirty="0" smtClean="0"/>
              <a:t>-they were TRUTH DRIVEN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592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LITTLE POWER-few,</a:t>
            </a:r>
            <a:r>
              <a:rPr lang="en-US" baseline="0" dirty="0" smtClean="0"/>
              <a:t> little in number, small church</a:t>
            </a:r>
          </a:p>
          <a:p>
            <a:r>
              <a:rPr lang="en-US" baseline="0" dirty="0" smtClean="0"/>
              <a:t>-NOT weak, NOT sinful church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DID NOT DENY HIS NAME</a:t>
            </a:r>
          </a:p>
          <a:p>
            <a:r>
              <a:rPr lang="en-US" baseline="0" dirty="0" smtClean="0"/>
              <a:t>-faithful to His name despite…Persecutions, idolatry, false teachings or false teachers.</a:t>
            </a:r>
          </a:p>
          <a:p>
            <a:r>
              <a:rPr lang="en-US" baseline="0" dirty="0" smtClean="0"/>
              <a:t>-Matthew 10:32-33</a:t>
            </a:r>
            <a:r>
              <a:rPr lang="en-US" b="1" baseline="30000" dirty="0"/>
              <a:t>32 </a:t>
            </a:r>
            <a:r>
              <a:rPr lang="en-US" dirty="0"/>
              <a:t>So everyone who acknowledges me before men, I also will acknowledge before my Father who is in heaven, </a:t>
            </a:r>
            <a:r>
              <a:rPr lang="en-US" b="1" baseline="30000" dirty="0"/>
              <a:t>33 </a:t>
            </a:r>
            <a:r>
              <a:rPr lang="en-US" dirty="0"/>
              <a:t>but whoever denies me before men, I also will deny before my Father who is in heaven.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KEPT MY WORD</a:t>
            </a:r>
          </a:p>
          <a:p>
            <a:r>
              <a:rPr lang="en-US" baseline="0" dirty="0" smtClean="0"/>
              <a:t>-obeyed His word</a:t>
            </a:r>
          </a:p>
          <a:p>
            <a:r>
              <a:rPr lang="en-US" baseline="0" dirty="0" smtClean="0"/>
              <a:t>-church was BOUNDED by the Word</a:t>
            </a:r>
          </a:p>
          <a:p>
            <a:r>
              <a:rPr lang="en-US" baseline="0" dirty="0" smtClean="0"/>
              <a:t>-they were TRUTH DRIVEN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403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LITTLE POWER-few,</a:t>
            </a:r>
            <a:r>
              <a:rPr lang="en-US" baseline="0" dirty="0" smtClean="0"/>
              <a:t> little in number, small church</a:t>
            </a:r>
          </a:p>
          <a:p>
            <a:r>
              <a:rPr lang="en-US" baseline="0" dirty="0" smtClean="0"/>
              <a:t>-NOT weak, NOT sinful church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DID NOT DENY HIS NAME</a:t>
            </a:r>
          </a:p>
          <a:p>
            <a:r>
              <a:rPr lang="en-US" baseline="0" dirty="0" smtClean="0"/>
              <a:t>-faithful to His name despite…Persecutions, idolatry, false teachings or false teachers.</a:t>
            </a:r>
          </a:p>
          <a:p>
            <a:r>
              <a:rPr lang="en-US" baseline="0" dirty="0" smtClean="0"/>
              <a:t>-Matthew 10:32-33</a:t>
            </a:r>
            <a:r>
              <a:rPr lang="en-US" b="1" baseline="30000" dirty="0"/>
              <a:t>32 </a:t>
            </a:r>
            <a:r>
              <a:rPr lang="en-US" dirty="0"/>
              <a:t>So everyone who acknowledges me before men, I also will acknowledge before my Father who is in heaven, </a:t>
            </a:r>
            <a:r>
              <a:rPr lang="en-US" b="1" baseline="30000" dirty="0"/>
              <a:t>33 </a:t>
            </a:r>
            <a:r>
              <a:rPr lang="en-US" dirty="0"/>
              <a:t>but whoever denies me before men, I also will deny before my Father who is in heaven.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KEPT MY WORD</a:t>
            </a:r>
          </a:p>
          <a:p>
            <a:r>
              <a:rPr lang="en-US" baseline="0" dirty="0" smtClean="0"/>
              <a:t>-obeyed His word</a:t>
            </a:r>
          </a:p>
          <a:p>
            <a:r>
              <a:rPr lang="en-US" baseline="0" dirty="0" smtClean="0"/>
              <a:t>-church was BOUNDED by the Word</a:t>
            </a:r>
          </a:p>
          <a:p>
            <a:r>
              <a:rPr lang="en-US" baseline="0" dirty="0" smtClean="0"/>
              <a:t>-they were TRUTH DRIVEN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274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LITTLE POWER-few,</a:t>
            </a:r>
            <a:r>
              <a:rPr lang="en-US" baseline="0" dirty="0" smtClean="0"/>
              <a:t> little in number, small church</a:t>
            </a:r>
          </a:p>
          <a:p>
            <a:r>
              <a:rPr lang="en-US" baseline="0" dirty="0" smtClean="0"/>
              <a:t>-NOT weak, NOT sinful church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DID NOT DENY HIS NAME</a:t>
            </a:r>
          </a:p>
          <a:p>
            <a:r>
              <a:rPr lang="en-US" baseline="0" dirty="0" smtClean="0"/>
              <a:t>-faithful to His name despite…Persecutions, idolatry, false teachings or false teachers.</a:t>
            </a:r>
          </a:p>
          <a:p>
            <a:r>
              <a:rPr lang="en-US" baseline="0" dirty="0" smtClean="0"/>
              <a:t>-Matthew 10:32-33</a:t>
            </a:r>
            <a:r>
              <a:rPr lang="en-US" b="1" baseline="30000" dirty="0"/>
              <a:t>32 </a:t>
            </a:r>
            <a:r>
              <a:rPr lang="en-US" dirty="0"/>
              <a:t>So everyone who acknowledges me before men, I also will acknowledge before my Father who is in heaven, </a:t>
            </a:r>
            <a:r>
              <a:rPr lang="en-US" b="1" baseline="30000" dirty="0"/>
              <a:t>33 </a:t>
            </a:r>
            <a:r>
              <a:rPr lang="en-US" dirty="0"/>
              <a:t>but whoever denies me before men, I also will deny before my Father who is in heaven.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KEPT MY WORD</a:t>
            </a:r>
          </a:p>
          <a:p>
            <a:r>
              <a:rPr lang="en-US" baseline="0" dirty="0" smtClean="0"/>
              <a:t>-obeyed His word</a:t>
            </a:r>
          </a:p>
          <a:p>
            <a:r>
              <a:rPr lang="en-US" baseline="0" dirty="0" smtClean="0"/>
              <a:t>-church was BOUNDED by the Word</a:t>
            </a:r>
          </a:p>
          <a:p>
            <a:r>
              <a:rPr lang="en-US" baseline="0" dirty="0" smtClean="0"/>
              <a:t>-they were TRUTH DRIVEN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9520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LITTLE POWER-few,</a:t>
            </a:r>
            <a:r>
              <a:rPr lang="en-US" baseline="0" dirty="0" smtClean="0"/>
              <a:t> little in number, small church</a:t>
            </a:r>
          </a:p>
          <a:p>
            <a:r>
              <a:rPr lang="en-US" baseline="0" dirty="0" smtClean="0"/>
              <a:t>-NOT weak, NOT sinful church</a:t>
            </a:r>
          </a:p>
          <a:p>
            <a:endParaRPr lang="en-US" baseline="0" dirty="0" smtClean="0"/>
          </a:p>
          <a:p>
            <a:r>
              <a:rPr lang="en-US" baseline="0" dirty="0" smtClean="0"/>
              <a:t>DID NOT DENY HIS NAME</a:t>
            </a:r>
          </a:p>
          <a:p>
            <a:r>
              <a:rPr lang="en-US" baseline="0" dirty="0" smtClean="0"/>
              <a:t>-faithful to His name despite…Persecutions, idolatry, false teachings or false teachers.</a:t>
            </a:r>
          </a:p>
          <a:p>
            <a:r>
              <a:rPr lang="en-US" baseline="0" dirty="0" smtClean="0"/>
              <a:t>-Matthew 10:32-33</a:t>
            </a:r>
            <a:r>
              <a:rPr lang="en-US" b="1" baseline="30000" dirty="0"/>
              <a:t>32 </a:t>
            </a:r>
            <a:r>
              <a:rPr lang="en-US" dirty="0"/>
              <a:t>So everyone who acknowledges me before men, I also will acknowledge before my Father who is in heaven, </a:t>
            </a:r>
            <a:r>
              <a:rPr lang="en-US" b="1" baseline="30000" dirty="0"/>
              <a:t>33 </a:t>
            </a:r>
            <a:r>
              <a:rPr lang="en-US" dirty="0"/>
              <a:t>but whoever denies me before men, I also will deny before my Father who is in heaven.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KEPT MY WORD</a:t>
            </a:r>
          </a:p>
          <a:p>
            <a:r>
              <a:rPr lang="en-US" baseline="0" dirty="0" smtClean="0"/>
              <a:t>-obeyed His word</a:t>
            </a:r>
          </a:p>
          <a:p>
            <a:r>
              <a:rPr lang="en-US" baseline="0" dirty="0" smtClean="0"/>
              <a:t>-church was BOUNDED by the Word</a:t>
            </a:r>
          </a:p>
          <a:p>
            <a:r>
              <a:rPr lang="en-US" baseline="0" dirty="0" smtClean="0"/>
              <a:t>-they were TRUTH DRIVEN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349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098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HOLD FAST- was also mentioned in THYATIRA</a:t>
            </a:r>
          </a:p>
          <a:p>
            <a:r>
              <a:rPr lang="en-US" dirty="0"/>
              <a:t>Hold fast what you have so that no one will take your crown."</a:t>
            </a:r>
          </a:p>
          <a:p>
            <a:r>
              <a:rPr lang="en-US" dirty="0"/>
              <a:t>What does that mean, "So that no one will do anything to cause you to lose your reward"? You can't lose your salvation, but you can lose your reward.</a:t>
            </a:r>
          </a:p>
          <a:p>
            <a:r>
              <a:rPr lang="en-US" dirty="0"/>
              <a:t>Yes, you can forfeit your heavenly reward.</a:t>
            </a:r>
          </a:p>
          <a:p>
            <a:r>
              <a:rPr lang="en-US" dirty="0"/>
              <a:t>You can accumulate heavenly reward as a faithful believer.</a:t>
            </a:r>
          </a:p>
          <a:p>
            <a:r>
              <a:rPr lang="en-US" dirty="0"/>
              <a:t>You can be obedient to the Lord and be literally laying up treasure in heaven, placing, as</a:t>
            </a:r>
          </a:p>
          <a:p>
            <a:r>
              <a:rPr lang="en-US" dirty="0"/>
              <a:t>it were, gold, silver, precious stones there.</a:t>
            </a:r>
          </a:p>
          <a:p>
            <a:r>
              <a:rPr lang="en-US" dirty="0"/>
              <a:t>2 John 1:8: "Watch yourselves that you do not lose what we have accomplished,</a:t>
            </a:r>
          </a:p>
          <a:p>
            <a:r>
              <a:rPr lang="en-US" dirty="0"/>
              <a:t>but that you may receive a full reward."</a:t>
            </a:r>
          </a:p>
          <a:p>
            <a:r>
              <a:rPr lang="en-US" dirty="0"/>
              <a:t>We can't say for certain because nothing in the text says it.</a:t>
            </a:r>
          </a:p>
          <a:p>
            <a:r>
              <a:rPr lang="en-US" dirty="0"/>
              <a:t>We can't say for certain that this drives us forward to that final eschatological event.</a:t>
            </a:r>
          </a:p>
          <a:p>
            <a:r>
              <a:rPr lang="en-US" dirty="0"/>
              <a:t>But it's pretty consistent in Scripture that the Holy Spirit does things like this.</a:t>
            </a:r>
          </a:p>
          <a:p>
            <a:r>
              <a:rPr lang="en-US" dirty="0"/>
              <a:t>Many places in Scripture, in prophetic texts that look at the future, there are near and</a:t>
            </a:r>
          </a:p>
          <a:p>
            <a:r>
              <a:rPr lang="en-US" dirty="0"/>
              <a:t>far fulfillments. This could well be telling us that we will be taken out in a rapture described in 1 Thessalonians</a:t>
            </a:r>
          </a:p>
          <a:p>
            <a:r>
              <a:rPr lang="en-US" dirty="0"/>
              <a:t>4: "The trump will sound, the dead in Christ will rise and will be caught up into the air</a:t>
            </a:r>
          </a:p>
          <a:p>
            <a:r>
              <a:rPr lang="en-US" dirty="0"/>
              <a:t>to meet the Lord." A lot of other passages support that; this is just one that may indicate that.</a:t>
            </a:r>
          </a:p>
          <a:p>
            <a:r>
              <a:rPr lang="en-US" dirty="0"/>
              <a:t>This "quickly coming" can't be Revelation 19 because there's no judgment.</a:t>
            </a:r>
          </a:p>
          <a:p>
            <a:r>
              <a:rPr lang="en-US" dirty="0"/>
              <a:t>This is a coming quickly that appears to be a deliverance from that final hour, and tells</a:t>
            </a:r>
          </a:p>
          <a:p>
            <a:r>
              <a:rPr lang="en-US" dirty="0"/>
              <a:t>us as believers to be faithful, hold on, so that no one takes our crown: hold fast.</a:t>
            </a:r>
          </a:p>
          <a:p>
            <a:r>
              <a:rPr lang="en-US" dirty="0"/>
              <a:t>Won't be easy. Wasn't easy, I guess, for the church in Philadelphia to hold on.</a:t>
            </a:r>
          </a:p>
          <a:p>
            <a:r>
              <a:rPr lang="en-US" dirty="0"/>
              <a:t>So there's divine commendation and divine commitment, and then divine counsel, verse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642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HOLD FAST- was also mentioned in THYATIRA</a:t>
            </a:r>
          </a:p>
          <a:p>
            <a:r>
              <a:rPr lang="en-US" dirty="0"/>
              <a:t>Hold fast what you have so that no one will take your crown."</a:t>
            </a:r>
          </a:p>
          <a:p>
            <a:r>
              <a:rPr lang="en-US" dirty="0"/>
              <a:t>What does that mean, "So that no one will do anything to cause you to lose your reward"? You can't lose your salvation, but you can lose your reward.</a:t>
            </a:r>
          </a:p>
          <a:p>
            <a:r>
              <a:rPr lang="en-US" dirty="0"/>
              <a:t>Yes, you can forfeit your heavenly reward.</a:t>
            </a:r>
          </a:p>
          <a:p>
            <a:r>
              <a:rPr lang="en-US" dirty="0"/>
              <a:t>You can accumulate heavenly reward as a faithful believer.</a:t>
            </a:r>
          </a:p>
          <a:p>
            <a:r>
              <a:rPr lang="en-US" dirty="0"/>
              <a:t>You can be obedient to the Lord and be literally laying up treasure in heaven, placing, as</a:t>
            </a:r>
          </a:p>
          <a:p>
            <a:r>
              <a:rPr lang="en-US" dirty="0"/>
              <a:t>it were, gold, silver, precious stones there.</a:t>
            </a:r>
          </a:p>
          <a:p>
            <a:r>
              <a:rPr lang="en-US" dirty="0"/>
              <a:t>2 John 1:8: "Watch yourselves that you do not lose what we have accomplished,</a:t>
            </a:r>
          </a:p>
          <a:p>
            <a:r>
              <a:rPr lang="en-US" dirty="0"/>
              <a:t>but that you may receive a full reward."</a:t>
            </a:r>
          </a:p>
          <a:p>
            <a:r>
              <a:rPr lang="en-US" dirty="0"/>
              <a:t>We can't say for certain because nothing in the text says it.</a:t>
            </a:r>
          </a:p>
          <a:p>
            <a:r>
              <a:rPr lang="en-US" dirty="0"/>
              <a:t>We can't say for certain that this drives us forward to that final eschatological event.</a:t>
            </a:r>
          </a:p>
          <a:p>
            <a:r>
              <a:rPr lang="en-US" dirty="0"/>
              <a:t>But it's pretty consistent in Scripture that the Holy Spirit does things like this.</a:t>
            </a:r>
          </a:p>
          <a:p>
            <a:r>
              <a:rPr lang="en-US" dirty="0"/>
              <a:t>Many places in Scripture, in prophetic texts that look at the future, there are near and</a:t>
            </a:r>
          </a:p>
          <a:p>
            <a:r>
              <a:rPr lang="en-US" dirty="0"/>
              <a:t>far fulfillments. This could well be telling us that we will be taken out in a rapture described in 1 Thessalonians</a:t>
            </a:r>
          </a:p>
          <a:p>
            <a:r>
              <a:rPr lang="en-US" dirty="0"/>
              <a:t>4: "The trump will sound, the dead in Christ will rise and will be caught up into the air</a:t>
            </a:r>
          </a:p>
          <a:p>
            <a:r>
              <a:rPr lang="en-US" dirty="0"/>
              <a:t>to meet the Lord." A lot of other passages support that; this is just one that may indicate that.</a:t>
            </a:r>
          </a:p>
          <a:p>
            <a:r>
              <a:rPr lang="en-US" dirty="0"/>
              <a:t>This "quickly coming" can't be Revelation 19 because there's no judgment.</a:t>
            </a:r>
          </a:p>
          <a:p>
            <a:r>
              <a:rPr lang="en-US" dirty="0"/>
              <a:t>This is a coming quickly that appears to be a deliverance from that final hour, and tells</a:t>
            </a:r>
          </a:p>
          <a:p>
            <a:r>
              <a:rPr lang="en-US" dirty="0"/>
              <a:t>us as believers to be faithful, hold on, so that no one takes our crown: hold fast.</a:t>
            </a:r>
          </a:p>
          <a:p>
            <a:r>
              <a:rPr lang="en-US" dirty="0"/>
              <a:t>Won't be easy. Wasn't easy, I guess, for the church in Philadelphia to hold on.</a:t>
            </a:r>
          </a:p>
          <a:p>
            <a:r>
              <a:rPr lang="en-US" dirty="0"/>
              <a:t>So there's divine commendation and divine commitment, and then divine counsel, verse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1153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-I have opened my kingdom to you.</a:t>
            </a:r>
          </a:p>
          <a:p>
            <a:r>
              <a:rPr lang="en-US" dirty="0" smtClean="0"/>
              <a:t>-I have given you access to everything in my Kingdom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632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-I have opened my kingdom to you.</a:t>
            </a:r>
          </a:p>
          <a:p>
            <a:r>
              <a:rPr lang="en-US" dirty="0" smtClean="0"/>
              <a:t>-I have given you access to everything in my Kingdom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64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929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That's the posture of a humbled and defeated enemy. That's the posture of a humbled and defeated enemy.</a:t>
            </a:r>
            <a:endParaRPr lang="en-US" dirty="0"/>
          </a:p>
          <a:p>
            <a:r>
              <a:rPr lang="en-US" dirty="0"/>
              <a:t>-Read Isaiah 45:14 </a:t>
            </a:r>
          </a:p>
          <a:p>
            <a:r>
              <a:rPr lang="en-US" dirty="0"/>
              <a:t>-Read also Isaiah 49:23</a:t>
            </a:r>
          </a:p>
          <a:p>
            <a:endParaRPr lang="en-US" dirty="0"/>
          </a:p>
          <a:p>
            <a:r>
              <a:rPr lang="en-US" dirty="0"/>
              <a:t>This bowing to them also means that salvation came to Jews in Philadelphia.</a:t>
            </a:r>
          </a:p>
          <a:p>
            <a:r>
              <a:rPr lang="en-US" dirty="0"/>
              <a:t>Open door = preaching of the gospel.</a:t>
            </a:r>
          </a:p>
          <a:p>
            <a:r>
              <a:rPr lang="en-US" dirty="0"/>
              <a:t>This, of course, makes us think way beyond that, to the fact that through faithful churches</a:t>
            </a:r>
          </a:p>
          <a:p>
            <a:r>
              <a:rPr lang="en-US" dirty="0"/>
              <a:t>throughout church history, God has been saving Jews and Gentiles.</a:t>
            </a:r>
          </a:p>
          <a:p>
            <a:r>
              <a:rPr lang="en-US" dirty="0"/>
              <a:t>And in the future at the end of the age, the Jews will believe: "All Israel will be saved</a:t>
            </a:r>
          </a:p>
          <a:p>
            <a:r>
              <a:rPr lang="en-US" dirty="0"/>
              <a:t>Read Romans 11:13-14</a:t>
            </a:r>
          </a:p>
          <a:p>
            <a:r>
              <a:rPr lang="en-US" u="sng" dirty="0"/>
              <a:t>This is a church with an open door. We preach Christ; we preach salvation; we preach the gospel.</a:t>
            </a:r>
            <a:endParaRPr lang="en-US" dirty="0"/>
          </a:p>
          <a:p>
            <a:r>
              <a:rPr lang="en-US" u="sng" dirty="0"/>
              <a:t>The door to the kingdom is open here, and people come through by the grace of God; and</a:t>
            </a:r>
            <a:endParaRPr lang="en-US" dirty="0"/>
          </a:p>
          <a:p>
            <a:r>
              <a:rPr lang="en-US" u="sng" dirty="0"/>
              <a:t>many are Jews through the years. But in the end, the whole nation will bow to the truth of the gospel proclaimed by the redeemed saints.</a:t>
            </a:r>
            <a:r>
              <a:rPr lang="en-US" dirty="0"/>
              <a:t> 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2661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That's the posture of a humbled and defeated enemy. That's the posture of a humbled and defeated enemy.</a:t>
            </a:r>
            <a:endParaRPr lang="en-US" dirty="0"/>
          </a:p>
          <a:p>
            <a:r>
              <a:rPr lang="en-US" dirty="0"/>
              <a:t>-Read Isaiah 45:14 </a:t>
            </a:r>
          </a:p>
          <a:p>
            <a:r>
              <a:rPr lang="en-US" dirty="0"/>
              <a:t>-Read also Isaiah 49:23</a:t>
            </a:r>
          </a:p>
          <a:p>
            <a:endParaRPr lang="en-US" dirty="0"/>
          </a:p>
          <a:p>
            <a:r>
              <a:rPr lang="en-US" dirty="0"/>
              <a:t>This bowing to them also means that salvation came to Jews in Philadelphia.</a:t>
            </a:r>
          </a:p>
          <a:p>
            <a:r>
              <a:rPr lang="en-US" dirty="0"/>
              <a:t>Open door = preaching of the gospel.</a:t>
            </a:r>
          </a:p>
          <a:p>
            <a:r>
              <a:rPr lang="en-US" dirty="0"/>
              <a:t>This, of course, makes us think way beyond that, to the fact that through faithful churches</a:t>
            </a:r>
          </a:p>
          <a:p>
            <a:r>
              <a:rPr lang="en-US" dirty="0"/>
              <a:t>throughout church history, God has been saving Jews and Gentiles.</a:t>
            </a:r>
          </a:p>
          <a:p>
            <a:r>
              <a:rPr lang="en-US" dirty="0"/>
              <a:t>And in the future at the end of the age, the Jews will believe: "All Israel will be saved</a:t>
            </a:r>
          </a:p>
          <a:p>
            <a:r>
              <a:rPr lang="en-US" dirty="0"/>
              <a:t>Read Romans 11:13-14</a:t>
            </a:r>
          </a:p>
          <a:p>
            <a:r>
              <a:rPr lang="en-US" u="sng" dirty="0"/>
              <a:t>This is a church with an open door. We preach Christ; we preach salvation; we preach the gospel.</a:t>
            </a:r>
            <a:endParaRPr lang="en-US" dirty="0"/>
          </a:p>
          <a:p>
            <a:r>
              <a:rPr lang="en-US" u="sng" dirty="0"/>
              <a:t>The door to the kingdom is open here, and people come through by the grace of God; and</a:t>
            </a:r>
            <a:endParaRPr lang="en-US" dirty="0"/>
          </a:p>
          <a:p>
            <a:r>
              <a:rPr lang="en-US" u="sng" dirty="0"/>
              <a:t>many are Jews through the years. But in the end, the whole nation will bow to the truth of the gospel proclaimed by the redeemed saints.</a:t>
            </a:r>
            <a:r>
              <a:rPr lang="en-US" dirty="0"/>
              <a:t> 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093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995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CONQUERORS-</a:t>
            </a:r>
            <a:r>
              <a:rPr lang="en-US" baseline="0" dirty="0" smtClean="0"/>
              <a:t> recall</a:t>
            </a:r>
          </a:p>
          <a:p>
            <a:pPr marL="233103" indent="-233103">
              <a:buAutoNum type="arabicPeriod"/>
            </a:pPr>
            <a:r>
              <a:rPr lang="en-US" baseline="0" dirty="0" smtClean="0"/>
              <a:t>PILLAR</a:t>
            </a:r>
          </a:p>
          <a:p>
            <a:r>
              <a:rPr lang="en-US" dirty="0"/>
              <a:t>-they promised that they will live in heaven forever, something that is PERMANENT, IMMOVABLE place</a:t>
            </a:r>
          </a:p>
          <a:p>
            <a:r>
              <a:rPr lang="en-US" dirty="0"/>
              <a:t>in heaven. </a:t>
            </a:r>
          </a:p>
          <a:p>
            <a:r>
              <a:rPr lang="en-US" dirty="0"/>
              <a:t>-Philadelphia like Sardis experienced massive earthquakes. (IMAGERY)</a:t>
            </a:r>
          </a:p>
          <a:p>
            <a:endParaRPr lang="en-US" dirty="0"/>
          </a:p>
          <a:p>
            <a:pPr marL="233103" indent="-233103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4039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CONQUERORS-</a:t>
            </a:r>
            <a:r>
              <a:rPr lang="en-US" baseline="0" dirty="0" smtClean="0"/>
              <a:t> recall</a:t>
            </a:r>
          </a:p>
          <a:p>
            <a:pPr marL="233103" indent="-233103">
              <a:buAutoNum type="arabicPeriod"/>
            </a:pPr>
            <a:r>
              <a:rPr lang="en-US" baseline="0" dirty="0" smtClean="0"/>
              <a:t>PILLAR</a:t>
            </a:r>
          </a:p>
          <a:p>
            <a:r>
              <a:rPr lang="en-US" dirty="0"/>
              <a:t>-they promised that they will live in heaven forever, something that is PERMANENT, IMMOVABLE place</a:t>
            </a:r>
          </a:p>
          <a:p>
            <a:r>
              <a:rPr lang="en-US" dirty="0"/>
              <a:t>in heaven. </a:t>
            </a:r>
          </a:p>
          <a:p>
            <a:r>
              <a:rPr lang="en-US" dirty="0"/>
              <a:t>-Philadelphia like Sardis experienced massive earthquakes. (IMAGERY)</a:t>
            </a:r>
          </a:p>
          <a:p>
            <a:endParaRPr lang="en-US" dirty="0"/>
          </a:p>
          <a:p>
            <a:pPr marL="233103" indent="-233103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81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Secondly, "I will write upon him the name of My God."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equivalent to possession, ownership.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just a stunning thing, isn't it, that there's going to be a temple in heaven, metaphorically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speaking.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pillar in that temple will have your name on it, and God will write His name on you.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incredibly gracious, stunning mercy.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will be forever God's, forever honored.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7419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Secondly, "I will write upon him the name of My God."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equivalent to possession, ownership.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just a stunning thing, isn't it, that there's going to be a temple in heaven, metaphorically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speaking.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pillar in that temple will have your name on it, and God will write His name on you.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incredibly gracious, stunning mercy.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will be forever God's, forever honored.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362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Secondly, "I will write upon him the name of My God."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equivalent to possession, ownership.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just a stunning thing, isn't it, that there's going to be a temple in heaven, metaphorically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speaking.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pillar in that temple will have your name on it, and God will write His name on you.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incredibly gracious, stunning mercy.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will be forever God's, forever honored.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4669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5029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785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6326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438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2438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10461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1689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751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7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191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99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HOLY ONE-who else can describe</a:t>
            </a:r>
            <a:r>
              <a:rPr lang="en-US" baseline="0" dirty="0" smtClean="0"/>
              <a:t> Himself to be holy except Christ who is the head of the church.</a:t>
            </a:r>
          </a:p>
          <a:p>
            <a:r>
              <a:rPr lang="en-US" baseline="0" dirty="0" smtClean="0"/>
              <a:t>Isaiah 6:3 Holy, holy, holy is the Lord of hosts.</a:t>
            </a:r>
          </a:p>
          <a:p>
            <a:r>
              <a:rPr lang="en-US" baseline="0" dirty="0" smtClean="0"/>
              <a:t>John 6- the disciples said, “He is the Holy One of God</a:t>
            </a:r>
          </a:p>
          <a:p>
            <a:r>
              <a:rPr lang="en-US" baseline="0" dirty="0" smtClean="0"/>
              <a:t>Holy in all His attributes.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TRUE ONE means authentic, genuine, real (not false, not fake)</a:t>
            </a:r>
          </a:p>
          <a:p>
            <a:r>
              <a:rPr lang="en-US" baseline="0" dirty="0" smtClean="0"/>
              <a:t>-He is true in His character and all that He says.</a:t>
            </a:r>
          </a:p>
          <a:p>
            <a:r>
              <a:rPr lang="en-US" baseline="0" dirty="0" smtClean="0"/>
              <a:t>-True to His promises.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83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HOLY ONE-who else can describe</a:t>
            </a:r>
            <a:r>
              <a:rPr lang="en-US" baseline="0" dirty="0" smtClean="0"/>
              <a:t> Himself to be holy except Christ who is the head of the church.</a:t>
            </a:r>
          </a:p>
          <a:p>
            <a:r>
              <a:rPr lang="en-US" baseline="0" dirty="0" smtClean="0"/>
              <a:t>Isaiah 6:3 Holy, holy, holy is the Lord of hosts.</a:t>
            </a:r>
          </a:p>
          <a:p>
            <a:r>
              <a:rPr lang="en-US" baseline="0" dirty="0" smtClean="0"/>
              <a:t>John 6- the disciples said, “He is the Holy One of God</a:t>
            </a:r>
          </a:p>
          <a:p>
            <a:r>
              <a:rPr lang="en-US" baseline="0" dirty="0" smtClean="0"/>
              <a:t>Holy in all His attributes.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TRUE ONE means authentic, genuine, real (not false, not fake)</a:t>
            </a:r>
          </a:p>
          <a:p>
            <a:r>
              <a:rPr lang="en-US" baseline="0" dirty="0" smtClean="0"/>
              <a:t>-He is true in His character and all that He says.</a:t>
            </a:r>
          </a:p>
          <a:p>
            <a:r>
              <a:rPr lang="en-US" baseline="0" dirty="0" smtClean="0"/>
              <a:t>-True to His promises.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418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HOLY ONE-who else can describe</a:t>
            </a:r>
            <a:r>
              <a:rPr lang="en-US" baseline="0" dirty="0" smtClean="0"/>
              <a:t> Himself to be holy except Christ who is the head of the church.</a:t>
            </a:r>
          </a:p>
          <a:p>
            <a:r>
              <a:rPr lang="en-US" baseline="0" dirty="0" smtClean="0"/>
              <a:t>Isaiah 6:3 Holy, holy, holy is the Lord of hosts.</a:t>
            </a:r>
          </a:p>
          <a:p>
            <a:r>
              <a:rPr lang="en-US" baseline="0" dirty="0" smtClean="0"/>
              <a:t>John 6- the disciples said, “He is the Holy One of God</a:t>
            </a:r>
          </a:p>
          <a:p>
            <a:r>
              <a:rPr lang="en-US" baseline="0" dirty="0" smtClean="0"/>
              <a:t>Holy in all His attributes.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TRUE ONE means authentic, genuine, real (not false, not fake)</a:t>
            </a:r>
          </a:p>
          <a:p>
            <a:r>
              <a:rPr lang="en-US" baseline="0" dirty="0" smtClean="0"/>
              <a:t>-He is true in His character and all that He says.</a:t>
            </a:r>
          </a:p>
          <a:p>
            <a:r>
              <a:rPr lang="en-US" baseline="0" dirty="0" smtClean="0"/>
              <a:t>-True to His promises.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663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KEY of DAVID (see also Isaiah 22:22)</a:t>
            </a:r>
          </a:p>
          <a:p>
            <a:r>
              <a:rPr lang="en-US" baseline="0" dirty="0" smtClean="0"/>
              <a:t>-He has the messianic authority</a:t>
            </a:r>
          </a:p>
          <a:p>
            <a:r>
              <a:rPr lang="en-US" baseline="0" dirty="0" smtClean="0"/>
              <a:t>-key symbolizes authority, ultimate control, and sovereignty.</a:t>
            </a:r>
          </a:p>
          <a:p>
            <a:r>
              <a:rPr lang="en-US" dirty="0" smtClean="0"/>
              <a:t>-over them.</a:t>
            </a:r>
          </a:p>
          <a:p>
            <a:r>
              <a:rPr lang="en-US" dirty="0" smtClean="0"/>
              <a:t>-He has the key to all treasures and has authority </a:t>
            </a:r>
          </a:p>
          <a:p>
            <a:r>
              <a:rPr lang="en-US" dirty="0" smtClean="0"/>
              <a:t>-He</a:t>
            </a:r>
            <a:r>
              <a:rPr lang="en-US" baseline="0" dirty="0" smtClean="0"/>
              <a:t> can dispense them.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WHO OPENS AND NO ONE WILL SHUT</a:t>
            </a:r>
          </a:p>
          <a:p>
            <a:r>
              <a:rPr lang="en-US" baseline="0" dirty="0" smtClean="0"/>
              <a:t>-He is the one who decides who enters the kingdom. (He hold the keys)</a:t>
            </a:r>
          </a:p>
          <a:p>
            <a:r>
              <a:rPr lang="en-US" baseline="0" dirty="0" smtClean="0"/>
              <a:t>-Rev 1:18 He has the keys to death &amp; hades.</a:t>
            </a:r>
          </a:p>
          <a:p>
            <a:r>
              <a:rPr lang="en-US" baseline="0" dirty="0" smtClean="0"/>
              <a:t>-He has the keys to death &amp; grave</a:t>
            </a:r>
          </a:p>
          <a:p>
            <a:r>
              <a:rPr lang="en-US" baseline="0" dirty="0" smtClean="0"/>
              <a:t>-He has the key to hell</a:t>
            </a:r>
          </a:p>
          <a:p>
            <a:r>
              <a:rPr lang="en-US" baseline="0" dirty="0" smtClean="0"/>
              <a:t>-He has the key to heaven.</a:t>
            </a:r>
          </a:p>
          <a:p>
            <a:r>
              <a:rPr lang="en-US" baseline="0" dirty="0" smtClean="0"/>
              <a:t>-John 14:6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51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14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4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1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19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19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5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8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2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7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505DB-8DC5-4510-8AFE-E6552FB813F5}" type="datetimeFigureOut">
              <a:rPr lang="en-US" smtClean="0"/>
              <a:t>5/30/2025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6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2" y="470354"/>
            <a:ext cx="10515600" cy="5767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b="1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en-US" sz="6000" b="1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en-US" sz="6000" b="1" dirty="0" smtClean="0">
                <a:latin typeface="Arial Black" panose="020B0A04020102020204" pitchFamily="34" charset="0"/>
              </a:rPr>
              <a:t>Mini Series on the SEVEN CHURCHES in Asia Minor </a:t>
            </a:r>
            <a:endParaRPr lang="en-US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03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2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OMMENDATION (</a:t>
            </a:r>
            <a:r>
              <a:rPr lang="en-US" sz="6000" b="1" u="sng" dirty="0" smtClean="0"/>
              <a:t>v8)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	a</a:t>
            </a:r>
            <a:r>
              <a:rPr lang="en-US" sz="6000" dirty="0" smtClean="0"/>
              <a:t>. I KNOW YOUR WORKS.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21257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2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OMMENDATION (</a:t>
            </a:r>
            <a:r>
              <a:rPr lang="en-US" sz="6000" b="1" u="sng" dirty="0" smtClean="0"/>
              <a:t>v8c)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	b</a:t>
            </a:r>
            <a:r>
              <a:rPr lang="en-US" sz="6000" dirty="0" smtClean="0"/>
              <a:t>. I know that you have but </a:t>
            </a:r>
            <a:r>
              <a:rPr lang="en-US" sz="6000" dirty="0" smtClean="0"/>
              <a:t>			</a:t>
            </a:r>
            <a:r>
              <a:rPr lang="en-US" sz="6000" b="1" i="1" dirty="0" smtClean="0">
                <a:solidFill>
                  <a:srgbClr val="FF0000"/>
                </a:solidFill>
              </a:rPr>
              <a:t>LITTLE </a:t>
            </a:r>
            <a:r>
              <a:rPr lang="en-US" sz="6000" b="1" i="1" dirty="0" smtClean="0">
                <a:solidFill>
                  <a:srgbClr val="FF0000"/>
                </a:solidFill>
              </a:rPr>
              <a:t>POWER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-you have </a:t>
            </a:r>
            <a:r>
              <a:rPr lang="en-US" sz="6000" b="1" u="sng" dirty="0" smtClean="0">
                <a:solidFill>
                  <a:srgbClr val="FF0000"/>
                </a:solidFill>
              </a:rPr>
              <a:t>kept my word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-have </a:t>
            </a:r>
            <a:r>
              <a:rPr lang="en-US" sz="6000" b="1" u="sng" dirty="0" smtClean="0">
                <a:solidFill>
                  <a:srgbClr val="FF0000"/>
                </a:solidFill>
              </a:rPr>
              <a:t>not denied my name</a:t>
            </a:r>
            <a:r>
              <a:rPr lang="en-US" sz="6000" dirty="0" smtClean="0"/>
              <a:t>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28030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2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OMMENDATION (</a:t>
            </a:r>
            <a:r>
              <a:rPr lang="en-US" sz="6000" b="1" u="sng" dirty="0" smtClean="0"/>
              <a:t>v8)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dirty="0"/>
              <a:t>	</a:t>
            </a:r>
            <a:r>
              <a:rPr lang="en-US" sz="7200" b="1" i="1" u="sng" dirty="0" smtClean="0"/>
              <a:t>STRENGTH</a:t>
            </a:r>
            <a:r>
              <a:rPr lang="en-US" sz="7200" dirty="0" smtClean="0"/>
              <a:t> </a:t>
            </a:r>
            <a:r>
              <a:rPr lang="en-US" sz="7200" dirty="0"/>
              <a:t>of the church is </a:t>
            </a:r>
            <a:r>
              <a:rPr lang="en-US" sz="7200" i="1" dirty="0"/>
              <a:t>not based </a:t>
            </a:r>
            <a:r>
              <a:rPr lang="en-US" sz="7200" dirty="0"/>
              <a:t>on </a:t>
            </a:r>
            <a:r>
              <a:rPr lang="en-US" sz="7200" u="sng" dirty="0"/>
              <a:t>numbers</a:t>
            </a:r>
            <a:r>
              <a:rPr lang="en-US" sz="7200" dirty="0"/>
              <a:t>, </a:t>
            </a:r>
            <a:endParaRPr lang="en-US" sz="7200" dirty="0" smtClean="0"/>
          </a:p>
          <a:p>
            <a:pPr marL="0" indent="0" algn="ctr">
              <a:buNone/>
            </a:pPr>
            <a:r>
              <a:rPr lang="en-US" sz="7200" dirty="0" smtClean="0"/>
              <a:t>it </a:t>
            </a:r>
            <a:r>
              <a:rPr lang="en-US" sz="7200" dirty="0"/>
              <a:t>is based on their </a:t>
            </a:r>
            <a:r>
              <a:rPr lang="en-US" sz="7200" b="1" i="1" u="sng" dirty="0" smtClean="0"/>
              <a:t>faithfulness</a:t>
            </a:r>
            <a:r>
              <a:rPr lang="en-US" sz="7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964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2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OMMENDATION (</a:t>
            </a:r>
            <a:r>
              <a:rPr lang="en-US" sz="6000" b="1" u="sng" dirty="0" smtClean="0"/>
              <a:t>v10a)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	c</a:t>
            </a:r>
            <a:r>
              <a:rPr lang="en-US" sz="6000" dirty="0" smtClean="0"/>
              <a:t>. </a:t>
            </a:r>
            <a:r>
              <a:rPr lang="en-US" sz="6000" dirty="0"/>
              <a:t>	</a:t>
            </a:r>
            <a:r>
              <a:rPr lang="en-US" sz="6000" dirty="0" smtClean="0"/>
              <a:t>you have </a:t>
            </a:r>
            <a:r>
              <a:rPr lang="en-US" sz="6000" b="1" u="sng" dirty="0" smtClean="0">
                <a:solidFill>
                  <a:srgbClr val="FF0000"/>
                </a:solidFill>
              </a:rPr>
              <a:t>kept my word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	about</a:t>
            </a:r>
            <a:r>
              <a:rPr lang="en-US" sz="6000" dirty="0"/>
              <a:t> </a:t>
            </a:r>
            <a:r>
              <a:rPr lang="en-US" sz="6000" b="1" i="1" dirty="0"/>
              <a:t>patient endurance</a:t>
            </a:r>
          </a:p>
        </p:txBody>
      </p:sp>
    </p:spTree>
    <p:extLst>
      <p:ext uri="{BB962C8B-B14F-4D97-AF65-F5344CB8AC3E}">
        <p14:creationId xmlns:p14="http://schemas.microsoft.com/office/powerpoint/2010/main" val="174796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2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OMMENDATION (v8b)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Mt 24:13</a:t>
            </a:r>
            <a:endParaRPr lang="en-US" sz="6000" b="1" u="sng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/>
              <a:t>The Church in Philadelphia understood what it means to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PERSEVERE</a:t>
            </a:r>
            <a:r>
              <a:rPr lang="en-US" sz="6000" b="1" dirty="0" smtClean="0">
                <a:solidFill>
                  <a:srgbClr val="FF0000"/>
                </a:solidFill>
              </a:rPr>
              <a:t>.</a:t>
            </a:r>
            <a:endParaRPr lang="en-US" sz="6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30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ONDEMNATION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90688"/>
            <a:ext cx="11811000" cy="45142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sz="9600" dirty="0" smtClean="0"/>
          </a:p>
          <a:p>
            <a:pPr marL="0" indent="0" algn="ctr"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NONE.</a:t>
            </a:r>
          </a:p>
        </p:txBody>
      </p:sp>
    </p:spTree>
    <p:extLst>
      <p:ext uri="{BB962C8B-B14F-4D97-AF65-F5344CB8AC3E}">
        <p14:creationId xmlns:p14="http://schemas.microsoft.com/office/powerpoint/2010/main" val="7774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4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HALLENGE (v11)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b="1" i="1" dirty="0" smtClean="0"/>
              <a:t>I am coming soon…</a:t>
            </a:r>
          </a:p>
          <a:p>
            <a:pPr marL="0" indent="0">
              <a:buNone/>
            </a:pPr>
            <a:r>
              <a:rPr lang="en-US" sz="6000" b="1" i="1" u="sng" dirty="0" smtClean="0"/>
              <a:t>HOLD </a:t>
            </a:r>
            <a:r>
              <a:rPr lang="en-US" sz="6000" b="1" i="1" u="sng" dirty="0" smtClean="0"/>
              <a:t>FAST</a:t>
            </a:r>
            <a:r>
              <a:rPr lang="en-US" sz="6000" dirty="0" smtClean="0"/>
              <a:t> on what you have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-so that no one may seize 	your crown.</a:t>
            </a:r>
          </a:p>
        </p:txBody>
      </p:sp>
    </p:spTree>
    <p:extLst>
      <p:ext uri="{BB962C8B-B14F-4D97-AF65-F5344CB8AC3E}">
        <p14:creationId xmlns:p14="http://schemas.microsoft.com/office/powerpoint/2010/main" val="349216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4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HALLENGE (v11)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b="1" u="sng" dirty="0" smtClean="0"/>
              <a:t>2 </a:t>
            </a:r>
            <a:r>
              <a:rPr lang="en-US" sz="6000" b="1" u="sng" dirty="0"/>
              <a:t>John 1:8:</a:t>
            </a:r>
            <a:r>
              <a:rPr lang="en-US" sz="6000" dirty="0"/>
              <a:t> "Watch yourselves that you do not lose what we have accomplished,</a:t>
            </a:r>
          </a:p>
          <a:p>
            <a:pPr marL="0" indent="0" algn="ctr">
              <a:buNone/>
            </a:pPr>
            <a:r>
              <a:rPr lang="en-US" sz="6000" dirty="0"/>
              <a:t>but that you may receive a full reward."</a:t>
            </a:r>
          </a:p>
          <a:p>
            <a:pPr marL="0" indent="0" algn="ctr">
              <a:buNone/>
            </a:pP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130914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5300" dirty="0" smtClean="0"/>
              <a:t>(</a:t>
            </a:r>
            <a:r>
              <a:rPr lang="en-US" sz="5300" dirty="0" smtClean="0"/>
              <a:t>v8-v10,v12)</a:t>
            </a:r>
            <a:endParaRPr lang="en-US" sz="5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a</a:t>
            </a:r>
            <a:r>
              <a:rPr lang="en-US" sz="6000" dirty="0" smtClean="0"/>
              <a:t>. </a:t>
            </a:r>
            <a:r>
              <a:rPr lang="en-US" sz="6000" u="sng" dirty="0" smtClean="0"/>
              <a:t>Christ will SET an OPEN DOOR</a:t>
            </a:r>
            <a:r>
              <a:rPr lang="en-US" sz="6000" dirty="0" smtClean="0"/>
              <a:t> </a:t>
            </a:r>
          </a:p>
          <a:p>
            <a:pPr marL="0" indent="0">
              <a:buNone/>
            </a:pPr>
            <a:r>
              <a:rPr lang="en-US" sz="6000" dirty="0" smtClean="0"/>
              <a:t>I </a:t>
            </a:r>
            <a:r>
              <a:rPr lang="en-US" sz="6000" dirty="0" smtClean="0"/>
              <a:t>have set before you an 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b="1" i="1" dirty="0" smtClean="0"/>
              <a:t>OPEN DOOR </a:t>
            </a:r>
            <a:r>
              <a:rPr lang="en-US" sz="6000" dirty="0" smtClean="0"/>
              <a:t>	which</a:t>
            </a:r>
            <a:r>
              <a:rPr lang="en-US" sz="6000" dirty="0"/>
              <a:t> </a:t>
            </a:r>
            <a:r>
              <a:rPr lang="en-US" sz="6000" i="1" u="sng" dirty="0"/>
              <a:t>no one</a:t>
            </a:r>
            <a:r>
              <a:rPr lang="en-US" sz="6000" dirty="0"/>
              <a:t> is able to shut</a:t>
            </a:r>
          </a:p>
        </p:txBody>
      </p:sp>
    </p:spTree>
    <p:extLst>
      <p:ext uri="{BB962C8B-B14F-4D97-AF65-F5344CB8AC3E}">
        <p14:creationId xmlns:p14="http://schemas.microsoft.com/office/powerpoint/2010/main" val="12387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b="1" i="1" dirty="0" smtClean="0"/>
              <a:t>3 </a:t>
            </a:r>
            <a:r>
              <a:rPr lang="en-US" sz="6000" b="1" i="1" u="sng" dirty="0" smtClean="0"/>
              <a:t>Implications</a:t>
            </a:r>
            <a:r>
              <a:rPr lang="en-US" sz="6000" b="1" i="1" dirty="0" smtClean="0"/>
              <a:t> </a:t>
            </a:r>
            <a:r>
              <a:rPr lang="en-US" sz="6000" i="1" dirty="0" smtClean="0"/>
              <a:t>of the</a:t>
            </a:r>
            <a:r>
              <a:rPr lang="en-US" sz="6000" b="1" i="1" dirty="0" smtClean="0"/>
              <a:t> OPEN DOOR</a:t>
            </a:r>
            <a:r>
              <a:rPr lang="en-US" sz="6000" dirty="0" smtClean="0"/>
              <a:t> that </a:t>
            </a:r>
            <a:r>
              <a:rPr lang="en-US" sz="6000" i="1" u="sng" dirty="0" smtClean="0"/>
              <a:t>no one</a:t>
            </a:r>
            <a:r>
              <a:rPr lang="en-US" sz="6000" dirty="0" smtClean="0"/>
              <a:t> can shut: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1.their SALVATION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2. SALVATION of others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3. Their RESOURCES</a:t>
            </a:r>
          </a:p>
          <a:p>
            <a:pPr marL="0" indent="0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04156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7657646"/>
              </p:ext>
            </p:extLst>
          </p:nvPr>
        </p:nvGraphicFramePr>
        <p:xfrm>
          <a:off x="457201" y="248494"/>
          <a:ext cx="11087100" cy="638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7100"/>
              </a:tblGrid>
              <a:tr h="753634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COMMONALITIES</a:t>
                      </a:r>
                      <a:endParaRPr lang="en-US" sz="5000" dirty="0"/>
                    </a:p>
                  </a:txBody>
                  <a:tcPr/>
                </a:tc>
              </a:tr>
              <a:tr h="81215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5000" dirty="0" smtClean="0"/>
                        <a:t>1. Correspondent</a:t>
                      </a:r>
                      <a:endParaRPr lang="en-US" sz="5000" dirty="0"/>
                    </a:p>
                  </a:txBody>
                  <a:tcPr/>
                </a:tc>
              </a:tr>
              <a:tr h="1007350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2. Commendation</a:t>
                      </a:r>
                    </a:p>
                  </a:txBody>
                  <a:tcPr/>
                </a:tc>
              </a:tr>
              <a:tr h="9811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0" dirty="0" smtClean="0"/>
                        <a:t>3. Condemnation</a:t>
                      </a: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4. Challenge</a:t>
                      </a:r>
                      <a:endParaRPr lang="en-US" sz="5000" dirty="0"/>
                    </a:p>
                  </a:txBody>
                  <a:tcPr/>
                </a:tc>
              </a:tr>
              <a:tr h="870857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5. Call</a:t>
                      </a:r>
                      <a:endParaRPr lang="en-US" sz="5000" dirty="0"/>
                    </a:p>
                  </a:txBody>
                  <a:tcPr/>
                </a:tc>
              </a:tr>
              <a:tr h="899886">
                <a:tc>
                  <a:txBody>
                    <a:bodyPr/>
                    <a:lstStyle/>
                    <a:p>
                      <a:r>
                        <a:rPr lang="en-US" sz="5000" dirty="0" smtClean="0"/>
                        <a:t>6. Consolation</a:t>
                      </a:r>
                      <a:endParaRPr lang="en-US" sz="5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95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b</a:t>
            </a:r>
            <a:r>
              <a:rPr lang="en-US" sz="6000" dirty="0" smtClean="0"/>
              <a:t>. </a:t>
            </a:r>
            <a:r>
              <a:rPr lang="en-US" sz="6000" u="sng" dirty="0" smtClean="0"/>
              <a:t>Christ will GRANT them </a:t>
            </a:r>
            <a:r>
              <a:rPr lang="en-US" sz="6000" dirty="0" smtClean="0"/>
              <a:t>				    </a:t>
            </a:r>
            <a:r>
              <a:rPr lang="en-US" sz="6000" u="sng" dirty="0" smtClean="0"/>
              <a:t>VICTORY</a:t>
            </a:r>
            <a:r>
              <a:rPr lang="en-US" sz="6000" b="1" baseline="30000" dirty="0" smtClean="0"/>
              <a:t> </a:t>
            </a:r>
          </a:p>
          <a:p>
            <a:pPr marL="0" indent="0">
              <a:buNone/>
            </a:pPr>
            <a:r>
              <a:rPr lang="en-US" sz="6000" dirty="0" smtClean="0"/>
              <a:t>I </a:t>
            </a:r>
            <a:r>
              <a:rPr lang="en-US" sz="6000" dirty="0"/>
              <a:t>will make them </a:t>
            </a:r>
            <a:r>
              <a:rPr lang="en-US" sz="6000" b="1" i="1" dirty="0"/>
              <a:t>come and bow down before your feet</a:t>
            </a:r>
            <a:r>
              <a:rPr lang="en-US" sz="6000" dirty="0"/>
              <a:t>, and they will learn that I have loved you. </a:t>
            </a:r>
          </a:p>
        </p:txBody>
      </p:sp>
    </p:spTree>
    <p:extLst>
      <p:ext uri="{BB962C8B-B14F-4D97-AF65-F5344CB8AC3E}">
        <p14:creationId xmlns:p14="http://schemas.microsoft.com/office/powerpoint/2010/main" val="19247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“</a:t>
            </a:r>
            <a:r>
              <a:rPr lang="en-US" sz="6000" b="1" i="1" dirty="0" smtClean="0"/>
              <a:t>come </a:t>
            </a:r>
            <a:r>
              <a:rPr lang="en-US" sz="6000" b="1" i="1" dirty="0"/>
              <a:t>and bow down before your </a:t>
            </a:r>
            <a:r>
              <a:rPr lang="en-US" sz="6000" b="1" i="1" dirty="0" smtClean="0"/>
              <a:t>feet”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 smtClean="0"/>
              <a:t>-posture of a HUMBLED and DEFEATED enemy.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Is 45:14, Is 49:23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61016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500" dirty="0" smtClean="0"/>
              <a:t>c. </a:t>
            </a:r>
            <a:r>
              <a:rPr lang="en-US" sz="5400" u="sng" dirty="0"/>
              <a:t>Christ will </a:t>
            </a:r>
            <a:r>
              <a:rPr lang="en-US" sz="5400" u="sng" dirty="0" smtClean="0"/>
              <a:t>SPARE them from</a:t>
            </a:r>
            <a:r>
              <a:rPr lang="en-US" sz="5400" dirty="0" smtClean="0"/>
              <a:t>      		   </a:t>
            </a:r>
            <a:r>
              <a:rPr lang="en-US" sz="5400" u="sng" dirty="0" smtClean="0"/>
              <a:t>TRIBULATION </a:t>
            </a:r>
            <a:r>
              <a:rPr lang="en-US" sz="5400" dirty="0"/>
              <a:t>			</a:t>
            </a:r>
            <a:endParaRPr lang="en-US" sz="5500" dirty="0" smtClean="0"/>
          </a:p>
          <a:p>
            <a:pPr marL="0" indent="0">
              <a:buNone/>
            </a:pPr>
            <a:r>
              <a:rPr lang="en-US" sz="5500" b="1" i="1" u="sng" dirty="0" smtClean="0">
                <a:solidFill>
                  <a:srgbClr val="FF0000"/>
                </a:solidFill>
              </a:rPr>
              <a:t>I </a:t>
            </a:r>
            <a:r>
              <a:rPr lang="en-US" sz="5500" b="1" i="1" u="sng" dirty="0">
                <a:solidFill>
                  <a:srgbClr val="FF0000"/>
                </a:solidFill>
              </a:rPr>
              <a:t>will keep you from the hour of trial</a:t>
            </a:r>
            <a:r>
              <a:rPr lang="en-US" sz="5500" dirty="0"/>
              <a:t> that is coming on the whole world, to try those who dwell on the earth. </a:t>
            </a:r>
          </a:p>
        </p:txBody>
      </p:sp>
    </p:spTree>
    <p:extLst>
      <p:ext uri="{BB962C8B-B14F-4D97-AF65-F5344CB8AC3E}">
        <p14:creationId xmlns:p14="http://schemas.microsoft.com/office/powerpoint/2010/main" val="52068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d</a:t>
            </a:r>
            <a:r>
              <a:rPr lang="en-US" sz="6000" dirty="0" smtClean="0"/>
              <a:t>. </a:t>
            </a:r>
            <a:r>
              <a:rPr lang="en-US" sz="6000" u="sng" dirty="0"/>
              <a:t>Christ will </a:t>
            </a:r>
            <a:r>
              <a:rPr lang="en-US" sz="6000" u="sng" dirty="0" smtClean="0"/>
              <a:t>MAKE them as</a:t>
            </a:r>
            <a:r>
              <a:rPr lang="en-US" sz="6000" dirty="0" smtClean="0"/>
              <a:t>   	  	 	  </a:t>
            </a:r>
            <a:r>
              <a:rPr lang="en-US" sz="6000" u="sng" dirty="0" smtClean="0"/>
              <a:t>CITIZENS of Heaven</a:t>
            </a:r>
            <a:r>
              <a:rPr lang="en-US" sz="6000" dirty="0" smtClean="0"/>
              <a:t> </a:t>
            </a:r>
          </a:p>
          <a:p>
            <a:pPr marL="0" indent="0">
              <a:buNone/>
            </a:pPr>
            <a:r>
              <a:rPr lang="en-US" sz="6000" dirty="0" smtClean="0"/>
              <a:t>To </a:t>
            </a:r>
            <a:r>
              <a:rPr lang="en-US" sz="6000" dirty="0" smtClean="0"/>
              <a:t>the one who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CONQUERS</a:t>
            </a:r>
          </a:p>
          <a:p>
            <a:pPr marL="0" indent="0">
              <a:buNone/>
            </a:pPr>
            <a:r>
              <a:rPr lang="en-US" sz="6000" dirty="0"/>
              <a:t>	-</a:t>
            </a:r>
            <a:r>
              <a:rPr lang="en-US" sz="6000" dirty="0" smtClean="0"/>
              <a:t>I will make him a </a:t>
            </a:r>
            <a:r>
              <a:rPr lang="en-US" sz="6000" b="1" u="sng" dirty="0" smtClean="0">
                <a:solidFill>
                  <a:srgbClr val="FF0000"/>
                </a:solidFill>
              </a:rPr>
              <a:t>PILLAR</a:t>
            </a:r>
            <a:r>
              <a:rPr lang="en-US" sz="6000" dirty="0" smtClean="0"/>
              <a:t> in 			the temple of my God.</a:t>
            </a:r>
          </a:p>
          <a:p>
            <a:pPr marL="0" indent="0">
              <a:buNone/>
            </a:pPr>
            <a:r>
              <a:rPr lang="en-US" sz="6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7250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-NEVER shall he go out of it.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</a:t>
            </a:r>
            <a:r>
              <a:rPr lang="en-US" sz="6000" dirty="0"/>
              <a:t>I write on him the name of 			my God.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95960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- </a:t>
            </a:r>
            <a:r>
              <a:rPr lang="en-US" sz="6000" dirty="0" smtClean="0"/>
              <a:t>and </a:t>
            </a:r>
            <a:r>
              <a:rPr lang="en-US" sz="6000" dirty="0"/>
              <a:t>the name of the city 			</a:t>
            </a:r>
            <a:r>
              <a:rPr lang="en-US" sz="6000" dirty="0" smtClean="0"/>
              <a:t>	of </a:t>
            </a:r>
            <a:r>
              <a:rPr lang="en-US" sz="6000" dirty="0"/>
              <a:t>	my God.</a:t>
            </a:r>
          </a:p>
          <a:p>
            <a:pPr marL="0" indent="0">
              <a:buNone/>
            </a:pPr>
            <a:r>
              <a:rPr lang="en-US" sz="6000" dirty="0"/>
              <a:t>	 -</a:t>
            </a:r>
            <a:r>
              <a:rPr lang="en-US" sz="6000" dirty="0" smtClean="0"/>
              <a:t>and </a:t>
            </a:r>
            <a:r>
              <a:rPr lang="en-US" sz="6000" dirty="0"/>
              <a:t>my own new name.</a:t>
            </a:r>
          </a:p>
          <a:p>
            <a:pPr marL="0" indent="0">
              <a:buNone/>
            </a:pP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 </a:t>
            </a:r>
            <a:r>
              <a:rPr lang="en-US" sz="6000" dirty="0" smtClean="0"/>
              <a:t>   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2586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/>
              <a:t>5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ONSOLATION </a:t>
            </a:r>
            <a:r>
              <a:rPr lang="en-US" sz="6000" dirty="0"/>
              <a:t>(v8-v10,v12)</a:t>
            </a:r>
            <a:endParaRPr lang="en-US" sz="6000" dirty="0"/>
          </a:p>
        </p:txBody>
      </p:sp>
      <p:pic>
        <p:nvPicPr>
          <p:cNvPr id="1026" name="Picture 2" descr="https://cdn.pixabay.com/photo/2018/04/02/18/39/philadelphia-3284739_128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045" y="1690688"/>
            <a:ext cx="9969909" cy="487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00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6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ALL </a:t>
            </a:r>
            <a:r>
              <a:rPr lang="en-US" sz="6000" dirty="0" smtClean="0"/>
              <a:t>(v13)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baseline="30000" dirty="0" smtClean="0"/>
              <a:t>13</a:t>
            </a:r>
            <a:r>
              <a:rPr lang="en-US" sz="6000" baseline="30000" dirty="0"/>
              <a:t> </a:t>
            </a:r>
            <a:r>
              <a:rPr lang="en-US" sz="6000" dirty="0"/>
              <a:t>He who has an ear, let him 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hear</a:t>
            </a:r>
            <a:r>
              <a:rPr lang="en-US" sz="6000" dirty="0"/>
              <a:t> what the Spirit says to 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the</a:t>
            </a:r>
            <a:r>
              <a:rPr lang="en-US" sz="6000" dirty="0"/>
              <a:t> churches</a:t>
            </a:r>
            <a:r>
              <a:rPr lang="en-US" sz="6000" dirty="0" smtClean="0"/>
              <a:t>.</a:t>
            </a:r>
            <a:endParaRPr lang="en-US" sz="6000" dirty="0"/>
          </a:p>
          <a:p>
            <a:pPr marL="0" indent="0">
              <a:buNone/>
            </a:pP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 </a:t>
            </a:r>
            <a:r>
              <a:rPr lang="en-US" sz="6000" dirty="0" smtClean="0"/>
              <a:t>   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4790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8000" dirty="0" smtClean="0"/>
          </a:p>
          <a:p>
            <a:pPr marL="0" indent="0" algn="ctr">
              <a:buNone/>
            </a:pPr>
            <a:r>
              <a:rPr lang="en-US" sz="8000" dirty="0" smtClean="0"/>
              <a:t>Be </a:t>
            </a:r>
            <a:r>
              <a:rPr lang="en-US" sz="8000" dirty="0"/>
              <a:t>a </a:t>
            </a:r>
            <a:r>
              <a:rPr lang="en-US" sz="8000" b="1" i="1" u="sng" dirty="0">
                <a:solidFill>
                  <a:srgbClr val="FF0000"/>
                </a:solidFill>
              </a:rPr>
              <a:t>FAITHFUL</a:t>
            </a:r>
            <a:r>
              <a:rPr lang="en-US" sz="8000" b="1" i="1" u="sng" dirty="0"/>
              <a:t> </a:t>
            </a:r>
            <a:r>
              <a:rPr lang="en-US" sz="8000" b="1" i="1" u="sng" dirty="0" smtClean="0"/>
              <a:t>CHURCH!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9849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6500" dirty="0" smtClean="0"/>
              <a:t>If </a:t>
            </a:r>
            <a:r>
              <a:rPr lang="en-US" sz="6500" dirty="0"/>
              <a:t>we want GLCC to be a </a:t>
            </a:r>
            <a:r>
              <a:rPr lang="en-US" sz="6500" b="1" i="1" u="sng" dirty="0"/>
              <a:t>FAITHFUL</a:t>
            </a:r>
            <a:r>
              <a:rPr lang="en-US" sz="6500" dirty="0"/>
              <a:t> church, </a:t>
            </a:r>
            <a:endParaRPr lang="en-US" sz="6500" dirty="0" smtClean="0"/>
          </a:p>
          <a:p>
            <a:pPr marL="0" indent="0" algn="ctr">
              <a:buNone/>
            </a:pPr>
            <a:r>
              <a:rPr lang="en-US" sz="6500" dirty="0" smtClean="0"/>
              <a:t>we </a:t>
            </a:r>
            <a:r>
              <a:rPr lang="en-US" sz="6500" dirty="0"/>
              <a:t>must be </a:t>
            </a:r>
            <a:r>
              <a:rPr lang="en-US" sz="6500" b="1" i="1" u="sng" dirty="0">
                <a:solidFill>
                  <a:schemeClr val="accent5">
                    <a:lumMod val="75000"/>
                  </a:schemeClr>
                </a:solidFill>
              </a:rPr>
              <a:t>FAITHFUL</a:t>
            </a:r>
            <a:r>
              <a:rPr lang="en-US" sz="6500" dirty="0"/>
              <a:t> 				members of the </a:t>
            </a:r>
            <a:r>
              <a:rPr lang="en-US" sz="6500" b="1" i="1" u="sng" dirty="0">
                <a:solidFill>
                  <a:schemeClr val="accent5">
                    <a:lumMod val="75000"/>
                  </a:schemeClr>
                </a:solidFill>
              </a:rPr>
              <a:t>BODY of CHRIST</a:t>
            </a:r>
            <a:r>
              <a:rPr lang="en-US" sz="6500" dirty="0">
                <a:solidFill>
                  <a:schemeClr val="accent5">
                    <a:lumMod val="75000"/>
                  </a:schemeClr>
                </a:solidFill>
              </a:rPr>
              <a:t>!</a:t>
            </a:r>
          </a:p>
          <a:p>
            <a:pPr marL="0" indent="0">
              <a:buNone/>
            </a:pPr>
            <a:r>
              <a:rPr lang="en-US" sz="5400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32721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2146" t="26253" r="5497" b="12487"/>
          <a:stretch/>
        </p:blipFill>
        <p:spPr>
          <a:xfrm>
            <a:off x="522515" y="306684"/>
            <a:ext cx="11205028" cy="631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b="1" i="1" u="sng" dirty="0">
                <a:solidFill>
                  <a:srgbClr val="7030A0"/>
                </a:solidFill>
              </a:rPr>
              <a:t>HOW: </a:t>
            </a:r>
            <a:r>
              <a:rPr lang="en-US" sz="6000" dirty="0"/>
              <a:t>a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KEEP</a:t>
            </a:r>
            <a:r>
              <a:rPr lang="en-US" sz="6000" dirty="0" smtClean="0"/>
              <a:t> </a:t>
            </a:r>
            <a:r>
              <a:rPr lang="en-US" sz="6000" dirty="0"/>
              <a:t>His WORD</a:t>
            </a:r>
          </a:p>
          <a:p>
            <a:pPr marL="0" indent="0">
              <a:buNone/>
            </a:pPr>
            <a:r>
              <a:rPr lang="en-US" sz="6000" dirty="0"/>
              <a:t>			</a:t>
            </a:r>
            <a:r>
              <a:rPr lang="en-US" sz="6000" dirty="0"/>
              <a:t>1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chemeClr val="accent5">
                    <a:lumMod val="75000"/>
                  </a:schemeClr>
                </a:solidFill>
              </a:rPr>
              <a:t>OBEY</a:t>
            </a:r>
            <a:r>
              <a:rPr lang="en-US" sz="6000" dirty="0" smtClean="0"/>
              <a:t> His </a:t>
            </a:r>
            <a:r>
              <a:rPr lang="en-US" sz="6000" dirty="0"/>
              <a:t>commands </a:t>
            </a:r>
          </a:p>
          <a:p>
            <a:pPr marL="0" indent="0">
              <a:buNone/>
            </a:pPr>
            <a:r>
              <a:rPr lang="en-US" sz="6000" dirty="0"/>
              <a:t>					1 Jn 2:3 					</a:t>
            </a:r>
            <a:r>
              <a:rPr lang="en-US" sz="6000" dirty="0" smtClean="0"/>
              <a:t>				James </a:t>
            </a:r>
            <a:r>
              <a:rPr lang="en-US" sz="6000" dirty="0"/>
              <a:t>1:22 </a:t>
            </a:r>
            <a:r>
              <a:rPr lang="en-US" sz="6000" b="1" baseline="30000" dirty="0"/>
              <a:t> </a:t>
            </a:r>
            <a:r>
              <a:rPr lang="en-US" sz="6000" dirty="0"/>
              <a:t>	</a:t>
            </a:r>
          </a:p>
          <a:p>
            <a:pPr marL="0" indent="0">
              <a:buNone/>
            </a:pPr>
            <a:r>
              <a:rPr lang="en-US" sz="6000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125161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i="1" u="sng" dirty="0">
                <a:solidFill>
                  <a:srgbClr val="7030A0"/>
                </a:solidFill>
              </a:rPr>
              <a:t>HOW: </a:t>
            </a:r>
            <a:r>
              <a:rPr lang="en-US" sz="5400" dirty="0"/>
              <a:t>a</a:t>
            </a:r>
            <a:r>
              <a:rPr lang="en-US" sz="5400" dirty="0" smtClean="0"/>
              <a:t>. </a:t>
            </a:r>
            <a:r>
              <a:rPr lang="en-US" sz="5400" b="1" i="1" u="sng" dirty="0" smtClean="0">
                <a:solidFill>
                  <a:srgbClr val="FF0000"/>
                </a:solidFill>
              </a:rPr>
              <a:t>KEEP</a:t>
            </a:r>
            <a:r>
              <a:rPr lang="en-US" sz="5400" dirty="0" smtClean="0"/>
              <a:t> </a:t>
            </a:r>
            <a:r>
              <a:rPr lang="en-US" sz="5400" dirty="0"/>
              <a:t>His WORD</a:t>
            </a:r>
          </a:p>
          <a:p>
            <a:pPr marL="0" indent="0">
              <a:buNone/>
            </a:pPr>
            <a:r>
              <a:rPr lang="en-US" sz="5400" dirty="0"/>
              <a:t>			</a:t>
            </a:r>
            <a:r>
              <a:rPr lang="en-US" sz="6000" dirty="0"/>
              <a:t>2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chemeClr val="accent5">
                    <a:lumMod val="75000"/>
                  </a:schemeClr>
                </a:solidFill>
              </a:rPr>
              <a:t>LIVE</a:t>
            </a:r>
            <a:r>
              <a:rPr lang="en-US" sz="6000" dirty="0" smtClean="0"/>
              <a:t> </a:t>
            </a:r>
            <a:r>
              <a:rPr lang="en-US" sz="6000" dirty="0"/>
              <a:t>in HOLINESS </a:t>
            </a:r>
            <a:endParaRPr lang="en-US" sz="6000" dirty="0" smtClean="0"/>
          </a:p>
          <a:p>
            <a:pPr marL="0" indent="0">
              <a:buNone/>
            </a:pPr>
            <a:r>
              <a:rPr lang="en-US" sz="5400" dirty="0"/>
              <a:t>	</a:t>
            </a:r>
            <a:r>
              <a:rPr lang="en-US" sz="5400" dirty="0" smtClean="0"/>
              <a:t>			1 </a:t>
            </a:r>
            <a:r>
              <a:rPr lang="en-US" sz="5400" dirty="0"/>
              <a:t>Peter </a:t>
            </a:r>
            <a:r>
              <a:rPr lang="en-US" sz="5400" dirty="0" smtClean="0"/>
              <a:t>1:15-16</a:t>
            </a:r>
            <a:endParaRPr lang="en-US" sz="5400" dirty="0"/>
          </a:p>
          <a:p>
            <a:pPr marL="0" indent="0">
              <a:buNone/>
            </a:pPr>
            <a:r>
              <a:rPr lang="en-US" sz="5400" dirty="0"/>
              <a:t>			</a:t>
            </a:r>
            <a:r>
              <a:rPr lang="en-US" sz="6000" dirty="0"/>
              <a:t>3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chemeClr val="accent5">
                    <a:lumMod val="75000"/>
                  </a:schemeClr>
                </a:solidFill>
              </a:rPr>
              <a:t>PREACH</a:t>
            </a:r>
            <a:r>
              <a:rPr lang="en-US" sz="6000" dirty="0" smtClean="0"/>
              <a:t> </a:t>
            </a:r>
            <a:r>
              <a:rPr lang="en-US" sz="6000" dirty="0"/>
              <a:t>the GOSPEL </a:t>
            </a:r>
            <a:r>
              <a:rPr lang="en-US" sz="5400" dirty="0" smtClean="0"/>
              <a:t>					Romans 1:16</a:t>
            </a:r>
            <a:endParaRPr lang="en-US" sz="5400" dirty="0"/>
          </a:p>
          <a:p>
            <a:pPr marL="0" indent="0" algn="ctr"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55160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	</a:t>
            </a:r>
            <a:r>
              <a:rPr lang="en-US" sz="6000" dirty="0"/>
              <a:t>b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DO NOT DENY </a:t>
            </a:r>
            <a:r>
              <a:rPr lang="en-US" sz="6000" dirty="0" smtClean="0"/>
              <a:t>His </a:t>
            </a:r>
            <a:r>
              <a:rPr lang="en-US" sz="6000" dirty="0"/>
              <a:t>name</a:t>
            </a:r>
          </a:p>
          <a:p>
            <a:pPr marL="0" indent="0">
              <a:buNone/>
            </a:pPr>
            <a:r>
              <a:rPr lang="en-US" sz="6000" dirty="0"/>
              <a:t>		</a:t>
            </a:r>
            <a:r>
              <a:rPr lang="en-US" sz="6000" dirty="0" smtClean="0"/>
              <a:t>-</a:t>
            </a:r>
            <a:r>
              <a:rPr lang="en-US" sz="6000" b="1" i="1" u="sng" dirty="0" smtClean="0">
                <a:solidFill>
                  <a:srgbClr val="7030A0"/>
                </a:solidFill>
              </a:rPr>
              <a:t>WALK</a:t>
            </a:r>
            <a:r>
              <a:rPr lang="en-US" sz="6000" dirty="0" smtClean="0"/>
              <a:t> </a:t>
            </a:r>
            <a:r>
              <a:rPr lang="en-US" sz="6000" dirty="0"/>
              <a:t>your talk! </a:t>
            </a:r>
          </a:p>
          <a:p>
            <a:pPr marL="0" indent="0">
              <a:buNone/>
            </a:pPr>
            <a:r>
              <a:rPr lang="en-US" sz="6000" dirty="0"/>
              <a:t>			</a:t>
            </a:r>
            <a:r>
              <a:rPr lang="en-US" sz="6000" dirty="0" smtClean="0"/>
              <a:t>Titus </a:t>
            </a:r>
            <a:r>
              <a:rPr lang="en-US" sz="6000" dirty="0"/>
              <a:t>1:16 </a:t>
            </a:r>
          </a:p>
        </p:txBody>
      </p:sp>
    </p:spTree>
    <p:extLst>
      <p:ext uri="{BB962C8B-B14F-4D97-AF65-F5344CB8AC3E}">
        <p14:creationId xmlns:p14="http://schemas.microsoft.com/office/powerpoint/2010/main" val="41262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	</a:t>
            </a:r>
            <a:r>
              <a:rPr lang="en-US" sz="6000" dirty="0"/>
              <a:t>c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PERSEVERE</a:t>
            </a:r>
            <a:endParaRPr lang="en-US" sz="6000" dirty="0"/>
          </a:p>
          <a:p>
            <a:pPr marL="0" indent="0">
              <a:buNone/>
            </a:pPr>
            <a:r>
              <a:rPr lang="en-US" sz="6000" dirty="0"/>
              <a:t>		</a:t>
            </a:r>
            <a:r>
              <a:rPr lang="en-US" sz="6000" dirty="0" smtClean="0"/>
              <a:t>-</a:t>
            </a:r>
            <a:r>
              <a:rPr lang="en-US" sz="6000" b="1" i="1" u="sng" dirty="0" smtClean="0">
                <a:solidFill>
                  <a:srgbClr val="7030A0"/>
                </a:solidFill>
              </a:rPr>
              <a:t>PATIENTLY ENDURE</a:t>
            </a:r>
            <a:endParaRPr lang="en-US" sz="6000" b="1" i="1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6000" dirty="0"/>
              <a:t>			</a:t>
            </a:r>
            <a:r>
              <a:rPr lang="en-US" sz="6000" dirty="0" smtClean="0"/>
              <a:t>Romans 5:3-5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461947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	</a:t>
            </a:r>
            <a:r>
              <a:rPr lang="en-US" sz="6000" dirty="0"/>
              <a:t>d</a:t>
            </a:r>
            <a:r>
              <a:rPr lang="en-US" sz="6000" dirty="0" smtClean="0"/>
              <a:t>.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HOLD FAST</a:t>
            </a:r>
            <a:endParaRPr lang="en-US" sz="6000" dirty="0"/>
          </a:p>
          <a:p>
            <a:pPr marL="0" indent="0">
              <a:buNone/>
            </a:pPr>
            <a:r>
              <a:rPr lang="en-US" sz="6000" dirty="0"/>
              <a:t>		</a:t>
            </a:r>
            <a:r>
              <a:rPr lang="en-US" sz="6000" dirty="0" smtClean="0"/>
              <a:t>-</a:t>
            </a:r>
            <a:r>
              <a:rPr lang="en-US" sz="6000" b="1" i="1" u="sng" dirty="0" smtClean="0">
                <a:solidFill>
                  <a:srgbClr val="7030A0"/>
                </a:solidFill>
              </a:rPr>
              <a:t>HOLD FAST TO WHAT WE</a:t>
            </a:r>
            <a:r>
              <a:rPr lang="en-US" sz="6000" b="1" i="1" dirty="0" smtClean="0">
                <a:solidFill>
                  <a:srgbClr val="7030A0"/>
                </a:solidFill>
              </a:rPr>
              <a:t> 			</a:t>
            </a:r>
            <a:r>
              <a:rPr lang="en-US" sz="6000" b="1" i="1" u="sng" dirty="0" smtClean="0">
                <a:solidFill>
                  <a:srgbClr val="7030A0"/>
                </a:solidFill>
              </a:rPr>
              <a:t>HAVE</a:t>
            </a:r>
            <a:endParaRPr lang="en-US" sz="6000" b="1" i="1" u="sng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6000" dirty="0"/>
              <a:t>			</a:t>
            </a:r>
            <a:r>
              <a:rPr lang="en-US" sz="6000" dirty="0" smtClean="0"/>
              <a:t>Galatians 6:9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9771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</a:t>
            </a:r>
            <a:r>
              <a:rPr lang="en-US" sz="6000" b="1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0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ONCLUSION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	</a:t>
            </a:r>
            <a:r>
              <a:rPr lang="en-US" sz="6000" dirty="0"/>
              <a:t>“</a:t>
            </a:r>
            <a:r>
              <a:rPr lang="en-US" sz="6000" b="1" dirty="0"/>
              <a:t>STRENGTH OF THE CHURCH IS NOT BASED ON NUMBERS, IT IS BASED ON THEIR FAITHFULNESS.”</a:t>
            </a:r>
            <a:endParaRPr lang="en-US" sz="6000" dirty="0"/>
          </a:p>
          <a:p>
            <a:pPr marL="0" indent="0" algn="ctr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67553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9530" y="2338014"/>
            <a:ext cx="9144000" cy="1655762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REVELATION 3:7-13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9471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464" y="1412671"/>
            <a:ext cx="10515600" cy="435133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en-US" sz="8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PHILADELPHIA: </a:t>
            </a:r>
          </a:p>
          <a:p>
            <a:pPr marL="0" indent="0" algn="ctr">
              <a:buNone/>
            </a:pPr>
            <a:r>
              <a:rPr lang="en-US" sz="8800" b="1" dirty="0" smtClean="0">
                <a:solidFill>
                  <a:srgbClr val="FF0000"/>
                </a:solidFill>
              </a:rPr>
              <a:t>The </a:t>
            </a:r>
            <a:r>
              <a:rPr lang="en-US" sz="8800" b="1" i="1" dirty="0" smtClean="0">
                <a:solidFill>
                  <a:srgbClr val="0070C0"/>
                </a:solidFill>
              </a:rPr>
              <a:t>FAITHFUL</a:t>
            </a:r>
            <a:r>
              <a:rPr lang="en-US" sz="8800" b="1" i="1" dirty="0" smtClean="0">
                <a:solidFill>
                  <a:srgbClr val="FF0000"/>
                </a:solidFill>
              </a:rPr>
              <a:t> </a:t>
            </a:r>
            <a:r>
              <a:rPr lang="en-US" sz="8800" b="1" dirty="0" smtClean="0">
                <a:solidFill>
                  <a:srgbClr val="FF0000"/>
                </a:solidFill>
              </a:rPr>
              <a:t>CHURCH</a:t>
            </a:r>
            <a:endParaRPr lang="en-US" sz="8800" b="1" u="sng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13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1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8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ORRESPONDENT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v7: The </a:t>
            </a:r>
            <a:r>
              <a:rPr lang="en-US" sz="6000" dirty="0"/>
              <a:t>words </a:t>
            </a:r>
            <a:r>
              <a:rPr lang="en-US" sz="6000" dirty="0" smtClean="0"/>
              <a:t>of:</a:t>
            </a:r>
            <a:endParaRPr lang="en-US" sz="6000" b="1" i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a. the HOLY ONE</a:t>
            </a:r>
          </a:p>
          <a:p>
            <a:pPr marL="0" indent="0">
              <a:buNone/>
            </a:pPr>
            <a:r>
              <a:rPr lang="en-US" sz="6000" dirty="0"/>
              <a:t> </a:t>
            </a:r>
            <a:r>
              <a:rPr lang="en-US" sz="6000" dirty="0" smtClean="0"/>
              <a:t>    </a:t>
            </a:r>
            <a:r>
              <a:rPr lang="en-US" sz="6000" dirty="0"/>
              <a:t>	</a:t>
            </a:r>
            <a:r>
              <a:rPr lang="en-US" sz="6000" dirty="0" smtClean="0"/>
              <a:t>	Rev 4:8, Is 6:3, John 6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	Christ is holy in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all</a:t>
            </a:r>
            <a:r>
              <a:rPr lang="en-US" sz="6000" dirty="0" smtClean="0"/>
              <a:t> His 					            </a:t>
            </a:r>
            <a:r>
              <a:rPr lang="en-US" sz="6000" b="1" dirty="0" smtClean="0"/>
              <a:t>ATTRIBUTES</a:t>
            </a:r>
            <a:r>
              <a:rPr lang="en-US" sz="6000" dirty="0" smtClean="0"/>
              <a:t>.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9501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1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8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ORRESPONDENT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     </a:t>
            </a:r>
            <a:r>
              <a:rPr lang="en-US" sz="6000" dirty="0" smtClean="0"/>
              <a:t>b. the TRUE </a:t>
            </a:r>
            <a:r>
              <a:rPr lang="en-US" sz="6000" dirty="0" smtClean="0"/>
              <a:t>ONE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	-True in His </a:t>
            </a:r>
            <a:r>
              <a:rPr lang="en-US" sz="6000" b="1" dirty="0" smtClean="0"/>
              <a:t>character</a:t>
            </a:r>
            <a:r>
              <a:rPr lang="en-US" sz="6000" dirty="0" smtClean="0"/>
              <a:t> and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all</a:t>
            </a:r>
            <a:r>
              <a:rPr lang="en-US" sz="6000" dirty="0" smtClean="0"/>
              <a:t> 				that </a:t>
            </a:r>
            <a:r>
              <a:rPr lang="en-US" sz="6000" b="1" dirty="0" smtClean="0"/>
              <a:t>He says</a:t>
            </a:r>
            <a:r>
              <a:rPr lang="en-US" sz="6000" dirty="0" smtClean="0"/>
              <a:t>.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04890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1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8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ORRESPONDENT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 smtClean="0"/>
              <a:t>	b</a:t>
            </a:r>
            <a:r>
              <a:rPr lang="en-US" sz="6000" dirty="0" smtClean="0"/>
              <a:t>. the TRUE </a:t>
            </a:r>
            <a:r>
              <a:rPr lang="en-US" sz="6000" dirty="0" smtClean="0"/>
              <a:t>ONE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	-His </a:t>
            </a:r>
            <a:r>
              <a:rPr lang="en-US" sz="6000" b="1" dirty="0" smtClean="0"/>
              <a:t>TRUTH</a:t>
            </a:r>
            <a:r>
              <a:rPr lang="en-US" sz="6000" dirty="0" smtClean="0"/>
              <a:t> is an </a:t>
            </a:r>
            <a:r>
              <a:rPr lang="en-US" sz="6000" b="1" i="1" u="sng" dirty="0" smtClean="0">
                <a:solidFill>
                  <a:srgbClr val="FF0000"/>
                </a:solidFill>
              </a:rPr>
              <a:t>ABSOLUTE</a:t>
            </a:r>
            <a:r>
              <a:rPr lang="en-US" sz="6000" dirty="0" smtClean="0"/>
              <a:t> 				</a:t>
            </a:r>
            <a:r>
              <a:rPr lang="en-US" sz="6000" b="1" u="sng" dirty="0" smtClean="0"/>
              <a:t>standard</a:t>
            </a:r>
            <a:r>
              <a:rPr lang="en-US" sz="6000" dirty="0" smtClean="0"/>
              <a:t>.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 </a:t>
            </a:r>
            <a:r>
              <a:rPr lang="en-US" sz="6000" dirty="0" smtClean="0"/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30431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1</a:t>
            </a:r>
            <a:r>
              <a:rPr lang="en-US" sz="6000" b="1" dirty="0" smtClean="0"/>
              <a:t>. </a:t>
            </a:r>
            <a:r>
              <a:rPr lang="en-US" sz="6000" b="1" u="sng" dirty="0" smtClean="0"/>
              <a:t>The</a:t>
            </a:r>
            <a:r>
              <a:rPr lang="en-US" sz="6000" b="1" dirty="0" smtClean="0"/>
              <a:t> </a:t>
            </a:r>
            <a:r>
              <a:rPr lang="en-US" sz="8800" b="1" u="sng" dirty="0" smtClean="0">
                <a:solidFill>
                  <a:srgbClr val="FF0000"/>
                </a:solidFill>
              </a:rPr>
              <a:t>C</a:t>
            </a:r>
            <a:r>
              <a:rPr lang="en-US" sz="6000" b="1" u="sng" dirty="0" smtClean="0"/>
              <a:t>ORRESPONDENT</a:t>
            </a:r>
            <a:endParaRPr lang="en-US" sz="6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/>
              <a:t>      </a:t>
            </a:r>
            <a:r>
              <a:rPr lang="en-US" sz="6000" dirty="0" smtClean="0"/>
              <a:t>c. the one who has the KEY 				of 	</a:t>
            </a:r>
            <a:r>
              <a:rPr lang="en-US" sz="6000" dirty="0" smtClean="0"/>
              <a:t>DAVID</a:t>
            </a:r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	Is 22:22</a:t>
            </a:r>
            <a:endParaRPr lang="en-US" sz="6000" dirty="0" smtClean="0"/>
          </a:p>
          <a:p>
            <a:pPr marL="0" indent="0">
              <a:buNone/>
            </a:pPr>
            <a:r>
              <a:rPr lang="en-US" sz="6000" dirty="0"/>
              <a:t>	</a:t>
            </a:r>
            <a:r>
              <a:rPr lang="en-US" sz="6000" dirty="0" smtClean="0"/>
              <a:t>d</a:t>
            </a:r>
            <a:r>
              <a:rPr lang="en-US" sz="6000" dirty="0" smtClean="0"/>
              <a:t>. who opens and no one will 			shut</a:t>
            </a:r>
          </a:p>
        </p:txBody>
      </p:sp>
    </p:spTree>
    <p:extLst>
      <p:ext uri="{BB962C8B-B14F-4D97-AF65-F5344CB8AC3E}">
        <p14:creationId xmlns:p14="http://schemas.microsoft.com/office/powerpoint/2010/main" val="32001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18173</TotalTime>
  <Words>2357</Words>
  <Application>Microsoft Office PowerPoint</Application>
  <PresentationFormat>Widescreen</PresentationFormat>
  <Paragraphs>365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The CORRESPONDENT</vt:lpstr>
      <vt:lpstr>1. The CORRESPONDENT</vt:lpstr>
      <vt:lpstr>1. The CORRESPONDENT</vt:lpstr>
      <vt:lpstr>1. The CORRESPONDENT</vt:lpstr>
      <vt:lpstr>2. The COMMENDATION (v8)</vt:lpstr>
      <vt:lpstr>2. The COMMENDATION (v8c)</vt:lpstr>
      <vt:lpstr>2. The COMMENDATION (v8)</vt:lpstr>
      <vt:lpstr>2. The COMMENDATION (v10a)</vt:lpstr>
      <vt:lpstr>2. The COMMENDATION (v8b)</vt:lpstr>
      <vt:lpstr>3. The CONDEMNATION</vt:lpstr>
      <vt:lpstr>4. The CHALLENGE (v11)</vt:lpstr>
      <vt:lpstr>4. The CHALLENGE (v11)</vt:lpstr>
      <vt:lpstr>5. The CONSOLATION (v8-v10,v12)</vt:lpstr>
      <vt:lpstr>5. The CONSOLATION (v8-v10,v12)</vt:lpstr>
      <vt:lpstr>5. The CONSOLATION (v8-v10,v12)</vt:lpstr>
      <vt:lpstr>5. The CONSOLATION (v8-v10,v12)</vt:lpstr>
      <vt:lpstr>5. The CONSOLATION (v8-v10,v12)</vt:lpstr>
      <vt:lpstr>5. The CONSOLATION (v8-v10,v12)</vt:lpstr>
      <vt:lpstr>5. The CONSOLATION (v8-v10,v12)</vt:lpstr>
      <vt:lpstr>5. The CONSOLATION (v8-v10,v12)</vt:lpstr>
      <vt:lpstr>5. The CONSOLATION (v8-v10,v12)</vt:lpstr>
      <vt:lpstr>6. The CALL (v13)</vt:lpstr>
      <vt:lpstr>7. The CONCLUSION</vt:lpstr>
      <vt:lpstr>7. The CONCLUSION</vt:lpstr>
      <vt:lpstr>7. The CONCLUSION</vt:lpstr>
      <vt:lpstr>7. The CONCLUSION</vt:lpstr>
      <vt:lpstr>7. The CONCLUSION</vt:lpstr>
      <vt:lpstr>7. The CONCLUSION</vt:lpstr>
      <vt:lpstr>7. The CONCLUSION</vt:lpstr>
      <vt:lpstr>7. The 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Vicoy_</dc:creator>
  <cp:lastModifiedBy>Vicoy_</cp:lastModifiedBy>
  <cp:revision>264</cp:revision>
  <cp:lastPrinted>2025-03-29T06:02:26Z</cp:lastPrinted>
  <dcterms:created xsi:type="dcterms:W3CDTF">2024-04-24T00:48:52Z</dcterms:created>
  <dcterms:modified xsi:type="dcterms:W3CDTF">2025-05-31T22:26:41Z</dcterms:modified>
</cp:coreProperties>
</file>