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4" r:id="rId17"/>
    <p:sldId id="285" r:id="rId18"/>
    <p:sldId id="270" r:id="rId19"/>
    <p:sldId id="271" r:id="rId20"/>
    <p:sldId id="272" r:id="rId21"/>
    <p:sldId id="286" r:id="rId22"/>
    <p:sldId id="287" r:id="rId23"/>
    <p:sldId id="273" r:id="rId24"/>
    <p:sldId id="289" r:id="rId25"/>
    <p:sldId id="274" r:id="rId26"/>
    <p:sldId id="288" r:id="rId27"/>
    <p:sldId id="283" r:id="rId28"/>
    <p:sldId id="275" r:id="rId29"/>
    <p:sldId id="276" r:id="rId30"/>
    <p:sldId id="278" r:id="rId31"/>
    <p:sldId id="279" r:id="rId32"/>
    <p:sldId id="280" r:id="rId33"/>
    <p:sldId id="290" r:id="rId34"/>
    <p:sldId id="28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A67E988-5919-57BB-C7DE-D3EAD38A3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8403" y="6209926"/>
            <a:ext cx="8366760" cy="45719"/>
          </a:xfrm>
          <a:custGeom>
            <a:avLst/>
            <a:gdLst>
              <a:gd name="connsiteX0" fmla="*/ 0 w 8715708"/>
              <a:gd name="connsiteY0" fmla="*/ 0 h 45719"/>
              <a:gd name="connsiteX1" fmla="*/ 3694525 w 8715708"/>
              <a:gd name="connsiteY1" fmla="*/ 0 h 45719"/>
              <a:gd name="connsiteX2" fmla="*/ 5021183 w 8715708"/>
              <a:gd name="connsiteY2" fmla="*/ 0 h 45719"/>
              <a:gd name="connsiteX3" fmla="*/ 8715708 w 8715708"/>
              <a:gd name="connsiteY3" fmla="*/ 0 h 45719"/>
              <a:gd name="connsiteX4" fmla="*/ 8715708 w 8715708"/>
              <a:gd name="connsiteY4" fmla="*/ 45719 h 45719"/>
              <a:gd name="connsiteX5" fmla="*/ 5021183 w 8715708"/>
              <a:gd name="connsiteY5" fmla="*/ 45719 h 45719"/>
              <a:gd name="connsiteX6" fmla="*/ 3694525 w 8715708"/>
              <a:gd name="connsiteY6" fmla="*/ 45719 h 45719"/>
              <a:gd name="connsiteX7" fmla="*/ 0 w 8715708"/>
              <a:gd name="connsiteY7" fmla="*/ 45719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5708" h="45719">
                <a:moveTo>
                  <a:pt x="0" y="0"/>
                </a:moveTo>
                <a:lnTo>
                  <a:pt x="3694525" y="0"/>
                </a:lnTo>
                <a:lnTo>
                  <a:pt x="5021183" y="0"/>
                </a:lnTo>
                <a:lnTo>
                  <a:pt x="8715708" y="0"/>
                </a:lnTo>
                <a:lnTo>
                  <a:pt x="8715708" y="45719"/>
                </a:lnTo>
                <a:lnTo>
                  <a:pt x="5021183" y="45719"/>
                </a:lnTo>
                <a:lnTo>
                  <a:pt x="3694525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2327B2-BA4B-2C04-0751-5CB63D4AA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906" y="978408"/>
            <a:ext cx="8366760" cy="3429000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201176-DC7A-4C3D-3D8F-352526DA7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906" y="4480560"/>
            <a:ext cx="5328666" cy="1399032"/>
          </a:xfrm>
        </p:spPr>
        <p:txBody>
          <a:bodyPr anchor="b">
            <a:normAutofit/>
          </a:bodyPr>
          <a:lstStyle>
            <a:lvl1pPr marL="0" indent="0" algn="l">
              <a:buNone/>
              <a:defRPr sz="1650" i="1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DC221-9A2E-7459-102F-C3CFB27CC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0671-6F7D-3A03-EEC1-661A87F96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53D3A-E0F9-8386-2A6C-96671FBB1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16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6771-E72D-FAD8-771E-3E196DD2E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BB827-257D-60D9-792F-E69590042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5D2E7-C856-F78A-E88C-37547498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AB289-9591-51C9-9E3C-B6F2ACC6A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E037C-790D-7442-8E43-D2740B39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35151-A38B-3766-6A32-FF1DF7687D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94526" y="978408"/>
            <a:ext cx="1913382" cy="536752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132D1-640C-FB9A-AD6F-D84573834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0906" y="978408"/>
            <a:ext cx="6007608" cy="53675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5F80A-4BA7-8ED8-9A62-B9219427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38113-D55A-A1A0-D1FE-53C95860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19DDB-F89D-4B2D-21A2-82AF1D10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2572D8-D485-1DB1-34B1-C35C61C89940}"/>
              </a:ext>
            </a:extLst>
          </p:cNvPr>
          <p:cNvSpPr/>
          <p:nvPr/>
        </p:nvSpPr>
        <p:spPr>
          <a:xfrm rot="5400000">
            <a:off x="6036751" y="3603679"/>
            <a:ext cx="5325734" cy="1119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4790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26D03-149A-DAB3-4B2A-E9B74F2E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1E73D-41A7-9934-0990-9208B9523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B2A3F-E719-673C-5D56-F663712D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E594A-52F5-D85E-343C-ADFEE3C72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D5C9C-B2E2-FC26-E459-9E880EF9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86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9D51F-B2D5-2804-4F7C-C99850FB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" y="978408"/>
            <a:ext cx="3765042" cy="4288536"/>
          </a:xfrm>
        </p:spPr>
        <p:txBody>
          <a:bodyPr anchor="t">
            <a:normAutofit/>
          </a:bodyPr>
          <a:lstStyle>
            <a:lvl1pPr>
              <a:defRPr sz="40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E5516-03B6-C488-EB4A-68AE681ED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0906" y="5266944"/>
            <a:ext cx="3765042" cy="1088136"/>
          </a:xfrm>
        </p:spPr>
        <p:txBody>
          <a:bodyPr anchor="b">
            <a:normAutofit/>
          </a:bodyPr>
          <a:lstStyle>
            <a:lvl1pPr marL="0" indent="0">
              <a:buNone/>
              <a:defRPr sz="1650" i="1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CB4D7-49A7-D050-70B9-11A1E2D44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A913F-AD00-C1EE-B01A-8590671C0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FC386-B2AF-6FAD-D053-E22D48CD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1E1B67-3BFF-F04B-52F4-7E724FB3B24D}"/>
              </a:ext>
            </a:extLst>
          </p:cNvPr>
          <p:cNvSpPr/>
          <p:nvPr/>
        </p:nvSpPr>
        <p:spPr>
          <a:xfrm>
            <a:off x="388403" y="508091"/>
            <a:ext cx="3765887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60026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E3B21-CF4D-1B01-0F4E-D32C1B218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B39FF2-6858-B514-B695-58442557D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0906" y="2578608"/>
            <a:ext cx="387477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30130-974D-B91D-5B93-EC52AABDB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89754" y="2578608"/>
            <a:ext cx="3874770" cy="37673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BED99-6FD7-9C6B-1152-A6E42715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53AAC-5967-2565-A715-82D3505AB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51313-69FB-E016-3CC1-62CA476ED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DF9D-B849-CE37-97E4-AD37F8806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" y="978408"/>
            <a:ext cx="8373618" cy="12161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4C626-4008-960A-E601-6AA9F4BB8D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0906" y="2340864"/>
            <a:ext cx="3874770" cy="658368"/>
          </a:xfrm>
        </p:spPr>
        <p:txBody>
          <a:bodyPr anchor="b">
            <a:normAutofit/>
          </a:bodyPr>
          <a:lstStyle>
            <a:lvl1pPr marL="0" indent="0">
              <a:buNone/>
              <a:defRPr sz="1650" b="0" i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E8D6C-AC07-ED6B-2EA8-9C40A5AE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0906" y="3035808"/>
            <a:ext cx="387477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52617E-C6D9-246B-E7B7-8159DF17C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89754" y="2340864"/>
            <a:ext cx="3874770" cy="658368"/>
          </a:xfrm>
        </p:spPr>
        <p:txBody>
          <a:bodyPr anchor="b">
            <a:normAutofit/>
          </a:bodyPr>
          <a:lstStyle>
            <a:lvl1pPr marL="0" indent="0">
              <a:buNone/>
              <a:defRPr sz="1650" b="0" i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BC2094-7EBC-02C5-5AB5-233E63080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89754" y="3035808"/>
            <a:ext cx="3874770" cy="33101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010BD2-59B4-FD2E-3C5E-C83AE600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2B35C4-A654-7759-BDA0-94D9D1A21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F4347-2EC0-CA6E-2637-8048456D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4716D-52F2-C7FB-83B1-2DA1AD37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F4A371-AC27-6A28-32E6-74A28371B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55941A-A24E-885D-E894-0326F4C40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D5E5B4-971F-FF6A-1B07-A5C853705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7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9F431F-E6DC-4137-3092-A30A0A362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C814B-67B4-C70F-FA51-6205D5E2C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A9C9-D895-DD20-1089-EA75EA42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6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50562-884C-9053-70C1-3B72A0B45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" y="978408"/>
            <a:ext cx="3765042" cy="2459736"/>
          </a:xfrm>
        </p:spPr>
        <p:txBody>
          <a:bodyPr anchor="t">
            <a:no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8F509-68F0-39D5-1A8B-CE246715A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754" y="987424"/>
            <a:ext cx="3874770" cy="5358384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E37C-27CE-3A84-FC74-BDCCD8A9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0906" y="3575304"/>
            <a:ext cx="3765042" cy="2770632"/>
          </a:xfrm>
        </p:spPr>
        <p:txBody>
          <a:bodyPr>
            <a:normAutofit/>
          </a:bodyPr>
          <a:lstStyle>
            <a:lvl1pPr marL="0" indent="0">
              <a:buNone/>
              <a:defRPr sz="1650" i="1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95F79-E23E-11D2-40BF-66ED3401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57F7FC-06F3-3D89-5D1A-4EC4B1D7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54ACD5-6E0B-5713-DC9A-41E9D62A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5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B2D45-7CDB-D38C-2AAE-273F79767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" y="978408"/>
            <a:ext cx="3765042" cy="2459736"/>
          </a:xfrm>
        </p:spPr>
        <p:txBody>
          <a:bodyPr anchor="t">
            <a:noAutofit/>
          </a:bodyPr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BF0855-1744-56E4-B115-3A3C5EA783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89754" y="987424"/>
            <a:ext cx="3874770" cy="535838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E8A1D-28AE-4A19-BD96-401D4822A5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0906" y="3575304"/>
            <a:ext cx="3765042" cy="2770632"/>
          </a:xfrm>
        </p:spPr>
        <p:txBody>
          <a:bodyPr>
            <a:normAutofit/>
          </a:bodyPr>
          <a:lstStyle>
            <a:lvl1pPr marL="0" indent="0">
              <a:buNone/>
              <a:defRPr sz="1650" i="1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27DDB-CE95-4C89-DFC5-7DDBFC24E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C50CD-E178-4744-9B35-B2F624D6C5E9}" type="datetimeFigureOut">
              <a:rPr lang="en-US" smtClean="0"/>
              <a:t>5/17/2025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2C835-F3B5-943C-FFC4-D5BA9666A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09891-6E3C-ADED-01DD-15FCED37A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CC95F-0247-41B6-91CF-DC97C76A7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5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1A28D7-6581-4956-AAE3-9104804DF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906" y="978408"/>
            <a:ext cx="8366760" cy="1463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CFCCA4-57A4-08A1-FC45-D2BBA66FA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0906" y="2578608"/>
            <a:ext cx="8366760" cy="37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AA0F4-2442-8D45-3C3D-1B8F55C86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0906" y="641908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fld id="{E80C50CD-E178-4744-9B35-B2F624D6C5E9}" type="datetimeFigureOut">
              <a:rPr lang="en-US" smtClean="0"/>
              <a:pPr/>
              <a:t>5/17/2025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3785E-FB42-1D54-92AC-D0A61A8FA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0906" y="10058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9CF34-1274-DB45-4809-90E5D244A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93074" y="6419089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fld id="{148CC95F-0247-41B6-91CF-DC97C76A70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74A975B-A886-5202-0489-6965514A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8402" y="508091"/>
            <a:ext cx="8364911" cy="149279"/>
          </a:xfrm>
          <a:custGeom>
            <a:avLst/>
            <a:gdLst>
              <a:gd name="connsiteX0" fmla="*/ 0 w 8085002"/>
              <a:gd name="connsiteY0" fmla="*/ 0 h 149279"/>
              <a:gd name="connsiteX1" fmla="*/ 8085002 w 8085002"/>
              <a:gd name="connsiteY1" fmla="*/ 0 h 149279"/>
              <a:gd name="connsiteX2" fmla="*/ 8085002 w 8085002"/>
              <a:gd name="connsiteY2" fmla="*/ 149279 h 149279"/>
              <a:gd name="connsiteX3" fmla="*/ 0 w 8085002"/>
              <a:gd name="connsiteY3" fmla="*/ 149279 h 149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5002" h="149279">
                <a:moveTo>
                  <a:pt x="0" y="0"/>
                </a:moveTo>
                <a:lnTo>
                  <a:pt x="8085002" y="0"/>
                </a:lnTo>
                <a:lnTo>
                  <a:pt x="8085002" y="149279"/>
                </a:lnTo>
                <a:lnTo>
                  <a:pt x="0" y="1492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7522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75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95BFF8B0-EF09-D3BD-3E81-E9873FC7F0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53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16628-ECCB-2D6B-648B-44C86AE20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6EEC11EA-9B6A-4AC7-D034-65FAF9CAD3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0B8B2F1-CD6D-224A-8F1E-88C1F64AC534}"/>
              </a:ext>
            </a:extLst>
          </p:cNvPr>
          <p:cNvSpPr/>
          <p:nvPr/>
        </p:nvSpPr>
        <p:spPr>
          <a:xfrm>
            <a:off x="855022" y="486888"/>
            <a:ext cx="7588333" cy="56170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HOW DOES OUR DEPENDENCE ON CHRIST MAKE SUCH DIFFERENCE IN OUR LIVES?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000" b="1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1.  CULTIVATING </a:t>
            </a:r>
            <a:r>
              <a:rPr lang="en-PH" sz="4000" b="1" u="sng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HUMILITY </a:t>
            </a:r>
            <a:r>
              <a:rPr lang="en-PH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– v.7</a:t>
            </a:r>
            <a:endParaRPr lang="en-PH" sz="40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03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16D03B-4CC5-9B49-90C4-57F9144B2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21DF1820-53C7-FE43-C3BD-713A023F6B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B8F8F1A-9F29-D84C-2D0C-B6C16CB28CF0}"/>
              </a:ext>
            </a:extLst>
          </p:cNvPr>
          <p:cNvSpPr/>
          <p:nvPr/>
        </p:nvSpPr>
        <p:spPr>
          <a:xfrm>
            <a:off x="688768" y="570013"/>
            <a:ext cx="7707086" cy="56645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We know in Scripture that God delights in humility, and He uses suffering to keep His servants from the sin of pride!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James 4:6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869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045F7-CA55-BBA2-C70C-B5F8C4CAC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9C4F187F-9D8B-6F36-A6D9-10CC166635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2BBF18B-4459-999A-C270-892D85047143}"/>
              </a:ext>
            </a:extLst>
          </p:cNvPr>
          <p:cNvSpPr/>
          <p:nvPr/>
        </p:nvSpPr>
        <p:spPr>
          <a:xfrm>
            <a:off x="486886" y="368133"/>
            <a:ext cx="8146472" cy="584265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0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Related to humility are meekness, patience, endurance, gentleness… CHRISTLIKE CHARACTER being formed in the lives of God’s beloved children. When tested, they thrive in these adverse circumstances!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602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242A5-9FBF-7E94-FE38-FE9347BF8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EE661178-666B-9779-80DE-06A4E7CFAB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BDCC10F-01B3-BEB7-1C30-AE996E40DEB0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2.  </a:t>
            </a: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COMMUNING WITH GOD IN </a:t>
            </a:r>
            <a:r>
              <a:rPr lang="en-PH" sz="4400" b="1" u="sng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PRAYER</a:t>
            </a: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– v.8</a:t>
            </a: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87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D40231-3222-DCDD-9D8B-F15805590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0C37B749-CD3A-1623-703B-1E9F1A2B8A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8328DAD-296B-54F8-F4F7-0A3BEDD42BD9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IS THE ONLY ONE WHOM WE CAN GO TO IN OUR SUFFERING!</a:t>
            </a:r>
          </a:p>
        </p:txBody>
      </p:sp>
    </p:spTree>
    <p:extLst>
      <p:ext uri="{BB962C8B-B14F-4D97-AF65-F5344CB8AC3E}">
        <p14:creationId xmlns:p14="http://schemas.microsoft.com/office/powerpoint/2010/main" val="858164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2B970-1A2C-F51A-EDCA-51741DDD2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E96B36DB-2374-5D3C-8C75-4BB8291F9B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F67DA7-E553-98B0-019A-5A6C411A9E5F}"/>
              </a:ext>
            </a:extLst>
          </p:cNvPr>
          <p:cNvSpPr/>
          <p:nvPr/>
        </p:nvSpPr>
        <p:spPr>
          <a:xfrm>
            <a:off x="427512" y="332510"/>
            <a:ext cx="7998031" cy="573578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US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Hebrews 4:16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HE SITS ON HIS THRONE AND WE ARE INVITED TO DRAW NEAR TO HIM!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Philippians 4:6-7 </a:t>
            </a:r>
            <a:endParaRPr lang="en-PH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66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46CB85-A330-CC81-62D3-9FACD0B44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C94B6624-3D7F-25A8-2285-2DE52C6787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F62DC8-C7D7-8ED6-8165-D0C38D00122B}"/>
              </a:ext>
            </a:extLst>
          </p:cNvPr>
          <p:cNvSpPr/>
          <p:nvPr/>
        </p:nvSpPr>
        <p:spPr>
          <a:xfrm>
            <a:off x="605644" y="498759"/>
            <a:ext cx="7885216" cy="57595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IS NOT OBLIGATED TO </a:t>
            </a:r>
            <a:r>
              <a:rPr lang="en-US" sz="4000" b="1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PROVIDE THE ANSWERS TO OUR PRAYERS </a:t>
            </a:r>
            <a:r>
              <a:rPr lang="en-US" sz="4000" b="1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BUT HE ENCOURAGES US TO BRING OUR BURDENS AND NEEDS TO HIM UNTIL WE ARE GIVEN THE HEART TO SUBMIT AND BE SETTLED IN HIM AND HIS WILL!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56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4C8C6-FCF2-BE30-DF16-382D990C8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CCE44477-2797-FDA2-22C5-8C4EF17F62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92D57B-CFDD-2A1E-C1A0-53C2AEA35CB8}"/>
              </a:ext>
            </a:extLst>
          </p:cNvPr>
          <p:cNvSpPr/>
          <p:nvPr/>
        </p:nvSpPr>
        <p:spPr>
          <a:xfrm>
            <a:off x="486889" y="498759"/>
            <a:ext cx="8193974" cy="57595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did answer – not by removing the pain, not by escaping the trouble, but by increasing the grace   TO KNOW, DRAW NEAR AND TRUST HIM!</a:t>
            </a: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383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6E681-CD89-7EB5-46BB-52D683040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68481A1B-099D-953E-FF18-044ADC39BF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6506BB2-A4AB-8085-72CF-E4EE1AB22B48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3.  CONTEMPLATING ON  THE </a:t>
            </a:r>
            <a:r>
              <a:rPr lang="en-PH" sz="4400" b="1" u="sng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GRACE</a:t>
            </a: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OF GOD – v.9a</a:t>
            </a: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423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2B3EE-8C50-284A-AE34-E6DBF1629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C24735BD-AB5C-72B3-E1F3-682F10036D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25596F-A066-60B5-7C40-9F48CD8E9BEC}"/>
              </a:ext>
            </a:extLst>
          </p:cNvPr>
          <p:cNvSpPr/>
          <p:nvPr/>
        </p:nvSpPr>
        <p:spPr>
          <a:xfrm>
            <a:off x="644577" y="434716"/>
            <a:ext cx="7989757" cy="56692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Grace - God’s provision for our every need when we need it.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(G-od’s R-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iches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A-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vailable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at C-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hrist’s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E-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xpense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GOD GIVES US WHAT WE DO NOT DESERVE!</a:t>
            </a: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87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B120B-9617-DCFB-FF7C-D6AED34BC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2365F113-A63F-C822-79AA-666578AEDD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C5C0310-125E-59AF-711F-6236A511F495}"/>
              </a:ext>
            </a:extLst>
          </p:cNvPr>
          <p:cNvSpPr/>
          <p:nvPr/>
        </p:nvSpPr>
        <p:spPr>
          <a:xfrm>
            <a:off x="783771" y="973778"/>
            <a:ext cx="7576457" cy="4714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REALIZING </a:t>
            </a: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GOD’S GRACE AND SUFFICIENCY!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800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PH" sz="4800" b="1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2 Corinthians 12:7-10</a:t>
            </a: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780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7412E-D524-BB52-F0A2-FABD5AB36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788DBE67-91BB-CEA6-EF96-2A7F8BFAC7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7519212-697F-EC3A-F942-B8625525FB9B}"/>
              </a:ext>
            </a:extLst>
          </p:cNvPr>
          <p:cNvSpPr/>
          <p:nvPr/>
        </p:nvSpPr>
        <p:spPr>
          <a:xfrm>
            <a:off x="644577" y="434716"/>
            <a:ext cx="7989757" cy="56692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John 1:16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“…received, grace upon grace.”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3:5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“…our sufficiency is from God.”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9:8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“God is able to make all grace abound to you…”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17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368D32-BB6A-4D26-EB15-1CF1F1C49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2955384A-D47C-8E1E-0A9F-E4724E8BA98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E664827-8398-EC8C-BCD3-7F798842D713}"/>
              </a:ext>
            </a:extLst>
          </p:cNvPr>
          <p:cNvSpPr/>
          <p:nvPr/>
        </p:nvSpPr>
        <p:spPr>
          <a:xfrm>
            <a:off x="644577" y="434716"/>
            <a:ext cx="7989757" cy="56692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gave his promise: </a:t>
            </a:r>
            <a:r>
              <a:rPr lang="en-US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“My grace is sufficient for you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.”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WHATEVER THE STAKE/THORN WAS, AND HOWEVER GREAT THE PAIN, THE “GRACE” OF CHRIST WAS “SUFFICIENT” IN DEALING WITH IT. </a:t>
            </a:r>
          </a:p>
        </p:txBody>
      </p:sp>
    </p:spTree>
    <p:extLst>
      <p:ext uri="{BB962C8B-B14F-4D97-AF65-F5344CB8AC3E}">
        <p14:creationId xmlns:p14="http://schemas.microsoft.com/office/powerpoint/2010/main" val="4121396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D79113-7CE8-297E-F764-DD10F3F6B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AB48EAB4-12CA-C87E-5394-07EA713B17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4F63145-A2A9-8491-1867-6494AD0062EA}"/>
              </a:ext>
            </a:extLst>
          </p:cNvPr>
          <p:cNvSpPr/>
          <p:nvPr/>
        </p:nvSpPr>
        <p:spPr>
          <a:xfrm>
            <a:off x="344774" y="434716"/>
            <a:ext cx="8634333" cy="61309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did not change the situation by removing the affliction; He changed it by adding a new ingredients:        HIS GRACE AND HIS GLORY!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1 Peter 5:10 – </a:t>
            </a:r>
            <a:r>
              <a:rPr lang="en-US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“God of all grace…”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400" b="1" dirty="0">
                <a:latin typeface="Arial" panose="020B0604020202020204" pitchFamily="34" charset="0"/>
                <a:cs typeface="Arial" panose="020B0604020202020204" pitchFamily="34" charset="0"/>
              </a:rPr>
              <a:t>Acts 20:32 – </a:t>
            </a:r>
            <a:r>
              <a:rPr lang="en-US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“Word of His grace…”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1 Cor 15:10 – “I am who I am by the grace of God…”</a:t>
            </a:r>
            <a:endParaRPr lang="en-PH" sz="3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3953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73B6A-47E5-F7CD-6322-610C9F903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37681A93-3AC7-DCDE-A1E3-E37E901F14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9CB7399-03F1-8A2F-376A-D8D8CDF03640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4.  CONTINUING TO LIVE IN THE </a:t>
            </a:r>
            <a:r>
              <a:rPr lang="en-PH" sz="4400" b="1" u="sng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POWER</a:t>
            </a: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 OF GOD – v.9b-10</a:t>
            </a: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512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E4679-80AA-ACAB-A861-FD3A54021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E0587F8B-7B47-9510-D7AF-272FC55D16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FDCC803-3E0B-D12C-E4E3-CBC63F92AF39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Difficulty, trouble, the deepest pain of life allows God to pour out grace to sustain, which puts His grace and power on display and brings Him all the glory!</a:t>
            </a:r>
          </a:p>
        </p:txBody>
      </p:sp>
    </p:spTree>
    <p:extLst>
      <p:ext uri="{BB962C8B-B14F-4D97-AF65-F5344CB8AC3E}">
        <p14:creationId xmlns:p14="http://schemas.microsoft.com/office/powerpoint/2010/main" val="3743069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175D1-49BB-1076-3E67-21F00964F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F400C11B-1A1D-18B4-866C-F2B7F327B0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97391D9-81D2-7302-837D-4637A78D61BB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It is when the Christian is weak, without resources, and destitute, and left totally to trust in God’s power in grace to sustain him, that he becomes a channel through which God’s power can flow.</a:t>
            </a:r>
            <a:endParaRPr lang="en-PH" sz="4000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357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7501F-B8BB-9E70-449C-02724EC99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A4D0AB4A-13F9-2BC2-F9A8-3259BC4076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72C893A-6563-C0D6-6CE3-3CBB93395D87}"/>
              </a:ext>
            </a:extLst>
          </p:cNvPr>
          <p:cNvSpPr/>
          <p:nvPr/>
        </p:nvSpPr>
        <p:spPr>
          <a:xfrm>
            <a:off x="509664" y="539646"/>
            <a:ext cx="8109679" cy="56242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GOD’S GRACE ENABLES US NOT ONLY TO ACCEPT OUR AFFLICTIONS, BUT TO GLORY IN THEM.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S</a:t>
            </a:r>
            <a:r>
              <a:rPr lang="en-US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uffering was not a tyrant that controlled Paul, but a servant that worked for him.</a:t>
            </a:r>
            <a:endParaRPr lang="en-PH" sz="4000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0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2B035-4EA1-41A6-7DB4-1E7964733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1681EC58-FAAB-39D5-A055-0B7CF9089E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5D5A01D-E2EE-86FF-E195-54B855015510}"/>
              </a:ext>
            </a:extLst>
          </p:cNvPr>
          <p:cNvSpPr/>
          <p:nvPr/>
        </p:nvSpPr>
        <p:spPr>
          <a:xfrm>
            <a:off x="712519" y="629392"/>
            <a:ext cx="7730837" cy="54745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PRACTICAL IMPLICATIONS: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marL="742950" indent="-742950" algn="ctr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Commitment to Christlikeness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(James 1:2-4)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771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01AAF-7D46-4B45-254D-E628E60C6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C92D8235-415D-ED52-1813-F4BFFC429D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22CE4D1-B334-12CE-3B6C-1DCA90DD71AE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 algn="ctr">
              <a:lnSpc>
                <a:spcPct val="107000"/>
              </a:lnSpc>
              <a:spcAft>
                <a:spcPts val="800"/>
              </a:spcAft>
              <a:buAutoNum type="arabicPeriod" startAt="2"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Comfort and encouragement comes from the Lord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(2 Corinthians 1:3-4)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95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B4575-CE0D-DABB-17D8-A7D03F6D36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309D49CC-DE55-A0DF-E4D4-45D341B48C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12D691A-C710-B56F-EDDF-A1FCC38AC9C7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 algn="ctr">
              <a:lnSpc>
                <a:spcPct val="107000"/>
              </a:lnSpc>
              <a:spcAft>
                <a:spcPts val="800"/>
              </a:spcAft>
              <a:buAutoNum type="arabicPeriod" startAt="3"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Concern About Our Holiness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(1 Peter 1:6-7, 13-16)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161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EB2151-4299-82FC-88B1-9EBB7C488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CA119199-CB0B-1A1C-31CB-2517C274D9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65CDF32-7A7F-C94B-10F3-E9A07A21359E}"/>
              </a:ext>
            </a:extLst>
          </p:cNvPr>
          <p:cNvSpPr/>
          <p:nvPr/>
        </p:nvSpPr>
        <p:spPr>
          <a:xfrm>
            <a:off x="593766" y="285007"/>
            <a:ext cx="7825839" cy="61395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Trials and sufferings are part of life. 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We all have our own share of such things…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Q:  HOW ARE WE RESPONDING TO GOD?</a:t>
            </a: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118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B0589-74FB-C709-276A-E46633B09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B50CD738-F3C8-B3A4-D29A-E99A6D88BFD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E417C2-DBB1-2F81-2AB1-C0A757BBBEAB}"/>
              </a:ext>
            </a:extLst>
          </p:cNvPr>
          <p:cNvSpPr/>
          <p:nvPr/>
        </p:nvSpPr>
        <p:spPr>
          <a:xfrm>
            <a:off x="736270" y="997528"/>
            <a:ext cx="7707086" cy="5106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 algn="ctr">
              <a:lnSpc>
                <a:spcPct val="107000"/>
              </a:lnSpc>
              <a:spcAft>
                <a:spcPts val="800"/>
              </a:spcAft>
              <a:buAutoNum type="arabicPeriod" startAt="4"/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Consider the cost of serving God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(2 Corinthians 4:7-10)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610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0921C-06D6-2BF9-0F68-77B888B91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08E85227-C524-A1C3-3E4B-65D4CEFE14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CB56D51-C1B0-B175-BC28-AF745F05CF36}"/>
              </a:ext>
            </a:extLst>
          </p:cNvPr>
          <p:cNvSpPr/>
          <p:nvPr/>
        </p:nvSpPr>
        <p:spPr>
          <a:xfrm>
            <a:off x="674558" y="299803"/>
            <a:ext cx="7914806" cy="580411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In His infinite wisdom, God may not change our circumstances but we know that He conforms our lives to Christ and continues to work in us  His pleasure and glory! </a:t>
            </a:r>
          </a:p>
        </p:txBody>
      </p:sp>
    </p:spTree>
    <p:extLst>
      <p:ext uri="{BB962C8B-B14F-4D97-AF65-F5344CB8AC3E}">
        <p14:creationId xmlns:p14="http://schemas.microsoft.com/office/powerpoint/2010/main" val="17671667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1585F-E16E-9A4B-E407-2E77237D9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21872E2D-8874-717D-A4C0-D2AA5A0F04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DC6398C-1BD0-746C-AC1A-33982FF52FBC}"/>
              </a:ext>
            </a:extLst>
          </p:cNvPr>
          <p:cNvSpPr/>
          <p:nvPr/>
        </p:nvSpPr>
        <p:spPr>
          <a:xfrm>
            <a:off x="674558" y="299803"/>
            <a:ext cx="7914806" cy="580411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We praise and </a:t>
            </a:r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God for the outright deliverance BUT WE CAN ALL THE MORE GLORIFY HIM THROUGH OUR ONGOING DEPENDENCE UPON HIM!</a:t>
            </a:r>
          </a:p>
        </p:txBody>
      </p:sp>
    </p:spTree>
    <p:extLst>
      <p:ext uri="{BB962C8B-B14F-4D97-AF65-F5344CB8AC3E}">
        <p14:creationId xmlns:p14="http://schemas.microsoft.com/office/powerpoint/2010/main" val="38788145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64BF8-B17D-A107-A83F-41CCA30BF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A8EC2A97-6752-1036-DBF1-58AC3C24BD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D00F4B3-14A1-BA2D-59F8-762691F5E81A}"/>
              </a:ext>
            </a:extLst>
          </p:cNvPr>
          <p:cNvSpPr/>
          <p:nvPr/>
        </p:nvSpPr>
        <p:spPr>
          <a:xfrm>
            <a:off x="674558" y="299803"/>
            <a:ext cx="7914806" cy="580411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We demonstrate our dependence by cultivating humility, communing with Him, contemplating upon His sufficient grace, glorifying Him and continuing to live in His transforming power that </a:t>
            </a:r>
            <a:r>
              <a:rPr lang="en-PH" sz="3600" b="1">
                <a:latin typeface="Arial" panose="020B0604020202020204" pitchFamily="34" charset="0"/>
                <a:cs typeface="Arial" panose="020B0604020202020204" pitchFamily="34" charset="0"/>
              </a:rPr>
              <a:t>causes us to </a:t>
            </a: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triumph over all circumstances!</a:t>
            </a:r>
          </a:p>
        </p:txBody>
      </p:sp>
    </p:spTree>
    <p:extLst>
      <p:ext uri="{BB962C8B-B14F-4D97-AF65-F5344CB8AC3E}">
        <p14:creationId xmlns:p14="http://schemas.microsoft.com/office/powerpoint/2010/main" val="1568509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8C476-CEC1-53E3-ACF4-C1C1717CC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6742E508-55E6-4DF1-AE40-D20B98DA1E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79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DE00F-E984-72ED-03CD-E9DA13CBC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05CDF4C3-FA17-A4FC-43D5-4675D44EB2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EFAA117-29B2-07C6-5CDB-97598132EBFD}"/>
              </a:ext>
            </a:extLst>
          </p:cNvPr>
          <p:cNvSpPr/>
          <p:nvPr/>
        </p:nvSpPr>
        <p:spPr>
          <a:xfrm>
            <a:off x="783771" y="973778"/>
            <a:ext cx="7576457" cy="4714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allows these trials to accomplish His sovereign perfect will!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Genesis 50:20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Romans 8:28-29</a:t>
            </a: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209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C7BF56-CA77-9715-50E0-FE2488EDB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F9E31BB2-3393-9059-19D7-EC6C43325B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29D6BB8-4FDD-55A2-3CA6-691C65E8F343}"/>
              </a:ext>
            </a:extLst>
          </p:cNvPr>
          <p:cNvSpPr/>
          <p:nvPr/>
        </p:nvSpPr>
        <p:spPr>
          <a:xfrm>
            <a:off x="783771" y="973778"/>
            <a:ext cx="7576457" cy="4714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WORKS BY:</a:t>
            </a:r>
          </a:p>
          <a:p>
            <a:pPr marL="914400" indent="-914400" algn="ctr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Outright Deliverance</a:t>
            </a:r>
          </a:p>
          <a:p>
            <a:pPr marL="914400" indent="-914400" algn="ctr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en-PH" sz="48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Ongoing Dependence on Him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66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67759-12DB-FB55-3E95-7757B52AB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02D8B9E2-BC06-2C78-8FAF-57A94362F1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9B20D07-A8D0-57C8-F1B1-034FFCF06E77}"/>
              </a:ext>
            </a:extLst>
          </p:cNvPr>
          <p:cNvSpPr/>
          <p:nvPr/>
        </p:nvSpPr>
        <p:spPr>
          <a:xfrm>
            <a:off x="641271" y="973778"/>
            <a:ext cx="7837715" cy="4714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800" b="1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8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GIVES AND WOULD KEEP ON GIVING HIS SUFFICIENT GRACE FOR OUR EVERY NEED!</a:t>
            </a:r>
            <a:endParaRPr lang="en-PH" sz="48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833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0DABA-E955-040A-D421-1F3528003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0F10F867-11C9-3E5F-C0CF-3396C79EA3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-11874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D6C0586-A3CC-A324-4E7B-2F33DED88C7F}"/>
              </a:ext>
            </a:extLst>
          </p:cNvPr>
          <p:cNvSpPr/>
          <p:nvPr/>
        </p:nvSpPr>
        <p:spPr>
          <a:xfrm>
            <a:off x="748146" y="665018"/>
            <a:ext cx="7695210" cy="54389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400" b="1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God </a:t>
            </a: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accomplishes His will </a:t>
            </a: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either by removing the burdens off our shoulders or by GIVING US THE STRENGTH TO CARRY THOSE BURDENS! </a:t>
            </a:r>
            <a:endParaRPr lang="en-PH" sz="4400" b="1" kern="100" dirty="0"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41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E3189E-59B2-6913-DA85-679B437CB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5513DCCB-6624-EA00-3C70-D6C4297E7C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B528DFD-0742-0124-1F5A-7777847E8063}"/>
              </a:ext>
            </a:extLst>
          </p:cNvPr>
          <p:cNvSpPr/>
          <p:nvPr/>
        </p:nvSpPr>
        <p:spPr>
          <a:xfrm>
            <a:off x="659080" y="620485"/>
            <a:ext cx="7825839" cy="56170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4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Either way, God is exalted but His glory shines brighter when He brings His servants through the furnace </a:t>
            </a:r>
            <a:r>
              <a:rPr lang="en-PH" sz="4400" b="1" kern="100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of affliction!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latin typeface="Arial" panose="020B0604020202020204" pitchFamily="34" charset="0"/>
                <a:cs typeface="Arial" panose="020B0604020202020204" pitchFamily="34" charset="0"/>
              </a:rPr>
              <a:t>Daniel 3:16-28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800" b="1" dirty="0">
                <a:latin typeface="Arial" panose="020B0604020202020204" pitchFamily="34" charset="0"/>
                <a:cs typeface="Arial" panose="020B0604020202020204" pitchFamily="34" charset="0"/>
              </a:rPr>
              <a:t>John 11:40</a:t>
            </a:r>
          </a:p>
        </p:txBody>
      </p:sp>
    </p:spTree>
    <p:extLst>
      <p:ext uri="{BB962C8B-B14F-4D97-AF65-F5344CB8AC3E}">
        <p14:creationId xmlns:p14="http://schemas.microsoft.com/office/powerpoint/2010/main" val="501479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77036-956E-D0C8-C6BB-6E102182ED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and blue room with blue sky&#10;&#10;AI-generated content may be incorrect.">
            <a:extLst>
              <a:ext uri="{FF2B5EF4-FFF2-40B4-BE49-F238E27FC236}">
                <a16:creationId xmlns:a16="http://schemas.microsoft.com/office/drawing/2014/main" id="{7FAB2FB0-D91C-043B-B95D-07785DEA40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899" r="-1" b="81"/>
          <a:stretch>
            <a:fillRect/>
          </a:stretch>
        </p:blipFill>
        <p:spPr>
          <a:xfrm>
            <a:off x="-58602" y="1"/>
            <a:ext cx="9196478" cy="6858000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3A1683A-CECA-DA73-4607-AA5E58CA9148}"/>
              </a:ext>
            </a:extLst>
          </p:cNvPr>
          <p:cNvSpPr/>
          <p:nvPr/>
        </p:nvSpPr>
        <p:spPr>
          <a:xfrm>
            <a:off x="653143" y="427512"/>
            <a:ext cx="7790213" cy="56764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endParaRPr lang="en-PH" sz="4000" b="1" kern="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PH" sz="4000" b="1" kern="100" dirty="0">
                <a:effectLst/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HOW ARE WE TO RECEIVE THE SUFFICIENCY OF GOD’S GRACE?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932451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Gestalt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Gestal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</TotalTime>
  <Words>768</Words>
  <Application>Microsoft Office PowerPoint</Application>
  <PresentationFormat>On-screen Show (4:3)</PresentationFormat>
  <Paragraphs>69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Bierstadt</vt:lpstr>
      <vt:lpstr>GestaltVTI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Florencio Ragos</dc:creator>
  <cp:lastModifiedBy>Florencio Ragos</cp:lastModifiedBy>
  <cp:revision>35</cp:revision>
  <dcterms:created xsi:type="dcterms:W3CDTF">2025-05-17T10:26:37Z</dcterms:created>
  <dcterms:modified xsi:type="dcterms:W3CDTF">2025-05-17T23:33:20Z</dcterms:modified>
</cp:coreProperties>
</file>