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2" r:id="rId15"/>
    <p:sldId id="269" r:id="rId16"/>
    <p:sldId id="270" r:id="rId17"/>
    <p:sldId id="271"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49"/>
    <p:restoredTop sz="91791"/>
  </p:normalViewPr>
  <p:slideViewPr>
    <p:cSldViewPr snapToGrid="0">
      <p:cViewPr varScale="1">
        <p:scale>
          <a:sx n="102" d="100"/>
          <a:sy n="102" d="100"/>
        </p:scale>
        <p:origin x="1464"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36E0AC-8B83-E04A-8303-F2A60B2C4B01}" type="datetimeFigureOut">
              <a:rPr lang="en-US" smtClean="0"/>
              <a:t>4/12/25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A28829-2FDA-F14B-BD0B-816BFEB42115}" type="slidenum">
              <a:rPr lang="en-US" smtClean="0"/>
              <a:t>‹#›</a:t>
            </a:fld>
            <a:endParaRPr lang="en-US"/>
          </a:p>
        </p:txBody>
      </p:sp>
    </p:spTree>
    <p:extLst>
      <p:ext uri="{BB962C8B-B14F-4D97-AF65-F5344CB8AC3E}">
        <p14:creationId xmlns:p14="http://schemas.microsoft.com/office/powerpoint/2010/main" val="1348788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DA28829-2FDA-F14B-BD0B-816BFEB42115}" type="slidenum">
              <a:rPr lang="en-US" smtClean="0"/>
              <a:t>7</a:t>
            </a:fld>
            <a:endParaRPr lang="en-US"/>
          </a:p>
        </p:txBody>
      </p:sp>
    </p:spTree>
    <p:extLst>
      <p:ext uri="{BB962C8B-B14F-4D97-AF65-F5344CB8AC3E}">
        <p14:creationId xmlns:p14="http://schemas.microsoft.com/office/powerpoint/2010/main" val="32249296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CE36A9-BB6B-EC7C-074C-91319B281D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5B0223-881F-EB01-6D97-0FF9EB8991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F5D9A42-F906-88F6-06DF-DB2B1B80E0B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2581EE3-71A2-DE64-2EFE-93A3482EFB68}"/>
              </a:ext>
            </a:extLst>
          </p:cNvPr>
          <p:cNvSpPr>
            <a:spLocks noGrp="1"/>
          </p:cNvSpPr>
          <p:nvPr>
            <p:ph type="sldNum" sz="quarter" idx="5"/>
          </p:nvPr>
        </p:nvSpPr>
        <p:spPr/>
        <p:txBody>
          <a:bodyPr/>
          <a:lstStyle/>
          <a:p>
            <a:fld id="{3DA28829-2FDA-F14B-BD0B-816BFEB42115}" type="slidenum">
              <a:rPr lang="en-US" smtClean="0"/>
              <a:t>16</a:t>
            </a:fld>
            <a:endParaRPr lang="en-US"/>
          </a:p>
        </p:txBody>
      </p:sp>
    </p:spTree>
    <p:extLst>
      <p:ext uri="{BB962C8B-B14F-4D97-AF65-F5344CB8AC3E}">
        <p14:creationId xmlns:p14="http://schemas.microsoft.com/office/powerpoint/2010/main" val="30050170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FAFFE4-B563-AEC9-BCE7-DF0D960EA1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FD498E-FED7-14D0-1307-A715B2F844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35EFD8F-D1B1-D5C4-ABF7-8D0762676EA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00A4830-C79E-F013-6111-F54075018377}"/>
              </a:ext>
            </a:extLst>
          </p:cNvPr>
          <p:cNvSpPr>
            <a:spLocks noGrp="1"/>
          </p:cNvSpPr>
          <p:nvPr>
            <p:ph type="sldNum" sz="quarter" idx="5"/>
          </p:nvPr>
        </p:nvSpPr>
        <p:spPr/>
        <p:txBody>
          <a:bodyPr/>
          <a:lstStyle/>
          <a:p>
            <a:fld id="{3DA28829-2FDA-F14B-BD0B-816BFEB42115}" type="slidenum">
              <a:rPr lang="en-US" smtClean="0"/>
              <a:t>17</a:t>
            </a:fld>
            <a:endParaRPr lang="en-US"/>
          </a:p>
        </p:txBody>
      </p:sp>
    </p:spTree>
    <p:extLst>
      <p:ext uri="{BB962C8B-B14F-4D97-AF65-F5344CB8AC3E}">
        <p14:creationId xmlns:p14="http://schemas.microsoft.com/office/powerpoint/2010/main" val="1357695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A7410D-8250-DA16-0237-0570E41FA47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7BC1C3C-FCC6-A2FA-38DF-90703913A5E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34B4B34-48C2-ECC0-BD18-93D6F23E55A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9FF46C3-49A2-7004-E18A-9BB99D254345}"/>
              </a:ext>
            </a:extLst>
          </p:cNvPr>
          <p:cNvSpPr>
            <a:spLocks noGrp="1"/>
          </p:cNvSpPr>
          <p:nvPr>
            <p:ph type="sldNum" sz="quarter" idx="5"/>
          </p:nvPr>
        </p:nvSpPr>
        <p:spPr/>
        <p:txBody>
          <a:bodyPr/>
          <a:lstStyle/>
          <a:p>
            <a:fld id="{3DA28829-2FDA-F14B-BD0B-816BFEB42115}" type="slidenum">
              <a:rPr lang="en-US" smtClean="0"/>
              <a:t>8</a:t>
            </a:fld>
            <a:endParaRPr lang="en-US"/>
          </a:p>
        </p:txBody>
      </p:sp>
    </p:spTree>
    <p:extLst>
      <p:ext uri="{BB962C8B-B14F-4D97-AF65-F5344CB8AC3E}">
        <p14:creationId xmlns:p14="http://schemas.microsoft.com/office/powerpoint/2010/main" val="29505164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AB29FD-215D-6A82-67B3-CECC8169375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450D3D-576D-979D-91F3-0811C8931EB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AA7BC86-5F0A-2E96-3FD7-FEDAA5C14B5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3AFFF7E-D5B1-4C9F-D328-9C875AB79CF3}"/>
              </a:ext>
            </a:extLst>
          </p:cNvPr>
          <p:cNvSpPr>
            <a:spLocks noGrp="1"/>
          </p:cNvSpPr>
          <p:nvPr>
            <p:ph type="sldNum" sz="quarter" idx="5"/>
          </p:nvPr>
        </p:nvSpPr>
        <p:spPr/>
        <p:txBody>
          <a:bodyPr/>
          <a:lstStyle/>
          <a:p>
            <a:fld id="{3DA28829-2FDA-F14B-BD0B-816BFEB42115}" type="slidenum">
              <a:rPr lang="en-US" smtClean="0"/>
              <a:t>9</a:t>
            </a:fld>
            <a:endParaRPr lang="en-US"/>
          </a:p>
        </p:txBody>
      </p:sp>
    </p:spTree>
    <p:extLst>
      <p:ext uri="{BB962C8B-B14F-4D97-AF65-F5344CB8AC3E}">
        <p14:creationId xmlns:p14="http://schemas.microsoft.com/office/powerpoint/2010/main" val="2936848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07F54E-7CA0-72EA-6D17-772F39A31B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2185D9-168E-8041-AB35-DAAB96ACB9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365AEEA-6001-B8C0-40E8-EABF7717BFC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B399364-FA57-C3D0-BA0D-2B37D2325491}"/>
              </a:ext>
            </a:extLst>
          </p:cNvPr>
          <p:cNvSpPr>
            <a:spLocks noGrp="1"/>
          </p:cNvSpPr>
          <p:nvPr>
            <p:ph type="sldNum" sz="quarter" idx="5"/>
          </p:nvPr>
        </p:nvSpPr>
        <p:spPr/>
        <p:txBody>
          <a:bodyPr/>
          <a:lstStyle/>
          <a:p>
            <a:fld id="{3DA28829-2FDA-F14B-BD0B-816BFEB42115}" type="slidenum">
              <a:rPr lang="en-US" smtClean="0"/>
              <a:t>10</a:t>
            </a:fld>
            <a:endParaRPr lang="en-US"/>
          </a:p>
        </p:txBody>
      </p:sp>
    </p:spTree>
    <p:extLst>
      <p:ext uri="{BB962C8B-B14F-4D97-AF65-F5344CB8AC3E}">
        <p14:creationId xmlns:p14="http://schemas.microsoft.com/office/powerpoint/2010/main" val="3774324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5D5A9D-4D55-924B-D778-FE16E9C53D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D640EC-6D48-EAAB-1AFF-51AB0D8DC6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CDC8590-705F-D6DA-CB9E-F5D8B3AEBA6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FB532F5-B5DD-409D-E561-B40D1500DE17}"/>
              </a:ext>
            </a:extLst>
          </p:cNvPr>
          <p:cNvSpPr>
            <a:spLocks noGrp="1"/>
          </p:cNvSpPr>
          <p:nvPr>
            <p:ph type="sldNum" sz="quarter" idx="5"/>
          </p:nvPr>
        </p:nvSpPr>
        <p:spPr/>
        <p:txBody>
          <a:bodyPr/>
          <a:lstStyle/>
          <a:p>
            <a:fld id="{3DA28829-2FDA-F14B-BD0B-816BFEB42115}" type="slidenum">
              <a:rPr lang="en-US" smtClean="0"/>
              <a:t>11</a:t>
            </a:fld>
            <a:endParaRPr lang="en-US"/>
          </a:p>
        </p:txBody>
      </p:sp>
    </p:spTree>
    <p:extLst>
      <p:ext uri="{BB962C8B-B14F-4D97-AF65-F5344CB8AC3E}">
        <p14:creationId xmlns:p14="http://schemas.microsoft.com/office/powerpoint/2010/main" val="470216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5857C5-2433-5146-ABED-3A309AD942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152586-AD28-1E9F-1D44-089B315956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393D3F9-185A-4003-AE9A-C688546955E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8ED0651-2038-B7B9-CA11-40EA07081228}"/>
              </a:ext>
            </a:extLst>
          </p:cNvPr>
          <p:cNvSpPr>
            <a:spLocks noGrp="1"/>
          </p:cNvSpPr>
          <p:nvPr>
            <p:ph type="sldNum" sz="quarter" idx="5"/>
          </p:nvPr>
        </p:nvSpPr>
        <p:spPr/>
        <p:txBody>
          <a:bodyPr/>
          <a:lstStyle/>
          <a:p>
            <a:fld id="{3DA28829-2FDA-F14B-BD0B-816BFEB42115}" type="slidenum">
              <a:rPr lang="en-US" smtClean="0"/>
              <a:t>12</a:t>
            </a:fld>
            <a:endParaRPr lang="en-US"/>
          </a:p>
        </p:txBody>
      </p:sp>
    </p:spTree>
    <p:extLst>
      <p:ext uri="{BB962C8B-B14F-4D97-AF65-F5344CB8AC3E}">
        <p14:creationId xmlns:p14="http://schemas.microsoft.com/office/powerpoint/2010/main" val="19209217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F1949A-908B-27C7-5727-83506C2957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897F42-B5B2-F541-E0C4-6A2FF4246B0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D41550-5180-65B1-B12A-38859468A33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7C6A5DF-75D7-E3E6-6D2C-2F0F157CD668}"/>
              </a:ext>
            </a:extLst>
          </p:cNvPr>
          <p:cNvSpPr>
            <a:spLocks noGrp="1"/>
          </p:cNvSpPr>
          <p:nvPr>
            <p:ph type="sldNum" sz="quarter" idx="5"/>
          </p:nvPr>
        </p:nvSpPr>
        <p:spPr/>
        <p:txBody>
          <a:bodyPr/>
          <a:lstStyle/>
          <a:p>
            <a:fld id="{3DA28829-2FDA-F14B-BD0B-816BFEB42115}" type="slidenum">
              <a:rPr lang="en-US" smtClean="0"/>
              <a:t>13</a:t>
            </a:fld>
            <a:endParaRPr lang="en-US"/>
          </a:p>
        </p:txBody>
      </p:sp>
    </p:spTree>
    <p:extLst>
      <p:ext uri="{BB962C8B-B14F-4D97-AF65-F5344CB8AC3E}">
        <p14:creationId xmlns:p14="http://schemas.microsoft.com/office/powerpoint/2010/main" val="2145348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CFC586-2527-486A-CC1F-8C0ED13375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5AEAB8-69BD-F28B-2406-AFA54626EA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5610986-C641-001E-D696-AF7DF58C09A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D7BC978-A48C-F105-284F-114659E58A16}"/>
              </a:ext>
            </a:extLst>
          </p:cNvPr>
          <p:cNvSpPr>
            <a:spLocks noGrp="1"/>
          </p:cNvSpPr>
          <p:nvPr>
            <p:ph type="sldNum" sz="quarter" idx="5"/>
          </p:nvPr>
        </p:nvSpPr>
        <p:spPr/>
        <p:txBody>
          <a:bodyPr/>
          <a:lstStyle/>
          <a:p>
            <a:fld id="{3DA28829-2FDA-F14B-BD0B-816BFEB42115}" type="slidenum">
              <a:rPr lang="en-US" smtClean="0"/>
              <a:t>14</a:t>
            </a:fld>
            <a:endParaRPr lang="en-US"/>
          </a:p>
        </p:txBody>
      </p:sp>
    </p:spTree>
    <p:extLst>
      <p:ext uri="{BB962C8B-B14F-4D97-AF65-F5344CB8AC3E}">
        <p14:creationId xmlns:p14="http://schemas.microsoft.com/office/powerpoint/2010/main" val="2037363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A17754-25C2-CE9D-3FF9-EA586927E9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9D19A69-D362-9AFB-E8FB-7CC5169536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5E9F19-12CD-0343-AF11-D5127A3230F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B924422-38F2-F98F-0F84-B85EA1BFAAFC}"/>
              </a:ext>
            </a:extLst>
          </p:cNvPr>
          <p:cNvSpPr>
            <a:spLocks noGrp="1"/>
          </p:cNvSpPr>
          <p:nvPr>
            <p:ph type="sldNum" sz="quarter" idx="5"/>
          </p:nvPr>
        </p:nvSpPr>
        <p:spPr/>
        <p:txBody>
          <a:bodyPr/>
          <a:lstStyle/>
          <a:p>
            <a:fld id="{3DA28829-2FDA-F14B-BD0B-816BFEB42115}" type="slidenum">
              <a:rPr lang="en-US" smtClean="0"/>
              <a:t>15</a:t>
            </a:fld>
            <a:endParaRPr lang="en-US"/>
          </a:p>
        </p:txBody>
      </p:sp>
    </p:spTree>
    <p:extLst>
      <p:ext uri="{BB962C8B-B14F-4D97-AF65-F5344CB8AC3E}">
        <p14:creationId xmlns:p14="http://schemas.microsoft.com/office/powerpoint/2010/main" val="1533085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DD36211-D542-AA49-8920-F48A188CE831}" type="datetimeFigureOut">
              <a:rPr lang="en-US" smtClean="0"/>
              <a:t>4/12/25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5DCC3A-829C-ED49-B293-D41D0F0B5C48}" type="slidenum">
              <a:rPr lang="en-US" smtClean="0"/>
              <a:t>‹#›</a:t>
            </a:fld>
            <a:endParaRPr lang="en-US"/>
          </a:p>
        </p:txBody>
      </p:sp>
    </p:spTree>
    <p:extLst>
      <p:ext uri="{BB962C8B-B14F-4D97-AF65-F5344CB8AC3E}">
        <p14:creationId xmlns:p14="http://schemas.microsoft.com/office/powerpoint/2010/main" val="2014668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D36211-D542-AA49-8920-F48A188CE831}" type="datetimeFigureOut">
              <a:rPr lang="en-US" smtClean="0"/>
              <a:t>4/12/25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5DCC3A-829C-ED49-B293-D41D0F0B5C48}" type="slidenum">
              <a:rPr lang="en-US" smtClean="0"/>
              <a:t>‹#›</a:t>
            </a:fld>
            <a:endParaRPr lang="en-US"/>
          </a:p>
        </p:txBody>
      </p:sp>
    </p:spTree>
    <p:extLst>
      <p:ext uri="{BB962C8B-B14F-4D97-AF65-F5344CB8AC3E}">
        <p14:creationId xmlns:p14="http://schemas.microsoft.com/office/powerpoint/2010/main" val="2552273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D36211-D542-AA49-8920-F48A188CE831}" type="datetimeFigureOut">
              <a:rPr lang="en-US" smtClean="0"/>
              <a:t>4/12/25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5DCC3A-829C-ED49-B293-D41D0F0B5C48}" type="slidenum">
              <a:rPr lang="en-US" smtClean="0"/>
              <a:t>‹#›</a:t>
            </a:fld>
            <a:endParaRPr lang="en-US"/>
          </a:p>
        </p:txBody>
      </p:sp>
    </p:spTree>
    <p:extLst>
      <p:ext uri="{BB962C8B-B14F-4D97-AF65-F5344CB8AC3E}">
        <p14:creationId xmlns:p14="http://schemas.microsoft.com/office/powerpoint/2010/main" val="2344704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D36211-D542-AA49-8920-F48A188CE831}" type="datetimeFigureOut">
              <a:rPr lang="en-US" smtClean="0"/>
              <a:t>4/12/25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5DCC3A-829C-ED49-B293-D41D0F0B5C48}" type="slidenum">
              <a:rPr lang="en-US" smtClean="0"/>
              <a:t>‹#›</a:t>
            </a:fld>
            <a:endParaRPr lang="en-US"/>
          </a:p>
        </p:txBody>
      </p:sp>
    </p:spTree>
    <p:extLst>
      <p:ext uri="{BB962C8B-B14F-4D97-AF65-F5344CB8AC3E}">
        <p14:creationId xmlns:p14="http://schemas.microsoft.com/office/powerpoint/2010/main" val="3815286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DD36211-D542-AA49-8920-F48A188CE831}" type="datetimeFigureOut">
              <a:rPr lang="en-US" smtClean="0"/>
              <a:t>4/12/25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5DCC3A-829C-ED49-B293-D41D0F0B5C48}" type="slidenum">
              <a:rPr lang="en-US" smtClean="0"/>
              <a:t>‹#›</a:t>
            </a:fld>
            <a:endParaRPr lang="en-US"/>
          </a:p>
        </p:txBody>
      </p:sp>
    </p:spTree>
    <p:extLst>
      <p:ext uri="{BB962C8B-B14F-4D97-AF65-F5344CB8AC3E}">
        <p14:creationId xmlns:p14="http://schemas.microsoft.com/office/powerpoint/2010/main" val="27129464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DD36211-D542-AA49-8920-F48A188CE831}" type="datetimeFigureOut">
              <a:rPr lang="en-US" smtClean="0"/>
              <a:t>4/12/25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5DCC3A-829C-ED49-B293-D41D0F0B5C48}" type="slidenum">
              <a:rPr lang="en-US" smtClean="0"/>
              <a:t>‹#›</a:t>
            </a:fld>
            <a:endParaRPr lang="en-US"/>
          </a:p>
        </p:txBody>
      </p:sp>
    </p:spTree>
    <p:extLst>
      <p:ext uri="{BB962C8B-B14F-4D97-AF65-F5344CB8AC3E}">
        <p14:creationId xmlns:p14="http://schemas.microsoft.com/office/powerpoint/2010/main" val="1311504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DD36211-D542-AA49-8920-F48A188CE831}" type="datetimeFigureOut">
              <a:rPr lang="en-US" smtClean="0"/>
              <a:t>4/12/25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5DCC3A-829C-ED49-B293-D41D0F0B5C48}" type="slidenum">
              <a:rPr lang="en-US" smtClean="0"/>
              <a:t>‹#›</a:t>
            </a:fld>
            <a:endParaRPr lang="en-US"/>
          </a:p>
        </p:txBody>
      </p:sp>
    </p:spTree>
    <p:extLst>
      <p:ext uri="{BB962C8B-B14F-4D97-AF65-F5344CB8AC3E}">
        <p14:creationId xmlns:p14="http://schemas.microsoft.com/office/powerpoint/2010/main" val="866669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DD36211-D542-AA49-8920-F48A188CE831}" type="datetimeFigureOut">
              <a:rPr lang="en-US" smtClean="0"/>
              <a:t>4/12/25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5DCC3A-829C-ED49-B293-D41D0F0B5C48}" type="slidenum">
              <a:rPr lang="en-US" smtClean="0"/>
              <a:t>‹#›</a:t>
            </a:fld>
            <a:endParaRPr lang="en-US"/>
          </a:p>
        </p:txBody>
      </p:sp>
    </p:spTree>
    <p:extLst>
      <p:ext uri="{BB962C8B-B14F-4D97-AF65-F5344CB8AC3E}">
        <p14:creationId xmlns:p14="http://schemas.microsoft.com/office/powerpoint/2010/main" val="3345424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D36211-D542-AA49-8920-F48A188CE831}" type="datetimeFigureOut">
              <a:rPr lang="en-US" smtClean="0"/>
              <a:t>4/12/25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5DCC3A-829C-ED49-B293-D41D0F0B5C48}" type="slidenum">
              <a:rPr lang="en-US" smtClean="0"/>
              <a:t>‹#›</a:t>
            </a:fld>
            <a:endParaRPr lang="en-US"/>
          </a:p>
        </p:txBody>
      </p:sp>
    </p:spTree>
    <p:extLst>
      <p:ext uri="{BB962C8B-B14F-4D97-AF65-F5344CB8AC3E}">
        <p14:creationId xmlns:p14="http://schemas.microsoft.com/office/powerpoint/2010/main" val="3291808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DD36211-D542-AA49-8920-F48A188CE831}" type="datetimeFigureOut">
              <a:rPr lang="en-US" smtClean="0"/>
              <a:t>4/12/25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5DCC3A-829C-ED49-B293-D41D0F0B5C48}" type="slidenum">
              <a:rPr lang="en-US" smtClean="0"/>
              <a:t>‹#›</a:t>
            </a:fld>
            <a:endParaRPr lang="en-US"/>
          </a:p>
        </p:txBody>
      </p:sp>
    </p:spTree>
    <p:extLst>
      <p:ext uri="{BB962C8B-B14F-4D97-AF65-F5344CB8AC3E}">
        <p14:creationId xmlns:p14="http://schemas.microsoft.com/office/powerpoint/2010/main" val="41205123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DD36211-D542-AA49-8920-F48A188CE831}" type="datetimeFigureOut">
              <a:rPr lang="en-US" smtClean="0"/>
              <a:t>4/12/25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5DCC3A-829C-ED49-B293-D41D0F0B5C48}" type="slidenum">
              <a:rPr lang="en-US" smtClean="0"/>
              <a:t>‹#›</a:t>
            </a:fld>
            <a:endParaRPr lang="en-US"/>
          </a:p>
        </p:txBody>
      </p:sp>
    </p:spTree>
    <p:extLst>
      <p:ext uri="{BB962C8B-B14F-4D97-AF65-F5344CB8AC3E}">
        <p14:creationId xmlns:p14="http://schemas.microsoft.com/office/powerpoint/2010/main" val="3422273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DD36211-D542-AA49-8920-F48A188CE831}" type="datetimeFigureOut">
              <a:rPr lang="en-US" smtClean="0"/>
              <a:t>4/12/25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65DCC3A-829C-ED49-B293-D41D0F0B5C48}" type="slidenum">
              <a:rPr lang="en-US" smtClean="0"/>
              <a:t>‹#›</a:t>
            </a:fld>
            <a:endParaRPr lang="en-US"/>
          </a:p>
        </p:txBody>
      </p:sp>
    </p:spTree>
    <p:extLst>
      <p:ext uri="{BB962C8B-B14F-4D97-AF65-F5344CB8AC3E}">
        <p14:creationId xmlns:p14="http://schemas.microsoft.com/office/powerpoint/2010/main" val="38072307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5A82F46-0DBD-E9E4-338A-D42A53D12510}"/>
              </a:ext>
            </a:extLst>
          </p:cNvPr>
          <p:cNvSpPr>
            <a:spLocks noGrp="1"/>
          </p:cNvSpPr>
          <p:nvPr>
            <p:ph type="subTitle" idx="1"/>
          </p:nvPr>
        </p:nvSpPr>
        <p:spPr>
          <a:xfrm>
            <a:off x="112543" y="112541"/>
            <a:ext cx="8890780" cy="661181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FINDING COMFORT IN CHRIST’S SUFFERING ON THE CROSS (Isa 53:4-6)</a:t>
            </a:r>
            <a:endParaRPr lang="en-PH" sz="3600" b="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Each celebration of Holy Week that comes gives us the opportunity to be refreshed with the truths of the greatness of our redemption in Christ.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endParaRPr lang="en-PH" sz="2800" b="1" u="sng" dirty="0">
              <a:solidFill>
                <a:srgbClr val="000000"/>
              </a:solidFill>
              <a:effectLst/>
              <a:latin typeface="Times New Roman" panose="02020603050405020304" pitchFamily="18"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BACKGROUND TO ISAIAH</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2800" b="1"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Author and Date</a:t>
            </a:r>
            <a:endParaRPr lang="en-PH" sz="2800"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80342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800" decel="100000"/>
                                        <p:tgtEl>
                                          <p:spTgt spid="3">
                                            <p:txEl>
                                              <p:pRg st="1" end="1"/>
                                            </p:txEl>
                                          </p:spTgt>
                                        </p:tgtEl>
                                      </p:cBhvr>
                                    </p:animEffect>
                                    <p:anim calcmode="lin" valueType="num">
                                      <p:cBhvr>
                                        <p:cTn id="1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800" decel="100000"/>
                                        <p:tgtEl>
                                          <p:spTgt spid="3">
                                            <p:txEl>
                                              <p:pRg st="2" end="2"/>
                                            </p:txEl>
                                          </p:spTgt>
                                        </p:tgtEl>
                                      </p:cBhvr>
                                    </p:animEffect>
                                    <p:anim calcmode="lin" valueType="num">
                                      <p:cBhvr>
                                        <p:cTn id="2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800" decel="100000"/>
                                        <p:tgtEl>
                                          <p:spTgt spid="3">
                                            <p:txEl>
                                              <p:pRg st="4" end="4"/>
                                            </p:txEl>
                                          </p:spTgt>
                                        </p:tgtEl>
                                      </p:cBhvr>
                                    </p:animEffect>
                                    <p:anim calcmode="lin" valueType="num">
                                      <p:cBhvr>
                                        <p:cTn id="3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0" presetClass="entr" presetSubtype="0"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800" decel="100000"/>
                                        <p:tgtEl>
                                          <p:spTgt spid="3">
                                            <p:txEl>
                                              <p:pRg st="5" end="5"/>
                                            </p:txEl>
                                          </p:spTgt>
                                        </p:tgtEl>
                                      </p:cBhvr>
                                    </p:animEffect>
                                    <p:anim calcmode="lin" valueType="num">
                                      <p:cBhvr>
                                        <p:cTn id="48" dur="800" decel="100000" fill="hold"/>
                                        <p:tgtEl>
                                          <p:spTgt spid="3">
                                            <p:txEl>
                                              <p:pRg st="5" end="5"/>
                                            </p:txEl>
                                          </p:spTgt>
                                        </p:tgtEl>
                                        <p:attrNameLst>
                                          <p:attrName>style.rotation</p:attrName>
                                        </p:attrNameLst>
                                      </p:cBhvr>
                                      <p:tavLst>
                                        <p:tav tm="0">
                                          <p:val>
                                            <p:fltVal val="-90"/>
                                          </p:val>
                                        </p:tav>
                                        <p:tav tm="100000">
                                          <p:val>
                                            <p:fltVal val="0"/>
                                          </p:val>
                                        </p:tav>
                                      </p:tavLst>
                                    </p:anim>
                                    <p:anim calcmode="lin" valueType="num">
                                      <p:cBhvr>
                                        <p:cTn id="49" dur="800" decel="100000" fill="hold"/>
                                        <p:tgtEl>
                                          <p:spTgt spid="3">
                                            <p:txEl>
                                              <p:pRg st="5" end="5"/>
                                            </p:txEl>
                                          </p:spTgt>
                                        </p:tgtEl>
                                        <p:attrNameLst>
                                          <p:attrName>ppt_x</p:attrName>
                                        </p:attrNameLst>
                                      </p:cBhvr>
                                      <p:tavLst>
                                        <p:tav tm="0">
                                          <p:val>
                                            <p:strVal val="#ppt_x+0.4"/>
                                          </p:val>
                                        </p:tav>
                                        <p:tav tm="100000">
                                          <p:val>
                                            <p:strVal val="#ppt_x-0.05"/>
                                          </p:val>
                                        </p:tav>
                                      </p:tavLst>
                                    </p:anim>
                                    <p:anim calcmode="lin" valueType="num">
                                      <p:cBhvr>
                                        <p:cTn id="50" dur="800" decel="100000" fill="hold"/>
                                        <p:tgtEl>
                                          <p:spTgt spid="3">
                                            <p:txEl>
                                              <p:pRg st="5" end="5"/>
                                            </p:txEl>
                                          </p:spTgt>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3">
                                            <p:txEl>
                                              <p:pRg st="5" end="5"/>
                                            </p:txEl>
                                          </p:spTgt>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3">
                                            <p:txEl>
                                              <p:pRg st="5" end="5"/>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41F18E6D-42D5-0B5B-CE88-1C4B330A44CD}"/>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4E828BDF-63AE-1EDB-D30E-B0FC2CB72C41}"/>
              </a:ext>
            </a:extLst>
          </p:cNvPr>
          <p:cNvSpPr>
            <a:spLocks noGrp="1"/>
          </p:cNvSpPr>
          <p:nvPr>
            <p:ph type="subTitle" idx="1"/>
          </p:nvPr>
        </p:nvSpPr>
        <p:spPr>
          <a:xfrm>
            <a:off x="112543" y="112541"/>
            <a:ext cx="8890780" cy="661181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b="1" u="sng"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Who caused this upon Him</a:t>
            </a:r>
            <a:endParaRPr lang="en-PH" sz="3600" b="1"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the first half of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Isaiah speaks of Israel straying from God and compares them to wandering sheep.</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Notice also the words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“All of us”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“Each of us”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“of us all”,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indicating each and every person with no exception</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66857823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800" decel="100000"/>
                                        <p:tgtEl>
                                          <p:spTgt spid="3">
                                            <p:txEl>
                                              <p:pRg st="1" end="1"/>
                                            </p:txEl>
                                          </p:spTgt>
                                        </p:tgtEl>
                                      </p:cBhvr>
                                    </p:animEffect>
                                    <p:anim calcmode="lin" valueType="num">
                                      <p:cBhvr>
                                        <p:cTn id="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800" decel="100000"/>
                                        <p:tgtEl>
                                          <p:spTgt spid="3">
                                            <p:txEl>
                                              <p:pRg st="2" end="2"/>
                                            </p:txEl>
                                          </p:spTgt>
                                        </p:tgtEl>
                                      </p:cBhvr>
                                    </p:animEffect>
                                    <p:anim calcmode="lin" valueType="num">
                                      <p:cBhvr>
                                        <p:cTn id="1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800" decel="100000"/>
                                        <p:tgtEl>
                                          <p:spTgt spid="3">
                                            <p:txEl>
                                              <p:pRg st="3" end="3"/>
                                            </p:txEl>
                                          </p:spTgt>
                                        </p:tgtEl>
                                      </p:cBhvr>
                                    </p:animEffect>
                                    <p:anim calcmode="lin" valueType="num">
                                      <p:cBhvr>
                                        <p:cTn id="2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E3DF75BE-3CEB-BBE4-E43A-ACDA40F7CCC6}"/>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62AA0A0A-1960-685E-65F5-F26381F1079B}"/>
              </a:ext>
            </a:extLst>
          </p:cNvPr>
          <p:cNvSpPr>
            <a:spLocks noGrp="1"/>
          </p:cNvSpPr>
          <p:nvPr>
            <p:ph type="subTitle" idx="1"/>
          </p:nvPr>
        </p:nvSpPr>
        <p:spPr>
          <a:xfrm>
            <a:off x="112543" y="112541"/>
            <a:ext cx="8890780" cy="661181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Has done what?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“have gone astray”</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“has turned to his own way”</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has 						committed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“iniquity”</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All of these are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descriptions of what 				happens when we sin</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we go astray 				from the path of righteousness; we 					turn from God’s way to go after our 					way; we twist and pervert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“iniquity”</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God’s standard and word to 						accommodate what we want. </a:t>
            </a:r>
          </a:p>
        </p:txBody>
      </p:sp>
    </p:spTree>
    <p:extLst>
      <p:ext uri="{BB962C8B-B14F-4D97-AF65-F5344CB8AC3E}">
        <p14:creationId xmlns:p14="http://schemas.microsoft.com/office/powerpoint/2010/main" val="82162907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800" decel="100000"/>
                                        <p:tgtEl>
                                          <p:spTgt spid="3">
                                            <p:txEl>
                                              <p:pRg st="1" end="1"/>
                                            </p:txEl>
                                          </p:spTgt>
                                        </p:tgtEl>
                                      </p:cBhvr>
                                    </p:animEffect>
                                    <p:anim calcmode="lin" valueType="num">
                                      <p:cBhvr>
                                        <p:cTn id="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6A4A43F4-D6AE-15A8-0D51-912B5A487950}"/>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7CF9F027-D9D7-C7DE-3775-3CAB2C0DADC7}"/>
              </a:ext>
            </a:extLst>
          </p:cNvPr>
          <p:cNvSpPr>
            <a:spLocks noGrp="1"/>
          </p:cNvSpPr>
          <p:nvPr>
            <p:ph type="subTitle" idx="1"/>
          </p:nvPr>
        </p:nvSpPr>
        <p:spPr>
          <a:xfrm>
            <a:off x="112543" y="112541"/>
            <a:ext cx="8890780" cy="6611815"/>
          </a:xfrm>
        </p:spPr>
        <p:txBody>
          <a:bodyPr>
            <a:normAutofit fontScale="92500"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6c</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is the main point of this verse 						and the ultimate reason for the 							Messiah’s suffering: YAHWEH (GOD 						THE FATHER) CAUSED THE MESSIAH 					(GOD THE SON) TO BEAR OUR SINS 					AND TO TAKE THE PUNISHMENT IN 						OUR PLACE!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See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10</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Acts 2:23</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All this can be traced to the ultimate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cause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of our salvation</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Eph 1:4.</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4281399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800" decel="100000"/>
                                        <p:tgtEl>
                                          <p:spTgt spid="3">
                                            <p:txEl>
                                              <p:pRg st="1" end="1"/>
                                            </p:txEl>
                                          </p:spTgt>
                                        </p:tgtEl>
                                      </p:cBhvr>
                                    </p:animEffect>
                                    <p:anim calcmode="lin" valueType="num">
                                      <p:cBhvr>
                                        <p:cTn id="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800" decel="100000"/>
                                        <p:tgtEl>
                                          <p:spTgt spid="3">
                                            <p:txEl>
                                              <p:pRg st="2" end="2"/>
                                            </p:txEl>
                                          </p:spTgt>
                                        </p:tgtEl>
                                      </p:cBhvr>
                                    </p:animEffect>
                                    <p:anim calcmode="lin" valueType="num">
                                      <p:cBhvr>
                                        <p:cTn id="1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800" decel="100000"/>
                                        <p:tgtEl>
                                          <p:spTgt spid="3">
                                            <p:txEl>
                                              <p:pRg st="3" end="3"/>
                                            </p:txEl>
                                          </p:spTgt>
                                        </p:tgtEl>
                                      </p:cBhvr>
                                    </p:animEffect>
                                    <p:anim calcmode="lin" valueType="num">
                                      <p:cBhvr>
                                        <p:cTn id="2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800" decel="100000"/>
                                        <p:tgtEl>
                                          <p:spTgt spid="3">
                                            <p:txEl>
                                              <p:pRg st="4" end="4"/>
                                            </p:txEl>
                                          </p:spTgt>
                                        </p:tgtEl>
                                      </p:cBhvr>
                                    </p:animEffect>
                                    <p:anim calcmode="lin" valueType="num">
                                      <p:cBhvr>
                                        <p:cTn id="3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8F9A8C6B-3C47-2000-8E7B-8D2693810F7A}"/>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9357B1D5-6FCC-48B7-026E-BCA1C8335DA2}"/>
              </a:ext>
            </a:extLst>
          </p:cNvPr>
          <p:cNvSpPr>
            <a:spLocks noGrp="1"/>
          </p:cNvSpPr>
          <p:nvPr>
            <p:ph type="subTitle" idx="1"/>
          </p:nvPr>
        </p:nvSpPr>
        <p:spPr>
          <a:xfrm>
            <a:off x="112543" y="112541"/>
            <a:ext cx="8890780" cy="661181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Christ Jesus then became the only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means to our salvation</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Acts 4:12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6c</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Other versions: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“has laid”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esv, niv, 						</a:t>
            </a:r>
            <a:r>
              <a:rPr lang="en-PH" sz="3600" cap="small"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nkjv</a:t>
            </a:r>
            <a:r>
              <a:rPr lang="en-PH" sz="3600"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cap="small"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kjv</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image here is that of the O.T. 						High Priest laying his hands on the 						scapegoat and symbolically put 						Israel’s sins on it (Lev 16:21).</a:t>
            </a:r>
          </a:p>
        </p:txBody>
      </p:sp>
    </p:spTree>
    <p:extLst>
      <p:ext uri="{BB962C8B-B14F-4D97-AF65-F5344CB8AC3E}">
        <p14:creationId xmlns:p14="http://schemas.microsoft.com/office/powerpoint/2010/main" val="406434063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800" decel="100000"/>
                                        <p:tgtEl>
                                          <p:spTgt spid="3">
                                            <p:txEl>
                                              <p:pRg st="1" end="1"/>
                                            </p:txEl>
                                          </p:spTgt>
                                        </p:tgtEl>
                                      </p:cBhvr>
                                    </p:animEffect>
                                    <p:anim calcmode="lin" valueType="num">
                                      <p:cBhvr>
                                        <p:cTn id="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800" decel="100000"/>
                                        <p:tgtEl>
                                          <p:spTgt spid="3">
                                            <p:txEl>
                                              <p:pRg st="2" end="2"/>
                                            </p:txEl>
                                          </p:spTgt>
                                        </p:tgtEl>
                                      </p:cBhvr>
                                    </p:animEffect>
                                    <p:anim calcmode="lin" valueType="num">
                                      <p:cBhvr>
                                        <p:cTn id="1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800" decel="100000"/>
                                        <p:tgtEl>
                                          <p:spTgt spid="3">
                                            <p:txEl>
                                              <p:pRg st="3" end="3"/>
                                            </p:txEl>
                                          </p:spTgt>
                                        </p:tgtEl>
                                      </p:cBhvr>
                                    </p:animEffect>
                                    <p:anim calcmode="lin" valueType="num">
                                      <p:cBhvr>
                                        <p:cTn id="2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0CCA13A2-9DB0-0B1D-8174-8DB95E46657A}"/>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6789CD02-6D9C-E1A0-BAA4-BA3F633587BE}"/>
              </a:ext>
            </a:extLst>
          </p:cNvPr>
          <p:cNvSpPr>
            <a:spLocks noGrp="1"/>
          </p:cNvSpPr>
          <p:nvPr>
            <p:ph type="subTitle" idx="1"/>
          </p:nvPr>
        </p:nvSpPr>
        <p:spPr>
          <a:xfrm>
            <a:off x="112543" y="112541"/>
            <a:ext cx="8890780" cy="661181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b="1" u="sng"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it “ends” for Him</a:t>
            </a:r>
            <a:endParaRPr lang="en-PH" sz="3600"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Acts 2:24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Not only did Jesus die for our sins, but He also rose from the grave, defeating forever sin and death.</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1Cor 15:54c-57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Jesus is now whom...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Eph1:20-21</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60659222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800" decel="100000"/>
                                        <p:tgtEl>
                                          <p:spTgt spid="3">
                                            <p:txEl>
                                              <p:pRg st="1" end="1"/>
                                            </p:txEl>
                                          </p:spTgt>
                                        </p:tgtEl>
                                      </p:cBhvr>
                                    </p:animEffect>
                                    <p:anim calcmode="lin" valueType="num">
                                      <p:cBhvr>
                                        <p:cTn id="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800" decel="100000"/>
                                        <p:tgtEl>
                                          <p:spTgt spid="3">
                                            <p:txEl>
                                              <p:pRg st="2" end="2"/>
                                            </p:txEl>
                                          </p:spTgt>
                                        </p:tgtEl>
                                      </p:cBhvr>
                                    </p:animEffect>
                                    <p:anim calcmode="lin" valueType="num">
                                      <p:cBhvr>
                                        <p:cTn id="1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800" decel="100000"/>
                                        <p:tgtEl>
                                          <p:spTgt spid="3">
                                            <p:txEl>
                                              <p:pRg st="3" end="3"/>
                                            </p:txEl>
                                          </p:spTgt>
                                        </p:tgtEl>
                                      </p:cBhvr>
                                    </p:animEffect>
                                    <p:anim calcmode="lin" valueType="num">
                                      <p:cBhvr>
                                        <p:cTn id="2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800" decel="100000"/>
                                        <p:tgtEl>
                                          <p:spTgt spid="3">
                                            <p:txEl>
                                              <p:pRg st="4" end="4"/>
                                            </p:txEl>
                                          </p:spTgt>
                                        </p:tgtEl>
                                      </p:cBhvr>
                                    </p:animEffect>
                                    <p:anim calcmode="lin" valueType="num">
                                      <p:cBhvr>
                                        <p:cTn id="3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0C824514-1CAA-0E66-84C7-CB97D289F7B2}"/>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D8580F3A-3AC4-A79D-1E90-83403E7A5978}"/>
              </a:ext>
            </a:extLst>
          </p:cNvPr>
          <p:cNvSpPr>
            <a:spLocks noGrp="1"/>
          </p:cNvSpPr>
          <p:nvPr>
            <p:ph type="subTitle" idx="1"/>
          </p:nvPr>
        </p:nvSpPr>
        <p:spPr>
          <a:xfrm>
            <a:off x="112543" y="112541"/>
            <a:ext cx="8890780" cy="6611815"/>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CONCLUSION</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account of Jesus’ suffering in Isa 53:4-6 should bring much comfort to those of us who have come to Him in saving faith.</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It is comforting that Christ bore the 						consequences of sin when He died on 					the cross.</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It is comforting to know that those 						among us who are in Christ have 						been freed from our debt of sin 						because Jesus had paid it all.</a:t>
            </a:r>
          </a:p>
        </p:txBody>
      </p:sp>
    </p:spTree>
    <p:extLst>
      <p:ext uri="{BB962C8B-B14F-4D97-AF65-F5344CB8AC3E}">
        <p14:creationId xmlns:p14="http://schemas.microsoft.com/office/powerpoint/2010/main" val="240577405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800" decel="100000"/>
                                        <p:tgtEl>
                                          <p:spTgt spid="3">
                                            <p:txEl>
                                              <p:pRg st="1" end="1"/>
                                            </p:txEl>
                                          </p:spTgt>
                                        </p:tgtEl>
                                      </p:cBhvr>
                                    </p:animEffect>
                                    <p:anim calcmode="lin" valueType="num">
                                      <p:cBhvr>
                                        <p:cTn id="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800" decel="100000"/>
                                        <p:tgtEl>
                                          <p:spTgt spid="3">
                                            <p:txEl>
                                              <p:pRg st="2" end="2"/>
                                            </p:txEl>
                                          </p:spTgt>
                                        </p:tgtEl>
                                      </p:cBhvr>
                                    </p:animEffect>
                                    <p:anim calcmode="lin" valueType="num">
                                      <p:cBhvr>
                                        <p:cTn id="1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800" decel="100000"/>
                                        <p:tgtEl>
                                          <p:spTgt spid="3">
                                            <p:txEl>
                                              <p:pRg st="3" end="3"/>
                                            </p:txEl>
                                          </p:spTgt>
                                        </p:tgtEl>
                                      </p:cBhvr>
                                    </p:animEffect>
                                    <p:anim calcmode="lin" valueType="num">
                                      <p:cBhvr>
                                        <p:cTn id="2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E669330B-5F81-AA7E-1CA3-B9DC9F50A826}"/>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F9D24C74-EFD7-D0EB-93CB-3132069F0AD8}"/>
              </a:ext>
            </a:extLst>
          </p:cNvPr>
          <p:cNvSpPr>
            <a:spLocks noGrp="1"/>
          </p:cNvSpPr>
          <p:nvPr>
            <p:ph type="subTitle" idx="1"/>
          </p:nvPr>
        </p:nvSpPr>
        <p:spPr>
          <a:xfrm>
            <a:off x="112543" y="112541"/>
            <a:ext cx="8890780" cy="6611815"/>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It is comforting to know that it was the 					Father, knowing we could never pay 					for our sins, who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“has caused the 						iniquity of us all to fall on Him.”</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do now respond to these truths?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For those who yet have not come to Him in repentance and faith: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If you now know all that Jesus did and still reject Him, your sin is much greater than that of the ancient Israelites, who could not see what you now have seen.</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5721485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800" decel="100000"/>
                                        <p:tgtEl>
                                          <p:spTgt spid="3">
                                            <p:txEl>
                                              <p:pRg st="1" end="1"/>
                                            </p:txEl>
                                          </p:spTgt>
                                        </p:tgtEl>
                                      </p:cBhvr>
                                    </p:animEffect>
                                    <p:anim calcmode="lin" valueType="num">
                                      <p:cBhvr>
                                        <p:cTn id="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800" decel="100000"/>
                                        <p:tgtEl>
                                          <p:spTgt spid="3">
                                            <p:txEl>
                                              <p:pRg st="2" end="2"/>
                                            </p:txEl>
                                          </p:spTgt>
                                        </p:tgtEl>
                                      </p:cBhvr>
                                    </p:animEffect>
                                    <p:anim calcmode="lin" valueType="num">
                                      <p:cBhvr>
                                        <p:cTn id="1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E1969425-E75B-83DD-3072-3EC6AB6A0313}"/>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FAF9720D-587F-3175-BABB-BF2316BC9704}"/>
              </a:ext>
            </a:extLst>
          </p:cNvPr>
          <p:cNvSpPr>
            <a:spLocks noGrp="1"/>
          </p:cNvSpPr>
          <p:nvPr>
            <p:ph type="subTitle" idx="1"/>
          </p:nvPr>
        </p:nvSpPr>
        <p:spPr>
          <a:xfrm>
            <a:off x="112543" y="112541"/>
            <a:ext cx="8890780" cy="661181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For us who are already in Christ, I have one simple answer.</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It is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2Cor 5:14a, 15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cap="small"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nkjv</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WE ARE TO LIVE FOR HIM – TO HIS 					GLORY, FOR HIS PLEASURE, 						ACCORDING TO HIS HOLY WILL 						AND PURPOSE FOR US, WITH THE 					DESIRE TO KNOW HIM MORE AND 					TO MAKE HIM KNOWN.</a:t>
            </a:r>
          </a:p>
        </p:txBody>
      </p:sp>
    </p:spTree>
    <p:extLst>
      <p:ext uri="{BB962C8B-B14F-4D97-AF65-F5344CB8AC3E}">
        <p14:creationId xmlns:p14="http://schemas.microsoft.com/office/powerpoint/2010/main" val="287007932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800" decel="100000"/>
                                        <p:tgtEl>
                                          <p:spTgt spid="3">
                                            <p:txEl>
                                              <p:pRg st="1" end="1"/>
                                            </p:txEl>
                                          </p:spTgt>
                                        </p:tgtEl>
                                      </p:cBhvr>
                                    </p:animEffect>
                                    <p:anim calcmode="lin" valueType="num">
                                      <p:cBhvr>
                                        <p:cTn id="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800" decel="100000"/>
                                        <p:tgtEl>
                                          <p:spTgt spid="3">
                                            <p:txEl>
                                              <p:pRg st="2" end="2"/>
                                            </p:txEl>
                                          </p:spTgt>
                                        </p:tgtEl>
                                      </p:cBhvr>
                                    </p:animEffect>
                                    <p:anim calcmode="lin" valueType="num">
                                      <p:cBhvr>
                                        <p:cTn id="1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721C3D3C-D537-FE56-4E63-47A9663A5578}"/>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5C6FBB51-2E3C-4659-02BD-7AFF73EB9B00}"/>
              </a:ext>
            </a:extLst>
          </p:cNvPr>
          <p:cNvSpPr>
            <a:spLocks noGrp="1"/>
          </p:cNvSpPr>
          <p:nvPr>
            <p:ph type="subTitle" idx="1"/>
          </p:nvPr>
        </p:nvSpPr>
        <p:spPr>
          <a:xfrm>
            <a:off x="112543" y="112541"/>
            <a:ext cx="8890780" cy="661181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Isaiah – “The Lord is salvation”</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son of Amoz, ministered in and around Jerusalem as a prophet to Judah during the reigns of 4 kings of Judah: Uzziah, Jotham, Ahaz, and Hezekiah (1:1), from ca. 739-686 </a:t>
            </a:r>
            <a:r>
              <a:rPr lang="en-PH" sz="3600" cap="small"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b.c.</a:t>
            </a:r>
            <a:endParaRPr lang="en-PH" sz="3600"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Isaiah was a contemporary of Hosea and Micah.</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lived until at least 681 </a:t>
            </a:r>
            <a:r>
              <a:rPr lang="en-PH" sz="3600" cap="small"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b.c.</a:t>
            </a:r>
            <a:endParaRPr lang="en-PH" sz="3600"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8477436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800" decel="100000"/>
                                        <p:tgtEl>
                                          <p:spTgt spid="3">
                                            <p:txEl>
                                              <p:pRg st="1" end="1"/>
                                            </p:txEl>
                                          </p:spTgt>
                                        </p:tgtEl>
                                      </p:cBhvr>
                                    </p:animEffect>
                                    <p:anim calcmode="lin" valueType="num">
                                      <p:cBhvr>
                                        <p:cTn id="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800" decel="100000"/>
                                        <p:tgtEl>
                                          <p:spTgt spid="3">
                                            <p:txEl>
                                              <p:pRg st="2" end="2"/>
                                            </p:txEl>
                                          </p:spTgt>
                                        </p:tgtEl>
                                      </p:cBhvr>
                                    </p:animEffect>
                                    <p:anim calcmode="lin" valueType="num">
                                      <p:cBhvr>
                                        <p:cTn id="1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800" decel="100000"/>
                                        <p:tgtEl>
                                          <p:spTgt spid="3">
                                            <p:txEl>
                                              <p:pRg st="3" end="3"/>
                                            </p:txEl>
                                          </p:spTgt>
                                        </p:tgtEl>
                                      </p:cBhvr>
                                    </p:animEffect>
                                    <p:anim calcmode="lin" valueType="num">
                                      <p:cBhvr>
                                        <p:cTn id="2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D0EB54BA-1257-7D73-DDE0-018586204D35}"/>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8E974384-F1F9-3A46-DC5E-DA07D40551C8}"/>
              </a:ext>
            </a:extLst>
          </p:cNvPr>
          <p:cNvSpPr>
            <a:spLocks noGrp="1"/>
          </p:cNvSpPr>
          <p:nvPr>
            <p:ph type="subTitle" idx="1"/>
          </p:nvPr>
        </p:nvSpPr>
        <p:spPr>
          <a:xfrm>
            <a:off x="112543" y="112541"/>
            <a:ext cx="8890780" cy="661181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Background and Setting</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4 kings</a:t>
            </a:r>
            <a:endParaRPr lang="en-PH" sz="3600"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endParaRPr lang="en-PH" sz="3600"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Historical and Theological Themes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Isaiah prophesied during the period of the divided kingdom, directing the major thrust of his message to the southern kingdom of Judah.</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Isaiah provides data on the future day of the Lord and the time following.</a:t>
            </a:r>
          </a:p>
        </p:txBody>
      </p:sp>
    </p:spTree>
    <p:extLst>
      <p:ext uri="{BB962C8B-B14F-4D97-AF65-F5344CB8AC3E}">
        <p14:creationId xmlns:p14="http://schemas.microsoft.com/office/powerpoint/2010/main" val="221597761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800" decel="100000"/>
                                        <p:tgtEl>
                                          <p:spTgt spid="3">
                                            <p:txEl>
                                              <p:pRg st="1" end="1"/>
                                            </p:txEl>
                                          </p:spTgt>
                                        </p:tgtEl>
                                      </p:cBhvr>
                                    </p:animEffect>
                                    <p:anim calcmode="lin" valueType="num">
                                      <p:cBhvr>
                                        <p:cTn id="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800" decel="100000"/>
                                        <p:tgtEl>
                                          <p:spTgt spid="3">
                                            <p:txEl>
                                              <p:pRg st="3" end="3"/>
                                            </p:txEl>
                                          </p:spTgt>
                                        </p:tgtEl>
                                      </p:cBhvr>
                                    </p:animEffect>
                                    <p:anim calcmode="lin" valueType="num">
                                      <p:cBhvr>
                                        <p:cTn id="1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800" decel="100000"/>
                                        <p:tgtEl>
                                          <p:spTgt spid="3">
                                            <p:txEl>
                                              <p:pRg st="4" end="4"/>
                                            </p:txEl>
                                          </p:spTgt>
                                        </p:tgtEl>
                                      </p:cBhvr>
                                    </p:animEffect>
                                    <p:anim calcmode="lin" valueType="num">
                                      <p:cBhvr>
                                        <p:cTn id="2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800" decel="100000"/>
                                        <p:tgtEl>
                                          <p:spTgt spid="3">
                                            <p:txEl>
                                              <p:pRg st="5" end="5"/>
                                            </p:txEl>
                                          </p:spTgt>
                                        </p:tgtEl>
                                      </p:cBhvr>
                                    </p:animEffect>
                                    <p:anim calcmode="lin" valueType="num">
                                      <p:cBhvr>
                                        <p:cTn id="38" dur="800" decel="100000" fill="hold"/>
                                        <p:tgtEl>
                                          <p:spTgt spid="3">
                                            <p:txEl>
                                              <p:pRg st="5" end="5"/>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3">
                                            <p:txEl>
                                              <p:pRg st="5" end="5"/>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3">
                                            <p:txEl>
                                              <p:pRg st="5" end="5"/>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3">
                                            <p:txEl>
                                              <p:pRg st="5" end="5"/>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3">
                                            <p:txEl>
                                              <p:pRg st="5" end="5"/>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F68E9652-CF4E-F713-C2BB-D85C3D7EE440}"/>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FC3C84BB-6DE1-596F-8D64-C6207433179E}"/>
              </a:ext>
            </a:extLst>
          </p:cNvPr>
          <p:cNvSpPr>
            <a:spLocks noGrp="1"/>
          </p:cNvSpPr>
          <p:nvPr>
            <p:ph type="subTitle" idx="1"/>
          </p:nvPr>
        </p:nvSpPr>
        <p:spPr>
          <a:xfrm>
            <a:off x="112543" y="112541"/>
            <a:ext cx="8890780" cy="6611815"/>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MESSIAH WHO TOOK OUR PLACE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 53:4-6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Isaiah 53 is known as the chapter of the prophecy of the coming of the Suffering Servant.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Isa 53 focuses on the Servant’s 						substitutionary suffering on behalf of 					those whom He would redeem.</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Suffering Servant is none other 					than Israel’s promised Messiah, 						Christ Jesus, our Savior and Lord.</a:t>
            </a:r>
          </a:p>
        </p:txBody>
      </p:sp>
    </p:spTree>
    <p:extLst>
      <p:ext uri="{BB962C8B-B14F-4D97-AF65-F5344CB8AC3E}">
        <p14:creationId xmlns:p14="http://schemas.microsoft.com/office/powerpoint/2010/main" val="248065981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800" decel="100000"/>
                                        <p:tgtEl>
                                          <p:spTgt spid="3">
                                            <p:txEl>
                                              <p:pRg st="1" end="1"/>
                                            </p:txEl>
                                          </p:spTgt>
                                        </p:tgtEl>
                                      </p:cBhvr>
                                    </p:animEffect>
                                    <p:anim calcmode="lin" valueType="num">
                                      <p:cBhvr>
                                        <p:cTn id="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800" decel="100000"/>
                                        <p:tgtEl>
                                          <p:spTgt spid="3">
                                            <p:txEl>
                                              <p:pRg st="2" end="2"/>
                                            </p:txEl>
                                          </p:spTgt>
                                        </p:tgtEl>
                                      </p:cBhvr>
                                    </p:animEffect>
                                    <p:anim calcmode="lin" valueType="num">
                                      <p:cBhvr>
                                        <p:cTn id="1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800" decel="100000"/>
                                        <p:tgtEl>
                                          <p:spTgt spid="3">
                                            <p:txEl>
                                              <p:pRg st="3" end="3"/>
                                            </p:txEl>
                                          </p:spTgt>
                                        </p:tgtEl>
                                      </p:cBhvr>
                                    </p:animEffect>
                                    <p:anim calcmode="lin" valueType="num">
                                      <p:cBhvr>
                                        <p:cTn id="2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800" decel="100000"/>
                                        <p:tgtEl>
                                          <p:spTgt spid="3">
                                            <p:txEl>
                                              <p:pRg st="4" end="4"/>
                                            </p:txEl>
                                          </p:spTgt>
                                        </p:tgtEl>
                                      </p:cBhvr>
                                    </p:animEffect>
                                    <p:anim calcmode="lin" valueType="num">
                                      <p:cBhvr>
                                        <p:cTn id="3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EB6564B6-2A2B-1526-3880-3F9B2D178FAE}"/>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1D2B45A7-B62E-7794-0CAA-6A2D9EF558A9}"/>
              </a:ext>
            </a:extLst>
          </p:cNvPr>
          <p:cNvSpPr>
            <a:spLocks noGrp="1"/>
          </p:cNvSpPr>
          <p:nvPr>
            <p:ph type="subTitle" idx="1"/>
          </p:nvPr>
        </p:nvSpPr>
        <p:spPr>
          <a:xfrm>
            <a:off x="112543" y="112541"/>
            <a:ext cx="8890780" cy="6611815"/>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Tragically, Isaiah also prophesied in vv. 1-3 that the Messiah, when He came, would be one very different from what Jews expected.</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1:11</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the process, they not only 							completely missed their much-							awaited Messiah, but, worse, they 						murdered Him.</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Little did they know that His suffering 			and death at their hands would be on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their</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behalf.</a:t>
            </a:r>
          </a:p>
        </p:txBody>
      </p:sp>
    </p:spTree>
    <p:extLst>
      <p:ext uri="{BB962C8B-B14F-4D97-AF65-F5344CB8AC3E}">
        <p14:creationId xmlns:p14="http://schemas.microsoft.com/office/powerpoint/2010/main" val="50745923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800" decel="100000"/>
                                        <p:tgtEl>
                                          <p:spTgt spid="3">
                                            <p:txEl>
                                              <p:pRg st="1" end="1"/>
                                            </p:txEl>
                                          </p:spTgt>
                                        </p:tgtEl>
                                      </p:cBhvr>
                                    </p:animEffect>
                                    <p:anim calcmode="lin" valueType="num">
                                      <p:cBhvr>
                                        <p:cTn id="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800" decel="100000"/>
                                        <p:tgtEl>
                                          <p:spTgt spid="3">
                                            <p:txEl>
                                              <p:pRg st="2" end="2"/>
                                            </p:txEl>
                                          </p:spTgt>
                                        </p:tgtEl>
                                      </p:cBhvr>
                                    </p:animEffect>
                                    <p:anim calcmode="lin" valueType="num">
                                      <p:cBhvr>
                                        <p:cTn id="1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800" decel="100000"/>
                                        <p:tgtEl>
                                          <p:spTgt spid="3">
                                            <p:txEl>
                                              <p:pRg st="3" end="3"/>
                                            </p:txEl>
                                          </p:spTgt>
                                        </p:tgtEl>
                                      </p:cBhvr>
                                    </p:animEffect>
                                    <p:anim calcmode="lin" valueType="num">
                                      <p:cBhvr>
                                        <p:cTn id="2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2805B611-66D9-3495-23BB-EFCD5D9D0542}"/>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BA149097-7F9A-4627-5A3F-12F0693E108B}"/>
              </a:ext>
            </a:extLst>
          </p:cNvPr>
          <p:cNvSpPr>
            <a:spLocks noGrp="1"/>
          </p:cNvSpPr>
          <p:nvPr>
            <p:ph type="subTitle" idx="1"/>
          </p:nvPr>
        </p:nvSpPr>
        <p:spPr>
          <a:xfrm>
            <a:off x="112543" y="112541"/>
            <a:ext cx="8890780" cy="661181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His substitutionary suffering and death for those He would save, is most clearly focused upon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4-6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These three verses are the central stanza of the poem – the very heart of the passage, drawing attention to the reason for this Servant’s suffering.</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is the heart of the gospel 						message: the innocent Servant 						dying as the sacrifice for sin.</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5298030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800" decel="100000"/>
                                        <p:tgtEl>
                                          <p:spTgt spid="3">
                                            <p:txEl>
                                              <p:pRg st="1" end="1"/>
                                            </p:txEl>
                                          </p:spTgt>
                                        </p:tgtEl>
                                      </p:cBhvr>
                                    </p:animEffect>
                                    <p:anim calcmode="lin" valueType="num">
                                      <p:cBhvr>
                                        <p:cTn id="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800" decel="100000"/>
                                        <p:tgtEl>
                                          <p:spTgt spid="3">
                                            <p:txEl>
                                              <p:pRg st="2" end="2"/>
                                            </p:txEl>
                                          </p:spTgt>
                                        </p:tgtEl>
                                      </p:cBhvr>
                                    </p:animEffect>
                                    <p:anim calcmode="lin" valueType="num">
                                      <p:cBhvr>
                                        <p:cTn id="1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5FBA3641-C7AE-8643-682A-4B623C70E8F1}"/>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31350157-014E-9C13-4AF9-697EDA6946D6}"/>
              </a:ext>
            </a:extLst>
          </p:cNvPr>
          <p:cNvSpPr>
            <a:spLocks noGrp="1"/>
          </p:cNvSpPr>
          <p:nvPr>
            <p:ph type="subTitle" idx="1"/>
          </p:nvPr>
        </p:nvSpPr>
        <p:spPr>
          <a:xfrm>
            <a:off x="112543" y="112541"/>
            <a:ext cx="8890780" cy="6611815"/>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b="1" u="sng"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He bore</a:t>
            </a:r>
            <a:endParaRPr lang="en-PH" sz="3600"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Notice: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“bore”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“carried”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the past tense, though they predict happenings yet in the far future to Isaiah’s time.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“prophetic perfects” in Hebrew</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did the Messiah bear in this verse?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bore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“our griefs”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and</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“our sorrows”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consequences of sin.</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Cf.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Matt 8:17</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0202150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800" decel="100000"/>
                                        <p:tgtEl>
                                          <p:spTgt spid="3">
                                            <p:txEl>
                                              <p:pRg st="1" end="1"/>
                                            </p:txEl>
                                          </p:spTgt>
                                        </p:tgtEl>
                                      </p:cBhvr>
                                    </p:animEffect>
                                    <p:anim calcmode="lin" valueType="num">
                                      <p:cBhvr>
                                        <p:cTn id="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800" decel="100000"/>
                                        <p:tgtEl>
                                          <p:spTgt spid="3">
                                            <p:txEl>
                                              <p:pRg st="2" end="2"/>
                                            </p:txEl>
                                          </p:spTgt>
                                        </p:tgtEl>
                                      </p:cBhvr>
                                    </p:animEffect>
                                    <p:anim calcmode="lin" valueType="num">
                                      <p:cBhvr>
                                        <p:cTn id="1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800" decel="100000"/>
                                        <p:tgtEl>
                                          <p:spTgt spid="3">
                                            <p:txEl>
                                              <p:pRg st="3" end="3"/>
                                            </p:txEl>
                                          </p:spTgt>
                                        </p:tgtEl>
                                      </p:cBhvr>
                                    </p:animEffect>
                                    <p:anim calcmode="lin" valueType="num">
                                      <p:cBhvr>
                                        <p:cTn id="2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800" decel="100000"/>
                                        <p:tgtEl>
                                          <p:spTgt spid="3">
                                            <p:txEl>
                                              <p:pRg st="4" end="4"/>
                                            </p:txEl>
                                          </p:spTgt>
                                        </p:tgtEl>
                                      </p:cBhvr>
                                    </p:animEffect>
                                    <p:anim calcmode="lin" valueType="num">
                                      <p:cBhvr>
                                        <p:cTn id="3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0" presetClass="entr" presetSubtype="0"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800" decel="100000"/>
                                        <p:tgtEl>
                                          <p:spTgt spid="3">
                                            <p:txEl>
                                              <p:pRg st="5" end="5"/>
                                            </p:txEl>
                                          </p:spTgt>
                                        </p:tgtEl>
                                      </p:cBhvr>
                                    </p:animEffect>
                                    <p:anim calcmode="lin" valueType="num">
                                      <p:cBhvr>
                                        <p:cTn id="48" dur="800" decel="100000" fill="hold"/>
                                        <p:tgtEl>
                                          <p:spTgt spid="3">
                                            <p:txEl>
                                              <p:pRg st="5" end="5"/>
                                            </p:txEl>
                                          </p:spTgt>
                                        </p:tgtEl>
                                        <p:attrNameLst>
                                          <p:attrName>style.rotation</p:attrName>
                                        </p:attrNameLst>
                                      </p:cBhvr>
                                      <p:tavLst>
                                        <p:tav tm="0">
                                          <p:val>
                                            <p:fltVal val="-90"/>
                                          </p:val>
                                        </p:tav>
                                        <p:tav tm="100000">
                                          <p:val>
                                            <p:fltVal val="0"/>
                                          </p:val>
                                        </p:tav>
                                      </p:tavLst>
                                    </p:anim>
                                    <p:anim calcmode="lin" valueType="num">
                                      <p:cBhvr>
                                        <p:cTn id="49" dur="800" decel="100000" fill="hold"/>
                                        <p:tgtEl>
                                          <p:spTgt spid="3">
                                            <p:txEl>
                                              <p:pRg st="5" end="5"/>
                                            </p:txEl>
                                          </p:spTgt>
                                        </p:tgtEl>
                                        <p:attrNameLst>
                                          <p:attrName>ppt_x</p:attrName>
                                        </p:attrNameLst>
                                      </p:cBhvr>
                                      <p:tavLst>
                                        <p:tav tm="0">
                                          <p:val>
                                            <p:strVal val="#ppt_x+0.4"/>
                                          </p:val>
                                        </p:tav>
                                        <p:tav tm="100000">
                                          <p:val>
                                            <p:strVal val="#ppt_x-0.05"/>
                                          </p:val>
                                        </p:tav>
                                      </p:tavLst>
                                    </p:anim>
                                    <p:anim calcmode="lin" valueType="num">
                                      <p:cBhvr>
                                        <p:cTn id="50" dur="800" decel="100000" fill="hold"/>
                                        <p:tgtEl>
                                          <p:spTgt spid="3">
                                            <p:txEl>
                                              <p:pRg st="5" end="5"/>
                                            </p:txEl>
                                          </p:spTgt>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3">
                                            <p:txEl>
                                              <p:pRg st="5" end="5"/>
                                            </p:txEl>
                                          </p:spTgt>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3">
                                            <p:txEl>
                                              <p:pRg st="5" end="5"/>
                                            </p:txEl>
                                          </p:spTgt>
                                        </p:tgtEl>
                                        <p:attrNameLst>
                                          <p:attrName>ppt_y</p:attrName>
                                        </p:attrNameLst>
                                      </p:cBhvr>
                                      <p:tavLst>
                                        <p:tav tm="0">
                                          <p:val>
                                            <p:strVal val="#ppt_y+0.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0" presetClass="entr" presetSubtype="0" fill="hold" nodeType="clickEffect">
                                  <p:stCondLst>
                                    <p:cond delay="0"/>
                                  </p:stCondLst>
                                  <p:childTnLst>
                                    <p:set>
                                      <p:cBhvr>
                                        <p:cTn id="56" dur="1" fill="hold">
                                          <p:stCondLst>
                                            <p:cond delay="0"/>
                                          </p:stCondLst>
                                        </p:cTn>
                                        <p:tgtEl>
                                          <p:spTgt spid="3">
                                            <p:txEl>
                                              <p:pRg st="6" end="6"/>
                                            </p:txEl>
                                          </p:spTgt>
                                        </p:tgtEl>
                                        <p:attrNameLst>
                                          <p:attrName>style.visibility</p:attrName>
                                        </p:attrNameLst>
                                      </p:cBhvr>
                                      <p:to>
                                        <p:strVal val="visible"/>
                                      </p:to>
                                    </p:set>
                                    <p:animEffect transition="in" filter="fade">
                                      <p:cBhvr>
                                        <p:cTn id="57" dur="800" decel="100000"/>
                                        <p:tgtEl>
                                          <p:spTgt spid="3">
                                            <p:txEl>
                                              <p:pRg st="6" end="6"/>
                                            </p:txEl>
                                          </p:spTgt>
                                        </p:tgtEl>
                                      </p:cBhvr>
                                    </p:animEffect>
                                    <p:anim calcmode="lin" valueType="num">
                                      <p:cBhvr>
                                        <p:cTn id="58" dur="800" decel="100000" fill="hold"/>
                                        <p:tgtEl>
                                          <p:spTgt spid="3">
                                            <p:txEl>
                                              <p:pRg st="6" end="6"/>
                                            </p:txEl>
                                          </p:spTgt>
                                        </p:tgtEl>
                                        <p:attrNameLst>
                                          <p:attrName>style.rotation</p:attrName>
                                        </p:attrNameLst>
                                      </p:cBhvr>
                                      <p:tavLst>
                                        <p:tav tm="0">
                                          <p:val>
                                            <p:fltVal val="-90"/>
                                          </p:val>
                                        </p:tav>
                                        <p:tav tm="100000">
                                          <p:val>
                                            <p:fltVal val="0"/>
                                          </p:val>
                                        </p:tav>
                                      </p:tavLst>
                                    </p:anim>
                                    <p:anim calcmode="lin" valueType="num">
                                      <p:cBhvr>
                                        <p:cTn id="59" dur="800" decel="100000" fill="hold"/>
                                        <p:tgtEl>
                                          <p:spTgt spid="3">
                                            <p:txEl>
                                              <p:pRg st="6" end="6"/>
                                            </p:txEl>
                                          </p:spTgt>
                                        </p:tgtEl>
                                        <p:attrNameLst>
                                          <p:attrName>ppt_x</p:attrName>
                                        </p:attrNameLst>
                                      </p:cBhvr>
                                      <p:tavLst>
                                        <p:tav tm="0">
                                          <p:val>
                                            <p:strVal val="#ppt_x+0.4"/>
                                          </p:val>
                                        </p:tav>
                                        <p:tav tm="100000">
                                          <p:val>
                                            <p:strVal val="#ppt_x-0.05"/>
                                          </p:val>
                                        </p:tav>
                                      </p:tavLst>
                                    </p:anim>
                                    <p:anim calcmode="lin" valueType="num">
                                      <p:cBhvr>
                                        <p:cTn id="60" dur="800" decel="100000" fill="hold"/>
                                        <p:tgtEl>
                                          <p:spTgt spid="3">
                                            <p:txEl>
                                              <p:pRg st="6" end="6"/>
                                            </p:txEl>
                                          </p:spTgt>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3">
                                            <p:txEl>
                                              <p:pRg st="6" end="6"/>
                                            </p:txEl>
                                          </p:spTgt>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3">
                                            <p:txEl>
                                              <p:pRg st="6" end="6"/>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06BD460B-1FDC-2740-BBE8-037EA9B259A6}"/>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20F080C7-67FC-C950-2723-6B2E70030C67}"/>
              </a:ext>
            </a:extLst>
          </p:cNvPr>
          <p:cNvSpPr>
            <a:spLocks noGrp="1"/>
          </p:cNvSpPr>
          <p:nvPr>
            <p:ph type="subTitle" idx="1"/>
          </p:nvPr>
        </p:nvSpPr>
        <p:spPr>
          <a:xfrm>
            <a:off x="112543" y="112541"/>
            <a:ext cx="8890780" cy="6611815"/>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Just to be clear: Every blessing we have in the Christian life comes because of Christ’s sacrifice on the cross, but this verse does not teach that there is always “physical healing in the atonement” and that every believer therefore has the “right” to be physically healed.</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1Pet 2:24</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Clearly, the healing here refers to our 					spiritual healing from the effects and 					consequences of sin.</a:t>
            </a:r>
          </a:p>
        </p:txBody>
      </p:sp>
    </p:spTree>
    <p:extLst>
      <p:ext uri="{BB962C8B-B14F-4D97-AF65-F5344CB8AC3E}">
        <p14:creationId xmlns:p14="http://schemas.microsoft.com/office/powerpoint/2010/main" val="425810604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800" decel="100000"/>
                                        <p:tgtEl>
                                          <p:spTgt spid="3">
                                            <p:txEl>
                                              <p:pRg st="1" end="1"/>
                                            </p:txEl>
                                          </p:spTgt>
                                        </p:tgtEl>
                                      </p:cBhvr>
                                    </p:animEffect>
                                    <p:anim calcmode="lin" valueType="num">
                                      <p:cBhvr>
                                        <p:cTn id="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800" decel="100000"/>
                                        <p:tgtEl>
                                          <p:spTgt spid="3">
                                            <p:txEl>
                                              <p:pRg st="2" end="2"/>
                                            </p:txEl>
                                          </p:spTgt>
                                        </p:tgtEl>
                                      </p:cBhvr>
                                    </p:animEffect>
                                    <p:anim calcmode="lin" valueType="num">
                                      <p:cBhvr>
                                        <p:cTn id="1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DD6E1CEA-369B-978A-E460-53F2B6794DCC}"/>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2AE43CFA-450C-75E0-29AC-71362B7D9902}"/>
              </a:ext>
            </a:extLst>
          </p:cNvPr>
          <p:cNvSpPr>
            <a:spLocks noGrp="1"/>
          </p:cNvSpPr>
          <p:nvPr>
            <p:ph type="subTitle" idx="1"/>
          </p:nvPr>
        </p:nvSpPr>
        <p:spPr>
          <a:xfrm>
            <a:off x="112543" y="112541"/>
            <a:ext cx="8890780" cy="661181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b="1" u="sng"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He was punished </a:t>
            </a:r>
            <a:r>
              <a:rPr lang="en-PH" sz="3600" u="sng"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for</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language of substitution is all over this verse!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emphasis here is on Christ 						being the substitute recipient of 						God’s wrath on sinners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(cf. 2Cor 						5:21; Gal 1:3-4; Heb 10:9-10).</a:t>
            </a:r>
          </a:p>
        </p:txBody>
      </p:sp>
    </p:spTree>
    <p:extLst>
      <p:ext uri="{BB962C8B-B14F-4D97-AF65-F5344CB8AC3E}">
        <p14:creationId xmlns:p14="http://schemas.microsoft.com/office/powerpoint/2010/main" val="134391989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800" decel="100000"/>
                                        <p:tgtEl>
                                          <p:spTgt spid="3">
                                            <p:txEl>
                                              <p:pRg st="1" end="1"/>
                                            </p:txEl>
                                          </p:spTgt>
                                        </p:tgtEl>
                                      </p:cBhvr>
                                    </p:animEffect>
                                    <p:anim calcmode="lin" valueType="num">
                                      <p:cBhvr>
                                        <p:cTn id="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800" decel="100000"/>
                                        <p:tgtEl>
                                          <p:spTgt spid="3">
                                            <p:txEl>
                                              <p:pRg st="2" end="2"/>
                                            </p:txEl>
                                          </p:spTgt>
                                        </p:tgtEl>
                                      </p:cBhvr>
                                    </p:animEffect>
                                    <p:anim calcmode="lin" valueType="num">
                                      <p:cBhvr>
                                        <p:cTn id="1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800" decel="100000"/>
                                        <p:tgtEl>
                                          <p:spTgt spid="3">
                                            <p:txEl>
                                              <p:pRg st="3" end="3"/>
                                            </p:txEl>
                                          </p:spTgt>
                                        </p:tgtEl>
                                      </p:cBhvr>
                                    </p:animEffect>
                                    <p:anim calcmode="lin" valueType="num">
                                      <p:cBhvr>
                                        <p:cTn id="2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1140</TotalTime>
  <Words>1464</Words>
  <Application>Microsoft Macintosh PowerPoint</Application>
  <PresentationFormat>On-screen Show (4:3)</PresentationFormat>
  <Paragraphs>83</Paragraphs>
  <Slides>17</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Aptos</vt:lpstr>
      <vt:lpstr>Aptos Display</vt:lpstr>
      <vt:lpstr>Arial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Robert Casas</cp:lastModifiedBy>
  <cp:revision>20</cp:revision>
  <dcterms:created xsi:type="dcterms:W3CDTF">2025-04-09T14:15:01Z</dcterms:created>
  <dcterms:modified xsi:type="dcterms:W3CDTF">2025-04-12T15:24:15Z</dcterms:modified>
</cp:coreProperties>
</file>