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9" name="Shape 199"/>
          <p:cNvSpPr>
            <a:spLocks noGrp="1" noRot="1" noChangeAspect="1"/>
          </p:cNvSpPr>
          <p:nvPr>
            <p:ph type="sldImg"/>
          </p:nvPr>
        </p:nvSpPr>
        <p:spPr>
          <a:xfrm>
            <a:off x="1143000" y="685800"/>
            <a:ext cx="4572000" cy="3429000"/>
          </a:xfrm>
          <a:prstGeom prst="rect">
            <a:avLst/>
          </a:prstGeom>
        </p:spPr>
        <p:txBody>
          <a:bodyPr/>
          <a:lstStyle/>
          <a:p>
            <a:endParaRPr/>
          </a:p>
        </p:txBody>
      </p:sp>
      <p:sp>
        <p:nvSpPr>
          <p:cNvPr id="200" name="Shape 20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3462"/>
        </a:solidFill>
        <a:effectLst/>
      </p:bgPr>
    </p:bg>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47162"/>
            <a:ext cx="21971003" cy="636979"/>
          </a:xfrm>
          <a:prstGeom prst="rect">
            <a:avLst/>
          </a:prstGeom>
        </p:spPr>
        <p:txBody>
          <a:bodyPr lIns="45719" tIns="45719" rIns="45719" bIns="45719"/>
          <a:lstStyle>
            <a:lvl1pPr marL="0" indent="0" defTabSz="825500">
              <a:lnSpc>
                <a:spcPct val="100000"/>
              </a:lnSpc>
              <a:spcBef>
                <a:spcPts val="0"/>
              </a:spcBef>
              <a:buSzTx/>
              <a:buNone/>
              <a:defRPr sz="3600" b="1">
                <a:solidFill>
                  <a:srgbClr val="FFFFFF"/>
                </a:solidFill>
              </a:defRPr>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solidFill>
                  <a:srgbClr val="FFFFFF"/>
                </a:solidFill>
              </a:defRPr>
            </a:lvl1pPr>
          </a:lstStyle>
          <a:p>
            <a:r>
              <a:t>Presentation Title</a:t>
            </a:r>
          </a:p>
        </p:txBody>
      </p:sp>
      <p:sp>
        <p:nvSpPr>
          <p:cNvPr id="13" name="Body Level One…"/>
          <p:cNvSpPr txBox="1">
            <a:spLocks noGrp="1"/>
          </p:cNvSpPr>
          <p:nvPr>
            <p:ph type="body" sz="quarter" idx="1" hasCustomPrompt="1"/>
          </p:nvPr>
        </p:nvSpPr>
        <p:spPr>
          <a:xfrm>
            <a:off x="1201342" y="7210490"/>
            <a:ext cx="21971001" cy="1905001"/>
          </a:xfrm>
          <a:prstGeom prst="rect">
            <a:avLst/>
          </a:prstGeom>
        </p:spPr>
        <p:txBody>
          <a:bodyPr/>
          <a:lstStyle>
            <a:lvl1pPr marL="0" indent="0" defTabSz="825500">
              <a:lnSpc>
                <a:spcPct val="100000"/>
              </a:lnSpc>
              <a:spcBef>
                <a:spcPts val="0"/>
              </a:spcBef>
              <a:buSzTx/>
              <a:buNone/>
              <a:defRPr sz="5500" b="1">
                <a:solidFill>
                  <a:schemeClr val="accent1"/>
                </a:solidFill>
              </a:defRPr>
            </a:lvl1pPr>
            <a:lvl2pPr marL="0" indent="457200" defTabSz="825500">
              <a:lnSpc>
                <a:spcPct val="100000"/>
              </a:lnSpc>
              <a:spcBef>
                <a:spcPts val="0"/>
              </a:spcBef>
              <a:buSzTx/>
              <a:buNone/>
              <a:defRPr sz="5500" b="1">
                <a:solidFill>
                  <a:schemeClr val="accent1"/>
                </a:solidFill>
              </a:defRPr>
            </a:lvl2pPr>
            <a:lvl3pPr marL="0" indent="914400" defTabSz="825500">
              <a:lnSpc>
                <a:spcPct val="100000"/>
              </a:lnSpc>
              <a:spcBef>
                <a:spcPts val="0"/>
              </a:spcBef>
              <a:buSzTx/>
              <a:buNone/>
              <a:defRPr sz="5500" b="1">
                <a:solidFill>
                  <a:schemeClr val="accent1"/>
                </a:solidFill>
              </a:defRPr>
            </a:lvl3pPr>
            <a:lvl4pPr marL="0" indent="1371600" defTabSz="825500">
              <a:lnSpc>
                <a:spcPct val="100000"/>
              </a:lnSpc>
              <a:spcBef>
                <a:spcPts val="0"/>
              </a:spcBef>
              <a:buSzTx/>
              <a:buNone/>
              <a:defRPr sz="5500" b="1">
                <a:solidFill>
                  <a:schemeClr val="accent1"/>
                </a:solidFill>
              </a:defRPr>
            </a:lvl4pPr>
            <a:lvl5pPr marL="0" indent="1828800" defTabSz="825500">
              <a:lnSpc>
                <a:spcPct val="100000"/>
              </a:lnSpc>
              <a:spcBef>
                <a:spcPts val="0"/>
              </a:spcBef>
              <a:buSzTx/>
              <a:buNone/>
              <a:defRPr sz="5500" b="1">
                <a:solidFill>
                  <a:schemeClr val="accent1"/>
                </a:solidFill>
              </a:defRPr>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99" name="Slide Title"/>
          <p:cNvSpPr txBox="1">
            <a:spLocks noGrp="1"/>
          </p:cNvSpPr>
          <p:nvPr>
            <p:ph type="title" hasCustomPrompt="1"/>
          </p:nvPr>
        </p:nvSpPr>
        <p:spPr>
          <a:xfrm>
            <a:off x="1206500" y="952500"/>
            <a:ext cx="21971000" cy="1434949"/>
          </a:xfrm>
          <a:prstGeom prst="rect">
            <a:avLst/>
          </a:prstGeom>
        </p:spPr>
        <p:txBody>
          <a:bodyPr/>
          <a:lstStyle/>
          <a:p>
            <a:r>
              <a:t>Slide Title</a:t>
            </a:r>
          </a:p>
        </p:txBody>
      </p:sp>
      <p:sp>
        <p:nvSpPr>
          <p:cNvPr id="100" name="Slide Subtitle"/>
          <p:cNvSpPr txBox="1">
            <a:spLocks noGrp="1"/>
          </p:cNvSpPr>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10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 Title"/>
          <p:cNvSpPr txBox="1">
            <a:spLocks noGrp="1"/>
          </p:cNvSpPr>
          <p:nvPr>
            <p:ph type="title" hasCustomPrompt="1"/>
          </p:nvPr>
        </p:nvSpPr>
        <p:spPr>
          <a:xfrm>
            <a:off x="1206500" y="952500"/>
            <a:ext cx="21971000" cy="1435100"/>
          </a:xfrm>
          <a:prstGeom prst="rect">
            <a:avLst/>
          </a:prstGeom>
        </p:spPr>
        <p:txBody>
          <a:bodyPr/>
          <a:lstStyle/>
          <a:p>
            <a:r>
              <a:t>Agenda Title</a:t>
            </a:r>
          </a:p>
        </p:txBody>
      </p:sp>
      <p:sp>
        <p:nvSpPr>
          <p:cNvPr id="109" name="Agenda Subtitle"/>
          <p:cNvSpPr txBox="1">
            <a:spLocks noGrp="1"/>
          </p:cNvSpPr>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11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11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2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solidFill>
                  <a:schemeClr val="accent1">
                    <a:hueOff val="114395"/>
                    <a:lumOff val="-24975"/>
                  </a:schemeClr>
                </a:solidFill>
              </a:defRPr>
            </a:lvl1pPr>
            <a:lvl2pPr marL="0" indent="457200" algn="ctr">
              <a:lnSpc>
                <a:spcPct val="80000"/>
              </a:lnSpc>
              <a:spcBef>
                <a:spcPts val="0"/>
              </a:spcBef>
              <a:buSzTx/>
              <a:buNone/>
              <a:defRPr sz="25000" b="1" spc="-250">
                <a:solidFill>
                  <a:schemeClr val="accent1">
                    <a:hueOff val="114395"/>
                    <a:lumOff val="-24975"/>
                  </a:schemeClr>
                </a:solidFill>
              </a:defRPr>
            </a:lvl2pPr>
            <a:lvl3pPr marL="0" indent="914400" algn="ctr">
              <a:lnSpc>
                <a:spcPct val="80000"/>
              </a:lnSpc>
              <a:spcBef>
                <a:spcPts val="0"/>
              </a:spcBef>
              <a:buSzTx/>
              <a:buNone/>
              <a:defRPr sz="25000" b="1" spc="-250">
                <a:solidFill>
                  <a:schemeClr val="accent1">
                    <a:hueOff val="114395"/>
                    <a:lumOff val="-24975"/>
                  </a:schemeClr>
                </a:solidFill>
              </a:defRPr>
            </a:lvl3pPr>
            <a:lvl4pPr marL="0" indent="1371600" algn="ctr">
              <a:lnSpc>
                <a:spcPct val="80000"/>
              </a:lnSpc>
              <a:spcBef>
                <a:spcPts val="0"/>
              </a:spcBef>
              <a:buSzTx/>
              <a:buNone/>
              <a:defRPr sz="25000" b="1" spc="-250">
                <a:solidFill>
                  <a:schemeClr val="accent1">
                    <a:hueOff val="114395"/>
                    <a:lumOff val="-24975"/>
                  </a:schemeClr>
                </a:solidFill>
              </a:defRPr>
            </a:lvl4pPr>
            <a:lvl5pPr marL="0" indent="1828800" algn="ctr">
              <a:lnSpc>
                <a:spcPct val="80000"/>
              </a:lnSpc>
              <a:spcBef>
                <a:spcPts val="0"/>
              </a:spcBef>
              <a:buSzTx/>
              <a:buNone/>
              <a:defRPr sz="25000" b="1" spc="-250">
                <a:solidFill>
                  <a:schemeClr val="accent1">
                    <a:hueOff val="114395"/>
                    <a:lumOff val="-24975"/>
                  </a:schemeClr>
                </a:solidFill>
              </a:defRPr>
            </a:lvl5pPr>
          </a:lstStyle>
          <a:p>
            <a:r>
              <a:t>100%</a:t>
            </a:r>
          </a:p>
          <a:p>
            <a:pPr lvl="1"/>
            <a:endParaRPr/>
          </a:p>
          <a:p>
            <a:pPr lvl="2"/>
            <a:endParaRPr/>
          </a:p>
          <a:p>
            <a:pPr lvl="3"/>
            <a:endParaRPr/>
          </a:p>
          <a:p>
            <a:pPr lvl="4"/>
            <a:endParaRPr/>
          </a:p>
        </p:txBody>
      </p:sp>
      <p:sp>
        <p:nvSpPr>
          <p:cNvPr id="12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35" name="Attribution"/>
          <p:cNvSpPr txBox="1">
            <a:spLocks noGrp="1"/>
          </p:cNvSpPr>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3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1pPr>
            <a:lvl2pPr marL="638923" indent="-127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2pPr>
            <a:lvl3pPr marL="638923" indent="4445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3pPr>
            <a:lvl4pPr marL="638923" indent="9017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4pPr>
            <a:lvl5pPr marL="638923" indent="13589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44" name="Hot-air balloons viewed from below against a blue sky"/>
          <p:cNvSpPr>
            <a:spLocks noGrp="1"/>
          </p:cNvSpPr>
          <p:nvPr>
            <p:ph type="pic" sz="quarter" idx="21"/>
          </p:nvPr>
        </p:nvSpPr>
        <p:spPr>
          <a:xfrm>
            <a:off x="15436504" y="1270000"/>
            <a:ext cx="8167167" cy="5422900"/>
          </a:xfrm>
          <a:prstGeom prst="rect">
            <a:avLst/>
          </a:prstGeom>
        </p:spPr>
        <p:txBody>
          <a:bodyPr lIns="91439" tIns="45719" rIns="91439" bIns="45719">
            <a:noAutofit/>
          </a:bodyPr>
          <a:lstStyle/>
          <a:p>
            <a:endParaRPr/>
          </a:p>
        </p:txBody>
      </p:sp>
      <p:sp>
        <p:nvSpPr>
          <p:cNvPr id="145" name="Close-up of the top of a hot-air balloon viewed from above"/>
          <p:cNvSpPr>
            <a:spLocks noGrp="1"/>
          </p:cNvSpPr>
          <p:nvPr>
            <p:ph type="pic" sz="quarter" idx="22"/>
          </p:nvPr>
        </p:nvSpPr>
        <p:spPr>
          <a:xfrm>
            <a:off x="15461772" y="7085972"/>
            <a:ext cx="8148414" cy="5432276"/>
          </a:xfrm>
          <a:prstGeom prst="rect">
            <a:avLst/>
          </a:prstGeom>
        </p:spPr>
        <p:txBody>
          <a:bodyPr lIns="91439" tIns="45719" rIns="91439" bIns="45719">
            <a:noAutofit/>
          </a:bodyPr>
          <a:lstStyle/>
          <a:p>
            <a:endParaRPr/>
          </a:p>
        </p:txBody>
      </p:sp>
      <p:sp>
        <p:nvSpPr>
          <p:cNvPr id="146" name="Hot-air balloons viewed from below against a blue sky"/>
          <p:cNvSpPr>
            <a:spLocks noGrp="1"/>
          </p:cNvSpPr>
          <p:nvPr>
            <p:ph type="pic" idx="23"/>
          </p:nvPr>
        </p:nvSpPr>
        <p:spPr>
          <a:xfrm>
            <a:off x="-124635" y="1270000"/>
            <a:ext cx="16859219" cy="11239479"/>
          </a:xfrm>
          <a:prstGeom prst="rect">
            <a:avLst/>
          </a:prstGeom>
        </p:spPr>
        <p:txBody>
          <a:bodyPr lIns="91439" tIns="45719" rIns="91439" bIns="45719">
            <a:noAutofit/>
          </a:bodyPr>
          <a:lstStyle/>
          <a:p>
            <a:endParaRP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54" name="Hot-air balloons viewed from below against a blue sky"/>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15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69" name="Rectangle 6"/>
          <p:cNvSpPr/>
          <p:nvPr/>
        </p:nvSpPr>
        <p:spPr>
          <a:xfrm>
            <a:off x="0" y="12353925"/>
            <a:ext cx="24384000" cy="1362075"/>
          </a:xfrm>
          <a:prstGeom prst="rect">
            <a:avLst/>
          </a:prstGeom>
          <a:solidFill>
            <a:srgbClr val="4472C4"/>
          </a:solidFill>
          <a:ln w="25400">
            <a:solidFill>
              <a:srgbClr val="32538F"/>
            </a:solidFill>
            <a:miter/>
          </a:ln>
        </p:spPr>
        <p:txBody>
          <a:bodyPr tIns="91439" bIns="91439" anchor="ctr"/>
          <a:lstStyle/>
          <a:p>
            <a:pPr algn="ctr" defTabSz="1828800">
              <a:lnSpc>
                <a:spcPct val="100000"/>
              </a:lnSpc>
              <a:spcBef>
                <a:spcPts val="0"/>
              </a:spcBef>
              <a:defRPr sz="3600">
                <a:solidFill>
                  <a:srgbClr val="FFFFFF"/>
                </a:solidFill>
                <a:latin typeface="Calibri"/>
                <a:ea typeface="Calibri"/>
                <a:cs typeface="Calibri"/>
                <a:sym typeface="Calibri"/>
              </a:defRPr>
            </a:pPr>
            <a:endParaRPr/>
          </a:p>
        </p:txBody>
      </p:sp>
      <p:pic>
        <p:nvPicPr>
          <p:cNvPr id="170" name="Picture 8" descr="Picture 8"/>
          <p:cNvPicPr>
            <a:picLocks noChangeAspect="1"/>
          </p:cNvPicPr>
          <p:nvPr/>
        </p:nvPicPr>
        <p:blipFill>
          <a:blip r:embed="rId2"/>
          <a:stretch>
            <a:fillRect/>
          </a:stretch>
        </p:blipFill>
        <p:spPr>
          <a:xfrm>
            <a:off x="19927076" y="12428300"/>
            <a:ext cx="3772679" cy="1213325"/>
          </a:xfrm>
          <a:prstGeom prst="rect">
            <a:avLst/>
          </a:prstGeom>
          <a:ln w="12700">
            <a:miter lim="400000"/>
          </a:ln>
        </p:spPr>
      </p:pic>
      <p:sp>
        <p:nvSpPr>
          <p:cNvPr id="171" name="Title Text"/>
          <p:cNvSpPr txBox="1">
            <a:spLocks noGrp="1"/>
          </p:cNvSpPr>
          <p:nvPr>
            <p:ph type="title"/>
          </p:nvPr>
        </p:nvSpPr>
        <p:spPr>
          <a:xfrm>
            <a:off x="1041917" y="22353"/>
            <a:ext cx="21031201" cy="1825108"/>
          </a:xfrm>
          <a:prstGeom prst="rect">
            <a:avLst/>
          </a:prstGeom>
        </p:spPr>
        <p:txBody>
          <a:bodyPr lIns="91439" tIns="91439" rIns="91439" bIns="91439" anchor="ctr"/>
          <a:lstStyle>
            <a:lvl1pPr defTabSz="1828800">
              <a:lnSpc>
                <a:spcPct val="90000"/>
              </a:lnSpc>
              <a:defRPr sz="7200" b="0" spc="0">
                <a:solidFill>
                  <a:srgbClr val="000000"/>
                </a:solidFill>
                <a:latin typeface="Calibri Light"/>
                <a:ea typeface="Calibri Light"/>
                <a:cs typeface="Calibri Light"/>
                <a:sym typeface="Calibri Light"/>
              </a:defRPr>
            </a:lvl1pPr>
          </a:lstStyle>
          <a:p>
            <a:r>
              <a:t>Title Text</a:t>
            </a:r>
          </a:p>
        </p:txBody>
      </p:sp>
      <p:sp>
        <p:nvSpPr>
          <p:cNvPr id="172" name="Body Level One…"/>
          <p:cNvSpPr txBox="1">
            <a:spLocks noGrp="1"/>
          </p:cNvSpPr>
          <p:nvPr>
            <p:ph type="body" idx="1"/>
          </p:nvPr>
        </p:nvSpPr>
        <p:spPr>
          <a:xfrm>
            <a:off x="1041917" y="1866121"/>
            <a:ext cx="22300166" cy="10487609"/>
          </a:xfrm>
          <a:prstGeom prst="rect">
            <a:avLst/>
          </a:prstGeom>
        </p:spPr>
        <p:txBody>
          <a:bodyPr lIns="91439" tIns="91439" rIns="91439" bIns="91439"/>
          <a:lstStyle>
            <a:lvl1pPr marL="457200" indent="-457200" defTabSz="1828800">
              <a:spcBef>
                <a:spcPts val="2000"/>
              </a:spcBef>
              <a:buSzPct val="100000"/>
              <a:buFont typeface="Arial"/>
              <a:defRPr sz="5600">
                <a:latin typeface="Calibri"/>
                <a:ea typeface="Calibri"/>
                <a:cs typeface="Calibri"/>
                <a:sym typeface="Calibri"/>
              </a:defRPr>
            </a:lvl1pPr>
            <a:lvl2pPr marL="914400" indent="-457200" defTabSz="1828800">
              <a:spcBef>
                <a:spcPts val="2000"/>
              </a:spcBef>
              <a:buSzPct val="100000"/>
              <a:buFont typeface="Arial"/>
              <a:defRPr sz="5600">
                <a:latin typeface="Calibri"/>
                <a:ea typeface="Calibri"/>
                <a:cs typeface="Calibri"/>
                <a:sym typeface="Calibri"/>
              </a:defRPr>
            </a:lvl2pPr>
            <a:lvl3pPr marL="1371600" indent="-457200" defTabSz="1828800">
              <a:spcBef>
                <a:spcPts val="2000"/>
              </a:spcBef>
              <a:buSzPct val="100000"/>
              <a:buFont typeface="Arial"/>
              <a:defRPr sz="5600">
                <a:latin typeface="Calibri"/>
                <a:ea typeface="Calibri"/>
                <a:cs typeface="Calibri"/>
                <a:sym typeface="Calibri"/>
              </a:defRPr>
            </a:lvl3pPr>
            <a:lvl4pPr marL="1828800" indent="-457200" defTabSz="1828800">
              <a:spcBef>
                <a:spcPts val="2000"/>
              </a:spcBef>
              <a:buSzPct val="100000"/>
              <a:buFont typeface="Arial"/>
              <a:defRPr sz="5600">
                <a:latin typeface="Calibri"/>
                <a:ea typeface="Calibri"/>
                <a:cs typeface="Calibri"/>
                <a:sym typeface="Calibri"/>
              </a:defRPr>
            </a:lvl4pPr>
            <a:lvl5pPr marL="2286000" indent="-457200" defTabSz="1828800">
              <a:spcBef>
                <a:spcPts val="2000"/>
              </a:spcBef>
              <a:buSzPct val="100000"/>
              <a:buFont typeface="Arial"/>
              <a:defRPr sz="56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73" name="Slide Number"/>
          <p:cNvSpPr txBox="1">
            <a:spLocks noGrp="1"/>
          </p:cNvSpPr>
          <p:nvPr>
            <p:ph type="sldNum" sz="quarter" idx="2"/>
          </p:nvPr>
        </p:nvSpPr>
        <p:spPr>
          <a:xfrm>
            <a:off x="17221200" y="12712700"/>
            <a:ext cx="659031" cy="640775"/>
          </a:xfrm>
          <a:prstGeom prst="rect">
            <a:avLst/>
          </a:prstGeom>
        </p:spPr>
        <p:txBody>
          <a:bodyPr lIns="91439" tIns="91439" rIns="91439" bIns="91439" anchor="t"/>
          <a:lstStyle>
            <a:lvl1pPr algn="l" defTabSz="1828800">
              <a:defRPr sz="3600">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80" name="Rectangle 6"/>
          <p:cNvSpPr/>
          <p:nvPr/>
        </p:nvSpPr>
        <p:spPr>
          <a:xfrm>
            <a:off x="0" y="12353925"/>
            <a:ext cx="24384000" cy="1362075"/>
          </a:xfrm>
          <a:prstGeom prst="rect">
            <a:avLst/>
          </a:prstGeom>
          <a:solidFill>
            <a:srgbClr val="4472C4"/>
          </a:solidFill>
          <a:ln w="25400">
            <a:solidFill>
              <a:srgbClr val="32538F"/>
            </a:solidFill>
            <a:miter/>
          </a:ln>
        </p:spPr>
        <p:txBody>
          <a:bodyPr tIns="91439" bIns="91439" anchor="ctr"/>
          <a:lstStyle/>
          <a:p>
            <a:pPr algn="ctr" defTabSz="1828800">
              <a:lnSpc>
                <a:spcPct val="100000"/>
              </a:lnSpc>
              <a:spcBef>
                <a:spcPts val="0"/>
              </a:spcBef>
              <a:defRPr sz="3600">
                <a:solidFill>
                  <a:srgbClr val="FFFFFF"/>
                </a:solidFill>
                <a:latin typeface="Calibri"/>
                <a:ea typeface="Calibri"/>
                <a:cs typeface="Calibri"/>
                <a:sym typeface="Calibri"/>
              </a:defRPr>
            </a:pPr>
            <a:endParaRPr/>
          </a:p>
        </p:txBody>
      </p:sp>
      <p:pic>
        <p:nvPicPr>
          <p:cNvPr id="181" name="Picture 8" descr="Picture 8"/>
          <p:cNvPicPr>
            <a:picLocks noChangeAspect="1"/>
          </p:cNvPicPr>
          <p:nvPr/>
        </p:nvPicPr>
        <p:blipFill>
          <a:blip r:embed="rId2"/>
          <a:stretch>
            <a:fillRect/>
          </a:stretch>
        </p:blipFill>
        <p:spPr>
          <a:xfrm>
            <a:off x="19927076" y="12428300"/>
            <a:ext cx="3772679" cy="1213325"/>
          </a:xfrm>
          <a:prstGeom prst="rect">
            <a:avLst/>
          </a:prstGeom>
          <a:ln w="12700">
            <a:miter lim="400000"/>
          </a:ln>
        </p:spPr>
      </p:pic>
      <p:sp>
        <p:nvSpPr>
          <p:cNvPr id="182" name="Title Text"/>
          <p:cNvSpPr txBox="1">
            <a:spLocks noGrp="1"/>
          </p:cNvSpPr>
          <p:nvPr>
            <p:ph type="title"/>
          </p:nvPr>
        </p:nvSpPr>
        <p:spPr>
          <a:xfrm>
            <a:off x="3048000" y="2244725"/>
            <a:ext cx="18288000" cy="4775201"/>
          </a:xfrm>
          <a:prstGeom prst="rect">
            <a:avLst/>
          </a:prstGeom>
        </p:spPr>
        <p:txBody>
          <a:bodyPr lIns="91439" tIns="91439" rIns="91439" bIns="91439" anchor="b"/>
          <a:lstStyle>
            <a:lvl1pPr algn="ctr" defTabSz="1828800">
              <a:lnSpc>
                <a:spcPct val="90000"/>
              </a:lnSpc>
              <a:defRPr sz="12000" b="0" spc="0">
                <a:solidFill>
                  <a:srgbClr val="000000"/>
                </a:solidFill>
                <a:latin typeface="Calibri Light"/>
                <a:ea typeface="Calibri Light"/>
                <a:cs typeface="Calibri Light"/>
                <a:sym typeface="Calibri Light"/>
              </a:defRPr>
            </a:lvl1pPr>
          </a:lstStyle>
          <a:p>
            <a:r>
              <a:t>Title Text</a:t>
            </a:r>
          </a:p>
        </p:txBody>
      </p:sp>
      <p:sp>
        <p:nvSpPr>
          <p:cNvPr id="183" name="Body Level One…"/>
          <p:cNvSpPr txBox="1">
            <a:spLocks noGrp="1"/>
          </p:cNvSpPr>
          <p:nvPr>
            <p:ph type="body" sz="quarter" idx="1"/>
          </p:nvPr>
        </p:nvSpPr>
        <p:spPr>
          <a:xfrm>
            <a:off x="3048000" y="7204075"/>
            <a:ext cx="18288000" cy="3311525"/>
          </a:xfrm>
          <a:prstGeom prst="rect">
            <a:avLst/>
          </a:prstGeom>
        </p:spPr>
        <p:txBody>
          <a:bodyPr lIns="91439" tIns="91439" rIns="91439" bIns="91439"/>
          <a:lstStyle>
            <a:lvl1pPr marL="0" indent="0" algn="ctr" defTabSz="1828800">
              <a:spcBef>
                <a:spcPts val="2000"/>
              </a:spcBef>
              <a:buSzTx/>
              <a:buNone/>
              <a:defRPr>
                <a:latin typeface="Calibri"/>
                <a:ea typeface="Calibri"/>
                <a:cs typeface="Calibri"/>
                <a:sym typeface="Calibri"/>
              </a:defRPr>
            </a:lvl1pPr>
            <a:lvl2pPr marL="0" indent="457200" algn="ctr" defTabSz="1828800">
              <a:spcBef>
                <a:spcPts val="2000"/>
              </a:spcBef>
              <a:buSzTx/>
              <a:buNone/>
              <a:defRPr>
                <a:latin typeface="Calibri"/>
                <a:ea typeface="Calibri"/>
                <a:cs typeface="Calibri"/>
                <a:sym typeface="Calibri"/>
              </a:defRPr>
            </a:lvl2pPr>
            <a:lvl3pPr marL="0" indent="914400" algn="ctr" defTabSz="1828800">
              <a:spcBef>
                <a:spcPts val="2000"/>
              </a:spcBef>
              <a:buSzTx/>
              <a:buNone/>
              <a:defRPr>
                <a:latin typeface="Calibri"/>
                <a:ea typeface="Calibri"/>
                <a:cs typeface="Calibri"/>
                <a:sym typeface="Calibri"/>
              </a:defRPr>
            </a:lvl3pPr>
            <a:lvl4pPr marL="0" indent="1371600" algn="ctr" defTabSz="1828800">
              <a:spcBef>
                <a:spcPts val="2000"/>
              </a:spcBef>
              <a:buSzTx/>
              <a:buNone/>
              <a:defRPr>
                <a:latin typeface="Calibri"/>
                <a:ea typeface="Calibri"/>
                <a:cs typeface="Calibri"/>
                <a:sym typeface="Calibri"/>
              </a:defRPr>
            </a:lvl4pPr>
            <a:lvl5pPr marL="0" indent="1828800" algn="ctr" defTabSz="1828800">
              <a:spcBef>
                <a:spcPts val="2000"/>
              </a:spcBef>
              <a:buSzTx/>
              <a:buNone/>
              <a:defRPr>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84" name="Slide Number"/>
          <p:cNvSpPr txBox="1">
            <a:spLocks noGrp="1"/>
          </p:cNvSpPr>
          <p:nvPr>
            <p:ph type="sldNum" sz="quarter" idx="2"/>
          </p:nvPr>
        </p:nvSpPr>
        <p:spPr>
          <a:xfrm>
            <a:off x="17221200" y="12712700"/>
            <a:ext cx="659031" cy="640775"/>
          </a:xfrm>
          <a:prstGeom prst="rect">
            <a:avLst/>
          </a:prstGeom>
        </p:spPr>
        <p:txBody>
          <a:bodyPr lIns="91439" tIns="91439" rIns="91439" bIns="91439" anchor="t"/>
          <a:lstStyle>
            <a:lvl1pPr algn="l" defTabSz="1828800">
              <a:defRPr sz="3600">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Close-up of the top of a hot-air balloon viewed from above"/>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solidFill>
                  <a:srgbClr val="FFFFFF"/>
                </a:solidFill>
              </a:defRPr>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solidFill>
                  <a:srgbClr val="FFFFFF"/>
                </a:solidFill>
              </a:defRPr>
            </a:lvl1pPr>
            <a:lvl2pPr marL="0" indent="457200" defTabSz="825500">
              <a:lnSpc>
                <a:spcPct val="100000"/>
              </a:lnSpc>
              <a:spcBef>
                <a:spcPts val="0"/>
              </a:spcBef>
              <a:buSzTx/>
              <a:buNone/>
              <a:defRPr sz="5500" b="1">
                <a:solidFill>
                  <a:srgbClr val="FFFFFF"/>
                </a:solidFill>
              </a:defRPr>
            </a:lvl2pPr>
            <a:lvl3pPr marL="0" indent="914400" defTabSz="825500">
              <a:lnSpc>
                <a:spcPct val="100000"/>
              </a:lnSpc>
              <a:spcBef>
                <a:spcPts val="0"/>
              </a:spcBef>
              <a:buSzTx/>
              <a:buNone/>
              <a:defRPr sz="5500" b="1">
                <a:solidFill>
                  <a:srgbClr val="FFFFFF"/>
                </a:solidFill>
              </a:defRPr>
            </a:lvl3pPr>
            <a:lvl4pPr marL="0" indent="1371600" defTabSz="825500">
              <a:lnSpc>
                <a:spcPct val="100000"/>
              </a:lnSpc>
              <a:spcBef>
                <a:spcPts val="0"/>
              </a:spcBef>
              <a:buSzTx/>
              <a:buNone/>
              <a:defRPr sz="5500" b="1">
                <a:solidFill>
                  <a:srgbClr val="FFFFFF"/>
                </a:solidFill>
              </a:defRPr>
            </a:lvl4pPr>
            <a:lvl5pPr marL="0" indent="1828800" defTabSz="825500">
              <a:lnSpc>
                <a:spcPct val="100000"/>
              </a:lnSpc>
              <a:spcBef>
                <a:spcPts val="0"/>
              </a:spcBef>
              <a:buSzTx/>
              <a:buNone/>
              <a:defRPr sz="5500" b="1">
                <a:solidFill>
                  <a:srgbClr val="FFFFFF"/>
                </a:solidFill>
              </a:defRPr>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Blank">
    <p:bg>
      <p:bgPr>
        <a:solidFill>
          <a:srgbClr val="000000"/>
        </a:solidFill>
        <a:effectLst/>
      </p:bgPr>
    </p:bg>
    <p:spTree>
      <p:nvGrpSpPr>
        <p:cNvPr id="1" name=""/>
        <p:cNvGrpSpPr/>
        <p:nvPr/>
      </p:nvGrpSpPr>
      <p:grpSpPr>
        <a:xfrm>
          <a:off x="0" y="0"/>
          <a:ext cx="0" cy="0"/>
          <a:chOff x="0" y="0"/>
          <a:chExt cx="0" cy="0"/>
        </a:xfrm>
      </p:grpSpPr>
      <p:sp>
        <p:nvSpPr>
          <p:cNvPr id="191" name="Straight Connector 8"/>
          <p:cNvSpPr/>
          <p:nvPr/>
        </p:nvSpPr>
        <p:spPr>
          <a:xfrm>
            <a:off x="237505" y="13300355"/>
            <a:ext cx="22162118" cy="1"/>
          </a:xfrm>
          <a:prstGeom prst="line">
            <a:avLst/>
          </a:prstGeom>
          <a:ln w="12700" cap="rnd">
            <a:solidFill>
              <a:srgbClr val="E9A039"/>
            </a:solidFill>
          </a:ln>
        </p:spPr>
        <p:txBody>
          <a:bodyPr tIns="91439" bIns="91439"/>
          <a:lstStyle/>
          <a:p>
            <a:pPr defTabSz="914400">
              <a:lnSpc>
                <a:spcPct val="100000"/>
              </a:lnSpc>
              <a:spcBef>
                <a:spcPts val="0"/>
              </a:spcBef>
              <a:defRPr sz="3600">
                <a:solidFill>
                  <a:srgbClr val="FFFFFF"/>
                </a:solidFill>
                <a:latin typeface="Century Gothic"/>
                <a:ea typeface="Century Gothic"/>
                <a:cs typeface="Century Gothic"/>
                <a:sym typeface="Century Gothic"/>
              </a:defRPr>
            </a:pPr>
            <a:endParaRPr/>
          </a:p>
        </p:txBody>
      </p:sp>
      <p:pic>
        <p:nvPicPr>
          <p:cNvPr id="192" name="Picture 9" descr="Picture 9"/>
          <p:cNvPicPr>
            <a:picLocks noChangeAspect="1"/>
          </p:cNvPicPr>
          <p:nvPr/>
        </p:nvPicPr>
        <p:blipFill>
          <a:blip r:embed="rId2"/>
          <a:stretch>
            <a:fillRect/>
          </a:stretch>
        </p:blipFill>
        <p:spPr>
          <a:xfrm>
            <a:off x="22487259" y="11412900"/>
            <a:ext cx="1742713" cy="2057085"/>
          </a:xfrm>
          <a:prstGeom prst="rect">
            <a:avLst/>
          </a:prstGeom>
          <a:ln w="12700">
            <a:miter lim="400000"/>
          </a:ln>
        </p:spPr>
      </p:pic>
      <p:sp>
        <p:nvSpPr>
          <p:cNvPr id="193" name="Slide Number"/>
          <p:cNvSpPr txBox="1">
            <a:spLocks noGrp="1"/>
          </p:cNvSpPr>
          <p:nvPr>
            <p:ph type="sldNum" sz="quarter" idx="2"/>
          </p:nvPr>
        </p:nvSpPr>
        <p:spPr>
          <a:xfrm>
            <a:off x="21678718" y="11900535"/>
            <a:ext cx="451640" cy="462280"/>
          </a:xfrm>
          <a:prstGeom prst="rect">
            <a:avLst/>
          </a:prstGeom>
        </p:spPr>
        <p:txBody>
          <a:bodyPr lIns="91439" tIns="91439" rIns="91439" bIns="91439" anchor="ctr"/>
          <a:lstStyle>
            <a:lvl1pPr algn="r" defTabSz="914400">
              <a:defRPr b="1">
                <a:solidFill>
                  <a:srgbClr val="BFBFBF"/>
                </a:solidFill>
                <a:effectLst>
                  <a:outerShdw blurRad="50800" dist="38100" dir="2700000" rotWithShape="0">
                    <a:srgbClr val="000000">
                      <a:alpha val="43000"/>
                    </a:srgbClr>
                  </a:outerShdw>
                </a:effectLst>
                <a:latin typeface="Century Gothic"/>
                <a:ea typeface="Century Gothic"/>
                <a:cs typeface="Century Gothic"/>
                <a:sym typeface="Century Gothic"/>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Close-up of a hot-air balloon viewed from below"/>
          <p:cNvSpPr>
            <a:spLocks noGrp="1"/>
          </p:cNvSpPr>
          <p:nvPr>
            <p:ph type="pic" idx="21"/>
          </p:nvPr>
        </p:nvSpPr>
        <p:spPr>
          <a:xfrm>
            <a:off x="9226574" y="1270000"/>
            <a:ext cx="16840152" cy="11184435"/>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Hot-air balloons viewed from below against a blue sky"/>
          <p:cNvSpPr>
            <a:spLocks noGrp="1"/>
          </p:cNvSpPr>
          <p:nvPr>
            <p:ph type="pic" idx="22"/>
          </p:nvPr>
        </p:nvSpPr>
        <p:spPr>
          <a:xfrm>
            <a:off x="8432800" y="1263848"/>
            <a:ext cx="16850011" cy="11188205"/>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Live Video Small">
    <p:spTree>
      <p:nvGrpSpPr>
        <p:cNvPr id="1" name=""/>
        <p:cNvGrpSpPr/>
        <p:nvPr/>
      </p:nvGrpSpPr>
      <p:grpSpPr>
        <a:xfrm>
          <a:off x="0" y="0"/>
          <a:ext cx="0" cy="0"/>
          <a:chOff x="0" y="0"/>
          <a:chExt cx="0" cy="0"/>
        </a:xfrm>
      </p:grpSpPr>
      <p:sp>
        <p:nvSpPr>
          <p:cNvPr id="71" name="Slide Subtitle"/>
          <p:cNvSpPr txBox="1">
            <a:spLocks noGrp="1"/>
          </p:cNvSpPr>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7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73"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Live Video Large">
    <p:spTree>
      <p:nvGrpSpPr>
        <p:cNvPr id="1" name=""/>
        <p:cNvGrpSpPr/>
        <p:nvPr/>
      </p:nvGrpSpPr>
      <p:grpSpPr>
        <a:xfrm>
          <a:off x="0" y="0"/>
          <a:ext cx="0" cy="0"/>
          <a:chOff x="0" y="0"/>
          <a:chExt cx="0" cy="0"/>
        </a:xfrm>
      </p:grpSpPr>
      <p:sp>
        <p:nvSpPr>
          <p:cNvPr id="81" name="Slide Subtitle"/>
          <p:cNvSpPr txBox="1">
            <a:spLocks noGrp="1"/>
          </p:cNvSpPr>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83"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tion">
    <p:bg>
      <p:bgPr>
        <a:solidFill>
          <a:srgbClr val="003462"/>
        </a:solidFill>
        <a:effectLst/>
      </p:bgPr>
    </p:bg>
    <p:spTree>
      <p:nvGrpSpPr>
        <p:cNvPr id="1" name=""/>
        <p:cNvGrpSpPr/>
        <p:nvPr/>
      </p:nvGrpSpPr>
      <p:grpSpPr>
        <a:xfrm>
          <a:off x="0" y="0"/>
          <a:ext cx="0" cy="0"/>
          <a:chOff x="0" y="0"/>
          <a:chExt cx="0" cy="0"/>
        </a:xfrm>
      </p:grpSpPr>
      <p:sp>
        <p:nvSpPr>
          <p:cNvPr id="9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solidFill>
                  <a:srgbClr val="FFFFFF"/>
                </a:solidFill>
                <a:latin typeface="Helvetica Neue Medium"/>
                <a:ea typeface="Helvetica Neue Medium"/>
                <a:cs typeface="Helvetica Neue Medium"/>
                <a:sym typeface="Helvetica Neue Medium"/>
              </a:defRPr>
            </a:lvl1pPr>
          </a:lstStyle>
          <a:p>
            <a:r>
              <a:t>Section Title</a:t>
            </a:r>
          </a:p>
        </p:txBody>
      </p:sp>
      <p:sp>
        <p:nvSpPr>
          <p:cNvPr id="92" name="Slide Number"/>
          <p:cNvSpPr txBox="1">
            <a:spLocks noGrp="1"/>
          </p:cNvSpPr>
          <p:nvPr>
            <p:ph type="sldNum" sz="quarter" idx="2"/>
          </p:nvPr>
        </p:nvSpPr>
        <p:spPr>
          <a:xfrm>
            <a:off x="12001499" y="13085233"/>
            <a:ext cx="368505" cy="374600"/>
          </a:xfrm>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hyperlink" Target="https://ref.ly/logosres/bkrc-ro?ref=Bible.Ro9.3&amp;off=1030&amp;ctx=age+of+a+Christian.+~The+person+who+is+un" TargetMode="Externa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icture 4" descr="Picture 4"/>
          <p:cNvPicPr>
            <a:picLocks noChangeAspect="1"/>
          </p:cNvPicPr>
          <p:nvPr/>
        </p:nvPicPr>
        <p:blipFill>
          <a:blip r:embed="rId2"/>
          <a:srcRect l="2755" b="5424"/>
          <a:stretch>
            <a:fillRect/>
          </a:stretch>
        </p:blipFill>
        <p:spPr>
          <a:xfrm>
            <a:off x="2" y="2"/>
            <a:ext cx="24384000" cy="1237239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Content Placeholder 2"/>
          <p:cNvSpPr txBox="1">
            <a:spLocks noGrp="1"/>
          </p:cNvSpPr>
          <p:nvPr>
            <p:ph type="body" idx="1"/>
          </p:nvPr>
        </p:nvSpPr>
        <p:spPr>
          <a:xfrm>
            <a:off x="118640" y="208956"/>
            <a:ext cx="24146721" cy="11958806"/>
          </a:xfrm>
          <a:prstGeom prst="rect">
            <a:avLst/>
          </a:prstGeom>
        </p:spPr>
        <p:txBody>
          <a:bodyPr/>
          <a:lstStyle/>
          <a:p>
            <a:pPr marL="1016000" indent="-1016000">
              <a:lnSpc>
                <a:spcPct val="100000"/>
              </a:lnSpc>
              <a:buSzPct val="123000"/>
              <a:buFontTx/>
              <a:defRPr sz="8000">
                <a:latin typeface="Times New Roman"/>
                <a:ea typeface="Times New Roman"/>
                <a:cs typeface="Times New Roman"/>
                <a:sym typeface="Times New Roman"/>
              </a:defRPr>
            </a:pPr>
            <a:r>
              <a:t>Now. “Seeing the multitudes/crowd, HE WAS </a:t>
            </a:r>
            <a:r>
              <a:rPr u="sng"/>
              <a:t>MOVED WITH COMPASSION</a:t>
            </a:r>
            <a:r>
              <a:t>.”</a:t>
            </a:r>
          </a:p>
          <a:p>
            <a:pPr marL="0" lvl="3" indent="1371600">
              <a:lnSpc>
                <a:spcPct val="100000"/>
              </a:lnSpc>
              <a:buSzTx/>
              <a:buFontTx/>
              <a:buNone/>
              <a:defRPr sz="8000">
                <a:latin typeface="Times New Roman"/>
                <a:ea typeface="Times New Roman"/>
                <a:cs typeface="Times New Roman"/>
                <a:sym typeface="Times New Roman"/>
              </a:defRPr>
            </a:pPr>
            <a:r>
              <a:t>- He was moved… He was struck… He was hit… He was deeply affected… </a:t>
            </a:r>
          </a:p>
          <a:p>
            <a:pPr marL="0" lvl="3" indent="1371600">
              <a:lnSpc>
                <a:spcPct val="100000"/>
              </a:lnSpc>
              <a:buSzTx/>
              <a:buFontTx/>
              <a:buNone/>
              <a:defRPr sz="8000">
                <a:latin typeface="Times New Roman"/>
                <a:ea typeface="Times New Roman"/>
                <a:cs typeface="Times New Roman"/>
                <a:sym typeface="Times New Roman"/>
              </a:defRPr>
            </a:pPr>
            <a:endParaRPr/>
          </a:p>
          <a:p>
            <a:pPr marL="238990" lvl="1" indent="-124690" defTabSz="457200">
              <a:lnSpc>
                <a:spcPct val="120000"/>
              </a:lnSpc>
              <a:spcBef>
                <a:spcPts val="0"/>
              </a:spcBef>
              <a:buFontTx/>
              <a:defRPr sz="8000">
                <a:latin typeface="Times New Roman"/>
                <a:ea typeface="Times New Roman"/>
                <a:cs typeface="Times New Roman"/>
                <a:sym typeface="Times New Roman"/>
              </a:defRPr>
            </a:pPr>
            <a:r>
              <a:t>Our Lord is “moved with compassion.”</a:t>
            </a:r>
          </a:p>
          <a:p>
            <a:pPr marL="471054" lvl="2" indent="-166254" defTabSz="457200">
              <a:lnSpc>
                <a:spcPct val="120000"/>
              </a:lnSpc>
              <a:spcBef>
                <a:spcPts val="0"/>
              </a:spcBef>
              <a:buSzPct val="120000"/>
              <a:buFontTx/>
              <a:buChar char="-"/>
              <a:defRPr sz="8000">
                <a:latin typeface="Times New Roman"/>
                <a:ea typeface="Times New Roman"/>
                <a:cs typeface="Times New Roman"/>
                <a:sym typeface="Times New Roman"/>
              </a:defRPr>
            </a:pPr>
            <a:r>
              <a:t>“</a:t>
            </a:r>
            <a:r>
              <a:rPr i="1"/>
              <a:t>Compassion</a:t>
            </a:r>
            <a:r>
              <a:t>” means “</a:t>
            </a:r>
            <a:r>
              <a:rPr i="1"/>
              <a:t>to suffer with</a:t>
            </a:r>
            <a:r>
              <a:t>.” It also means “</a:t>
            </a:r>
            <a:r>
              <a:rPr i="1"/>
              <a:t>to sympathize together</a:t>
            </a:r>
            <a: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20">
                                            <p:bg/>
                                          </p:spTgt>
                                        </p:tgtEl>
                                        <p:attrNameLst>
                                          <p:attrName>style.visibility</p:attrName>
                                        </p:attrNameLst>
                                      </p:cBhvr>
                                      <p:to>
                                        <p:strVal val="visible"/>
                                      </p:to>
                                    </p:set>
                                    <p:animEffect transition="in" filter="fade">
                                      <p:cBhvr>
                                        <p:cTn id="7" dur="300"/>
                                        <p:tgtEl>
                                          <p:spTgt spid="220">
                                            <p:bg/>
                                          </p:spTgt>
                                        </p:tgtEl>
                                      </p:cBhvr>
                                    </p:animEffect>
                                  </p:childTnLst>
                                </p:cTn>
                              </p:par>
                              <p:par>
                                <p:cTn id="8" presetID="10" presetClass="entr" presetSubtype="0" fill="hold" grpId="1" nodeType="withEffect">
                                  <p:stCondLst>
                                    <p:cond delay="0"/>
                                  </p:stCondLst>
                                  <p:iterate>
                                    <p:tmAbs val="0"/>
                                  </p:iterate>
                                  <p:childTnLst>
                                    <p:set>
                                      <p:cBhvr>
                                        <p:cTn id="9" fill="hold"/>
                                        <p:tgtEl>
                                          <p:spTgt spid="220">
                                            <p:txEl>
                                              <p:pRg st="0" end="0"/>
                                            </p:txEl>
                                          </p:spTgt>
                                        </p:tgtEl>
                                        <p:attrNameLst>
                                          <p:attrName>style.visibility</p:attrName>
                                        </p:attrNameLst>
                                      </p:cBhvr>
                                      <p:to>
                                        <p:strVal val="visible"/>
                                      </p:to>
                                    </p:set>
                                    <p:animEffect transition="in" filter="fade">
                                      <p:cBhvr>
                                        <p:cTn id="10" dur="300"/>
                                        <p:tgtEl>
                                          <p:spTgt spid="22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20">
                                            <p:txEl>
                                              <p:pRg st="1" end="1"/>
                                            </p:txEl>
                                          </p:spTgt>
                                        </p:tgtEl>
                                        <p:attrNameLst>
                                          <p:attrName>style.visibility</p:attrName>
                                        </p:attrNameLst>
                                      </p:cBhvr>
                                      <p:to>
                                        <p:strVal val="visible"/>
                                      </p:to>
                                    </p:set>
                                    <p:animEffect transition="in" filter="fade">
                                      <p:cBhvr>
                                        <p:cTn id="15" dur="300"/>
                                        <p:tgtEl>
                                          <p:spTgt spid="22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20">
                                            <p:txEl>
                                              <p:pRg st="2" end="2"/>
                                            </p:txEl>
                                          </p:spTgt>
                                        </p:tgtEl>
                                        <p:attrNameLst>
                                          <p:attrName>style.visibility</p:attrName>
                                        </p:attrNameLst>
                                      </p:cBhvr>
                                      <p:to>
                                        <p:strVal val="visible"/>
                                      </p:to>
                                    </p:set>
                                    <p:animEffect transition="in" filter="fade">
                                      <p:cBhvr>
                                        <p:cTn id="20" dur="300"/>
                                        <p:tgtEl>
                                          <p:spTgt spid="22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20">
                                            <p:txEl>
                                              <p:pRg st="3" end="3"/>
                                            </p:txEl>
                                          </p:spTgt>
                                        </p:tgtEl>
                                        <p:attrNameLst>
                                          <p:attrName>style.visibility</p:attrName>
                                        </p:attrNameLst>
                                      </p:cBhvr>
                                      <p:to>
                                        <p:strVal val="visible"/>
                                      </p:to>
                                    </p:set>
                                    <p:animEffect transition="in" filter="fade">
                                      <p:cBhvr>
                                        <p:cTn id="25" dur="300"/>
                                        <p:tgtEl>
                                          <p:spTgt spid="220">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1" nodeType="clickEffect">
                                  <p:stCondLst>
                                    <p:cond delay="0"/>
                                  </p:stCondLst>
                                  <p:iterate>
                                    <p:tmAbs val="0"/>
                                  </p:iterate>
                                  <p:childTnLst>
                                    <p:set>
                                      <p:cBhvr>
                                        <p:cTn id="29" fill="hold"/>
                                        <p:tgtEl>
                                          <p:spTgt spid="220">
                                            <p:txEl>
                                              <p:pRg st="4" end="4"/>
                                            </p:txEl>
                                          </p:spTgt>
                                        </p:tgtEl>
                                        <p:attrNameLst>
                                          <p:attrName>style.visibility</p:attrName>
                                        </p:attrNameLst>
                                      </p:cBhvr>
                                      <p:to>
                                        <p:strVal val="visible"/>
                                      </p:to>
                                    </p:set>
                                    <p:animEffect transition="in" filter="fade">
                                      <p:cBhvr>
                                        <p:cTn id="30" dur="300"/>
                                        <p:tgtEl>
                                          <p:spTgt spid="2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 grpId="1" build="p" bldLvl="5"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Content Placeholder 2"/>
          <p:cNvSpPr txBox="1">
            <a:spLocks noGrp="1"/>
          </p:cNvSpPr>
          <p:nvPr>
            <p:ph type="body" idx="1"/>
          </p:nvPr>
        </p:nvSpPr>
        <p:spPr>
          <a:xfrm>
            <a:off x="118640" y="208956"/>
            <a:ext cx="24146721" cy="11958806"/>
          </a:xfrm>
          <a:prstGeom prst="rect">
            <a:avLst/>
          </a:prstGeom>
        </p:spPr>
        <p:txBody>
          <a:bodyPr/>
          <a:lstStyle/>
          <a:p>
            <a:pPr marL="762000" indent="-762000">
              <a:lnSpc>
                <a:spcPct val="100000"/>
              </a:lnSpc>
              <a:buSzPct val="123000"/>
              <a:buFontTx/>
              <a:defRPr sz="8000">
                <a:latin typeface="Times New Roman"/>
                <a:ea typeface="Times New Roman"/>
                <a:cs typeface="Times New Roman"/>
                <a:sym typeface="Times New Roman"/>
              </a:defRPr>
            </a:pPr>
            <a:r>
              <a:t>Compassion is a godly expression of Christlike character. Compassion is the way we live the life of Christ. People will see through us the radiant beauty of our compassionate God and Savior. Compassion draws people to Christ. COMPASSION IS SUCH IMPORTANT </a:t>
            </a:r>
            <a:r>
              <a:rPr b="1" u="sng"/>
              <a:t>EVIDENCE</a:t>
            </a:r>
            <a:r>
              <a:t> OF GODLY LIFE.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22">
                                            <p:bg/>
                                          </p:spTgt>
                                        </p:tgtEl>
                                        <p:attrNameLst>
                                          <p:attrName>style.visibility</p:attrName>
                                        </p:attrNameLst>
                                      </p:cBhvr>
                                      <p:to>
                                        <p:strVal val="visible"/>
                                      </p:to>
                                    </p:set>
                                    <p:animEffect transition="in" filter="fade">
                                      <p:cBhvr>
                                        <p:cTn id="7" dur="300"/>
                                        <p:tgtEl>
                                          <p:spTgt spid="222">
                                            <p:bg/>
                                          </p:spTgt>
                                        </p:tgtEl>
                                      </p:cBhvr>
                                    </p:animEffect>
                                  </p:childTnLst>
                                </p:cTn>
                              </p:par>
                              <p:par>
                                <p:cTn id="8" presetID="10" presetClass="entr" presetSubtype="0" fill="hold" grpId="1" nodeType="withEffect">
                                  <p:stCondLst>
                                    <p:cond delay="0"/>
                                  </p:stCondLst>
                                  <p:iterate>
                                    <p:tmAbs val="0"/>
                                  </p:iterate>
                                  <p:childTnLst>
                                    <p:set>
                                      <p:cBhvr>
                                        <p:cTn id="9" fill="hold"/>
                                        <p:tgtEl>
                                          <p:spTgt spid="222">
                                            <p:txEl>
                                              <p:pRg st="0" end="0"/>
                                            </p:txEl>
                                          </p:spTgt>
                                        </p:tgtEl>
                                        <p:attrNameLst>
                                          <p:attrName>style.visibility</p:attrName>
                                        </p:attrNameLst>
                                      </p:cBhvr>
                                      <p:to>
                                        <p:strVal val="visible"/>
                                      </p:to>
                                    </p:set>
                                    <p:animEffect transition="in" filter="fade">
                                      <p:cBhvr>
                                        <p:cTn id="10" dur="300"/>
                                        <p:tgtEl>
                                          <p:spTgt spid="2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1" build="p" bldLvl="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ontent Placeholder 2"/>
          <p:cNvSpPr txBox="1">
            <a:spLocks noGrp="1"/>
          </p:cNvSpPr>
          <p:nvPr>
            <p:ph type="body" idx="1"/>
          </p:nvPr>
        </p:nvSpPr>
        <p:spPr>
          <a:xfrm>
            <a:off x="118640" y="208956"/>
            <a:ext cx="24146721" cy="11958806"/>
          </a:xfrm>
          <a:prstGeom prst="rect">
            <a:avLst/>
          </a:prstGeom>
        </p:spPr>
        <p:txBody>
          <a:bodyPr/>
          <a:lstStyle>
            <a:lvl1pPr marL="762000" indent="-762000">
              <a:lnSpc>
                <a:spcPct val="100000"/>
              </a:lnSpc>
              <a:buSzPct val="123000"/>
              <a:buFontTx/>
              <a:defRPr sz="8000">
                <a:latin typeface="Times New Roman"/>
                <a:ea typeface="Times New Roman"/>
                <a:cs typeface="Times New Roman"/>
                <a:sym typeface="Times New Roman"/>
              </a:defRPr>
            </a:lvl1pPr>
          </a:lstStyle>
          <a:p>
            <a:r>
              <a:t>The virtue of compassion filled the Bible. And that is not a surprise because the central Person of the Bible, JESUS CHRIST, to whom all the prophets and the law   have spoken to, IS HIMSELF OUR COMPASSIONATE, MERCIFUL REDEEMER.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24">
                                            <p:bg/>
                                          </p:spTgt>
                                        </p:tgtEl>
                                        <p:attrNameLst>
                                          <p:attrName>style.visibility</p:attrName>
                                        </p:attrNameLst>
                                      </p:cBhvr>
                                      <p:to>
                                        <p:strVal val="visible"/>
                                      </p:to>
                                    </p:set>
                                    <p:animEffect transition="in" filter="fade">
                                      <p:cBhvr>
                                        <p:cTn id="7" dur="300"/>
                                        <p:tgtEl>
                                          <p:spTgt spid="224">
                                            <p:bg/>
                                          </p:spTgt>
                                        </p:tgtEl>
                                      </p:cBhvr>
                                    </p:animEffect>
                                  </p:childTnLst>
                                </p:cTn>
                              </p:par>
                              <p:par>
                                <p:cTn id="8" presetID="10" presetClass="entr" presetSubtype="0" fill="hold" grpId="1" nodeType="withEffect">
                                  <p:stCondLst>
                                    <p:cond delay="0"/>
                                  </p:stCondLst>
                                  <p:iterate>
                                    <p:tmAbs val="0"/>
                                  </p:iterate>
                                  <p:childTnLst>
                                    <p:set>
                                      <p:cBhvr>
                                        <p:cTn id="9" fill="hold"/>
                                        <p:tgtEl>
                                          <p:spTgt spid="224">
                                            <p:txEl>
                                              <p:pRg st="0" end="0"/>
                                            </p:txEl>
                                          </p:spTgt>
                                        </p:tgtEl>
                                        <p:attrNameLst>
                                          <p:attrName>style.visibility</p:attrName>
                                        </p:attrNameLst>
                                      </p:cBhvr>
                                      <p:to>
                                        <p:strVal val="visible"/>
                                      </p:to>
                                    </p:set>
                                    <p:animEffect transition="in" filter="fade">
                                      <p:cBhvr>
                                        <p:cTn id="10" dur="300"/>
                                        <p:tgtEl>
                                          <p:spTgt spid="2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1" build="p" bldLvl="5"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Content Placeholder 2"/>
          <p:cNvSpPr txBox="1">
            <a:spLocks noGrp="1"/>
          </p:cNvSpPr>
          <p:nvPr>
            <p:ph type="body" idx="1"/>
          </p:nvPr>
        </p:nvSpPr>
        <p:spPr>
          <a:xfrm>
            <a:off x="118640" y="208956"/>
            <a:ext cx="24146721" cy="11958806"/>
          </a:xfrm>
          <a:prstGeom prst="rect">
            <a:avLst/>
          </a:prstGeom>
        </p:spPr>
        <p:txBody>
          <a:bodyPr/>
          <a:lstStyle/>
          <a:p>
            <a:pPr marL="0" indent="0" defTabSz="1627632">
              <a:lnSpc>
                <a:spcPct val="100000"/>
              </a:lnSpc>
              <a:spcBef>
                <a:spcPts val="1700"/>
              </a:spcBef>
              <a:buSzTx/>
              <a:buFontTx/>
              <a:buNone/>
              <a:defRPr sz="7119">
                <a:latin typeface="Times New Roman"/>
                <a:ea typeface="Times New Roman"/>
                <a:cs typeface="Times New Roman"/>
                <a:sym typeface="Times New Roman"/>
              </a:defRPr>
            </a:pPr>
            <a:r>
              <a:t>C. </a:t>
            </a:r>
            <a:r>
              <a:rPr b="1"/>
              <a:t>Our King marks His people to do the same</a:t>
            </a:r>
            <a:r>
              <a:t>. THE </a:t>
            </a:r>
            <a:r>
              <a:rPr b="1" u="sng"/>
              <a:t>METHOD</a:t>
            </a:r>
            <a:r>
              <a:t> OF CHRIST (37-38)</a:t>
            </a:r>
          </a:p>
          <a:p>
            <a:pPr marL="0" indent="0" defTabSz="1627632">
              <a:lnSpc>
                <a:spcPct val="100000"/>
              </a:lnSpc>
              <a:spcBef>
                <a:spcPts val="1700"/>
              </a:spcBef>
              <a:buSzTx/>
              <a:buFontTx/>
              <a:buNone/>
              <a:defRPr sz="7119">
                <a:latin typeface="Times New Roman"/>
                <a:ea typeface="Times New Roman"/>
                <a:cs typeface="Times New Roman"/>
                <a:sym typeface="Times New Roman"/>
              </a:defRPr>
            </a:pPr>
            <a:r>
              <a:t>1. </a:t>
            </a:r>
            <a:r>
              <a:rPr b="1" u="sng"/>
              <a:t>Insight</a:t>
            </a:r>
            <a:r>
              <a:t>/PERSPECTIVE</a:t>
            </a:r>
          </a:p>
          <a:p>
            <a:pPr marL="554874" lvl="3" indent="-147966" defTabSz="406908">
              <a:lnSpc>
                <a:spcPct val="120000"/>
              </a:lnSpc>
              <a:spcBef>
                <a:spcPts val="0"/>
              </a:spcBef>
              <a:buSzPct val="120000"/>
              <a:buFontTx/>
              <a:buChar char="-"/>
              <a:defRPr sz="7119">
                <a:latin typeface="Times New Roman"/>
                <a:ea typeface="Times New Roman"/>
                <a:cs typeface="Times New Roman"/>
                <a:sym typeface="Times New Roman"/>
              </a:defRPr>
            </a:pPr>
            <a:r>
              <a:t>“The harvest is plentiful, but the workers are few…”</a:t>
            </a:r>
          </a:p>
          <a:p>
            <a:pPr marL="554874" lvl="3" indent="-147966" defTabSz="406908">
              <a:lnSpc>
                <a:spcPct val="120000"/>
              </a:lnSpc>
              <a:spcBef>
                <a:spcPts val="0"/>
              </a:spcBef>
              <a:buSzPct val="120000"/>
              <a:buFontTx/>
              <a:buChar char="-"/>
              <a:defRPr sz="7119">
                <a:latin typeface="Times New Roman"/>
                <a:ea typeface="Times New Roman"/>
                <a:cs typeface="Times New Roman"/>
                <a:sym typeface="Times New Roman"/>
              </a:defRPr>
            </a:pPr>
            <a:r>
              <a:t>Judgment is a reality that comes to everyone. </a:t>
            </a:r>
          </a:p>
          <a:p>
            <a:pPr marL="554874" lvl="3" indent="-147966" defTabSz="406908">
              <a:lnSpc>
                <a:spcPct val="120000"/>
              </a:lnSpc>
              <a:spcBef>
                <a:spcPts val="0"/>
              </a:spcBef>
              <a:buSzPct val="120000"/>
              <a:buFontTx/>
              <a:buChar char="-"/>
              <a:defRPr sz="7119">
                <a:latin typeface="Times New Roman"/>
                <a:ea typeface="Times New Roman"/>
                <a:cs typeface="Times New Roman"/>
                <a:sym typeface="Times New Roman"/>
              </a:defRPr>
            </a:pPr>
            <a:r>
              <a:t>“The person who is unconcerned about those who are perishing may well wonder whether he is a Christian.” William Hendriksen and Simon J. Kistemaker, </a:t>
            </a:r>
            <a:r>
              <a:rPr i="1" u="sng">
                <a:solidFill>
                  <a:srgbClr val="0433FF"/>
                </a:solidFill>
                <a:hlinkClick r:id="rId2"/>
              </a:rPr>
              <a:t>Exposition of Paul’s Epistle to the Romans</a:t>
            </a:r>
            <a:r>
              <a:t>, vol. 12–13, New Testament Commentary (Grand Rapids: Baker Book House, 1953–2001), 310.</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26">
                                            <p:bg/>
                                          </p:spTgt>
                                        </p:tgtEl>
                                        <p:attrNameLst>
                                          <p:attrName>style.visibility</p:attrName>
                                        </p:attrNameLst>
                                      </p:cBhvr>
                                      <p:to>
                                        <p:strVal val="visible"/>
                                      </p:to>
                                    </p:set>
                                    <p:animEffect transition="in" filter="fade">
                                      <p:cBhvr>
                                        <p:cTn id="7" dur="300"/>
                                        <p:tgtEl>
                                          <p:spTgt spid="226">
                                            <p:bg/>
                                          </p:spTgt>
                                        </p:tgtEl>
                                      </p:cBhvr>
                                    </p:animEffect>
                                  </p:childTnLst>
                                </p:cTn>
                              </p:par>
                              <p:par>
                                <p:cTn id="8" presetID="10" presetClass="entr" presetSubtype="0" fill="hold" grpId="1" nodeType="withEffect">
                                  <p:stCondLst>
                                    <p:cond delay="0"/>
                                  </p:stCondLst>
                                  <p:iterate>
                                    <p:tmAbs val="0"/>
                                  </p:iterate>
                                  <p:childTnLst>
                                    <p:set>
                                      <p:cBhvr>
                                        <p:cTn id="9" fill="hold"/>
                                        <p:tgtEl>
                                          <p:spTgt spid="226">
                                            <p:txEl>
                                              <p:pRg st="0" end="0"/>
                                            </p:txEl>
                                          </p:spTgt>
                                        </p:tgtEl>
                                        <p:attrNameLst>
                                          <p:attrName>style.visibility</p:attrName>
                                        </p:attrNameLst>
                                      </p:cBhvr>
                                      <p:to>
                                        <p:strVal val="visible"/>
                                      </p:to>
                                    </p:set>
                                    <p:animEffect transition="in" filter="fade">
                                      <p:cBhvr>
                                        <p:cTn id="10" dur="300"/>
                                        <p:tgtEl>
                                          <p:spTgt spid="22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26">
                                            <p:txEl>
                                              <p:pRg st="1" end="1"/>
                                            </p:txEl>
                                          </p:spTgt>
                                        </p:tgtEl>
                                        <p:attrNameLst>
                                          <p:attrName>style.visibility</p:attrName>
                                        </p:attrNameLst>
                                      </p:cBhvr>
                                      <p:to>
                                        <p:strVal val="visible"/>
                                      </p:to>
                                    </p:set>
                                    <p:animEffect transition="in" filter="fade">
                                      <p:cBhvr>
                                        <p:cTn id="15" dur="300"/>
                                        <p:tgtEl>
                                          <p:spTgt spid="22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26">
                                            <p:txEl>
                                              <p:pRg st="2" end="2"/>
                                            </p:txEl>
                                          </p:spTgt>
                                        </p:tgtEl>
                                        <p:attrNameLst>
                                          <p:attrName>style.visibility</p:attrName>
                                        </p:attrNameLst>
                                      </p:cBhvr>
                                      <p:to>
                                        <p:strVal val="visible"/>
                                      </p:to>
                                    </p:set>
                                    <p:animEffect transition="in" filter="fade">
                                      <p:cBhvr>
                                        <p:cTn id="20" dur="300"/>
                                        <p:tgtEl>
                                          <p:spTgt spid="22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26">
                                            <p:txEl>
                                              <p:pRg st="3" end="3"/>
                                            </p:txEl>
                                          </p:spTgt>
                                        </p:tgtEl>
                                        <p:attrNameLst>
                                          <p:attrName>style.visibility</p:attrName>
                                        </p:attrNameLst>
                                      </p:cBhvr>
                                      <p:to>
                                        <p:strVal val="visible"/>
                                      </p:to>
                                    </p:set>
                                    <p:animEffect transition="in" filter="fade">
                                      <p:cBhvr>
                                        <p:cTn id="25" dur="300"/>
                                        <p:tgtEl>
                                          <p:spTgt spid="22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1" nodeType="clickEffect">
                                  <p:stCondLst>
                                    <p:cond delay="0"/>
                                  </p:stCondLst>
                                  <p:iterate>
                                    <p:tmAbs val="0"/>
                                  </p:iterate>
                                  <p:childTnLst>
                                    <p:set>
                                      <p:cBhvr>
                                        <p:cTn id="29" fill="hold"/>
                                        <p:tgtEl>
                                          <p:spTgt spid="226">
                                            <p:txEl>
                                              <p:pRg st="4" end="4"/>
                                            </p:txEl>
                                          </p:spTgt>
                                        </p:tgtEl>
                                        <p:attrNameLst>
                                          <p:attrName>style.visibility</p:attrName>
                                        </p:attrNameLst>
                                      </p:cBhvr>
                                      <p:to>
                                        <p:strVal val="visible"/>
                                      </p:to>
                                    </p:set>
                                    <p:animEffect transition="in" filter="fade">
                                      <p:cBhvr>
                                        <p:cTn id="30" dur="300"/>
                                        <p:tgtEl>
                                          <p:spTgt spid="2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1" build="p" bldLvl="5"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Content Placeholder 2"/>
          <p:cNvSpPr txBox="1">
            <a:spLocks noGrp="1"/>
          </p:cNvSpPr>
          <p:nvPr>
            <p:ph type="body" idx="1"/>
          </p:nvPr>
        </p:nvSpPr>
        <p:spPr>
          <a:xfrm>
            <a:off x="118640" y="208956"/>
            <a:ext cx="24146721" cy="11958806"/>
          </a:xfrm>
          <a:prstGeom prst="rect">
            <a:avLst/>
          </a:prstGeom>
        </p:spPr>
        <p:txBody>
          <a:bodyPr/>
          <a:lstStyle/>
          <a:p>
            <a:pPr marL="0" lvl="1" indent="384047" defTabSz="384047">
              <a:lnSpc>
                <a:spcPct val="120000"/>
              </a:lnSpc>
              <a:spcBef>
                <a:spcPts val="0"/>
              </a:spcBef>
              <a:buSzTx/>
              <a:buFontTx/>
              <a:buNone/>
              <a:defRPr sz="6719" b="1" u="sng">
                <a:latin typeface="Times New Roman"/>
                <a:ea typeface="Times New Roman"/>
                <a:cs typeface="Times New Roman"/>
                <a:sym typeface="Times New Roman"/>
              </a:defRPr>
            </a:pPr>
            <a:r>
              <a:rPr b="0" u="none"/>
              <a:t>2. </a:t>
            </a:r>
            <a:r>
              <a:t>Intercession</a:t>
            </a:r>
            <a:r>
              <a:rPr b="0" u="none"/>
              <a:t>/PRAYER</a:t>
            </a:r>
          </a:p>
          <a:p>
            <a:pPr marL="523701" lvl="3" indent="-139653" defTabSz="384047">
              <a:lnSpc>
                <a:spcPct val="120000"/>
              </a:lnSpc>
              <a:spcBef>
                <a:spcPts val="0"/>
              </a:spcBef>
              <a:buSzPct val="120000"/>
              <a:buFontTx/>
              <a:buChar char="-"/>
              <a:defRPr sz="6719">
                <a:latin typeface="Times New Roman"/>
                <a:ea typeface="Times New Roman"/>
                <a:cs typeface="Times New Roman"/>
                <a:sym typeface="Times New Roman"/>
              </a:defRPr>
            </a:pPr>
            <a:r>
              <a:t>“Therefore, plead with the Lord of the harvest…”</a:t>
            </a:r>
          </a:p>
          <a:p>
            <a:pPr marL="523701" lvl="3" indent="-139653" defTabSz="384047">
              <a:lnSpc>
                <a:spcPct val="120000"/>
              </a:lnSpc>
              <a:spcBef>
                <a:spcPts val="0"/>
              </a:spcBef>
              <a:buSzPct val="120000"/>
              <a:buFontTx/>
              <a:buChar char="-"/>
              <a:defRPr sz="6719">
                <a:latin typeface="Times New Roman"/>
                <a:ea typeface="Times New Roman"/>
                <a:cs typeface="Times New Roman"/>
                <a:sym typeface="Times New Roman"/>
              </a:defRPr>
            </a:pPr>
            <a:r>
              <a:t>Who else could save these people from condemnation? ANSWER. The Lord of the harvest. The One who will judge the earth. PRAY THEN TO HIM. </a:t>
            </a:r>
          </a:p>
          <a:p>
            <a:pPr marL="0" indent="0" defTabSz="384047">
              <a:lnSpc>
                <a:spcPct val="120000"/>
              </a:lnSpc>
              <a:spcBef>
                <a:spcPts val="0"/>
              </a:spcBef>
              <a:buSzTx/>
              <a:buFontTx/>
              <a:buNone/>
              <a:defRPr sz="6719">
                <a:latin typeface="Times New Roman"/>
                <a:ea typeface="Times New Roman"/>
                <a:cs typeface="Times New Roman"/>
                <a:sym typeface="Times New Roman"/>
              </a:defRPr>
            </a:pPr>
            <a:endParaRPr/>
          </a:p>
          <a:p>
            <a:pPr marL="0" lvl="1" indent="384047" defTabSz="384047">
              <a:lnSpc>
                <a:spcPct val="120000"/>
              </a:lnSpc>
              <a:spcBef>
                <a:spcPts val="0"/>
              </a:spcBef>
              <a:buSzTx/>
              <a:buFontTx/>
              <a:buNone/>
              <a:defRPr sz="6719" b="1" u="sng">
                <a:latin typeface="Times New Roman"/>
                <a:ea typeface="Times New Roman"/>
                <a:cs typeface="Times New Roman"/>
                <a:sym typeface="Times New Roman"/>
              </a:defRPr>
            </a:pPr>
            <a:r>
              <a:rPr b="0" u="none"/>
              <a:t>3. </a:t>
            </a:r>
            <a:r>
              <a:t>Involvement</a:t>
            </a:r>
            <a:r>
              <a:rPr b="0" u="none"/>
              <a:t>/PARTICIPATION/PARTNERSHIP</a:t>
            </a:r>
          </a:p>
          <a:p>
            <a:pPr marL="523701" lvl="3" indent="-139653" defTabSz="384047">
              <a:lnSpc>
                <a:spcPct val="120000"/>
              </a:lnSpc>
              <a:spcBef>
                <a:spcPts val="0"/>
              </a:spcBef>
              <a:buSzPct val="120000"/>
              <a:buFontTx/>
              <a:buChar char="-"/>
              <a:defRPr sz="6719">
                <a:latin typeface="Times New Roman"/>
                <a:ea typeface="Times New Roman"/>
                <a:cs typeface="Times New Roman"/>
                <a:sym typeface="Times New Roman"/>
              </a:defRPr>
            </a:pPr>
            <a:r>
              <a:t>“…to send out workers into His harvest.”</a:t>
            </a:r>
          </a:p>
          <a:p>
            <a:pPr marL="523701" lvl="3" indent="-139653" defTabSz="384047">
              <a:lnSpc>
                <a:spcPct val="120000"/>
              </a:lnSpc>
              <a:spcBef>
                <a:spcPts val="0"/>
              </a:spcBef>
              <a:buSzPct val="120000"/>
              <a:buFontTx/>
              <a:buChar char="-"/>
              <a:defRPr sz="6719">
                <a:latin typeface="Times New Roman"/>
                <a:ea typeface="Times New Roman"/>
                <a:cs typeface="Times New Roman"/>
                <a:sym typeface="Times New Roman"/>
              </a:defRPr>
            </a:pPr>
            <a:r>
              <a:t>The person who is unconcerned about the plight of sinners to hell may well wonder whether he really tasted the compassion of Christ.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28">
                                            <p:bg/>
                                          </p:spTgt>
                                        </p:tgtEl>
                                        <p:attrNameLst>
                                          <p:attrName>style.visibility</p:attrName>
                                        </p:attrNameLst>
                                      </p:cBhvr>
                                      <p:to>
                                        <p:strVal val="visible"/>
                                      </p:to>
                                    </p:set>
                                    <p:animEffect transition="in" filter="fade">
                                      <p:cBhvr>
                                        <p:cTn id="7" dur="300"/>
                                        <p:tgtEl>
                                          <p:spTgt spid="228">
                                            <p:bg/>
                                          </p:spTgt>
                                        </p:tgtEl>
                                      </p:cBhvr>
                                    </p:animEffect>
                                  </p:childTnLst>
                                </p:cTn>
                              </p:par>
                              <p:par>
                                <p:cTn id="8" presetID="10" presetClass="entr" presetSubtype="0" fill="hold" grpId="1" nodeType="withEffect">
                                  <p:stCondLst>
                                    <p:cond delay="0"/>
                                  </p:stCondLst>
                                  <p:iterate>
                                    <p:tmAbs val="0"/>
                                  </p:iterate>
                                  <p:childTnLst>
                                    <p:set>
                                      <p:cBhvr>
                                        <p:cTn id="9" fill="hold"/>
                                        <p:tgtEl>
                                          <p:spTgt spid="228">
                                            <p:txEl>
                                              <p:pRg st="0" end="0"/>
                                            </p:txEl>
                                          </p:spTgt>
                                        </p:tgtEl>
                                        <p:attrNameLst>
                                          <p:attrName>style.visibility</p:attrName>
                                        </p:attrNameLst>
                                      </p:cBhvr>
                                      <p:to>
                                        <p:strVal val="visible"/>
                                      </p:to>
                                    </p:set>
                                    <p:animEffect transition="in" filter="fade">
                                      <p:cBhvr>
                                        <p:cTn id="10" dur="300"/>
                                        <p:tgtEl>
                                          <p:spTgt spid="22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28">
                                            <p:txEl>
                                              <p:pRg st="1" end="1"/>
                                            </p:txEl>
                                          </p:spTgt>
                                        </p:tgtEl>
                                        <p:attrNameLst>
                                          <p:attrName>style.visibility</p:attrName>
                                        </p:attrNameLst>
                                      </p:cBhvr>
                                      <p:to>
                                        <p:strVal val="visible"/>
                                      </p:to>
                                    </p:set>
                                    <p:animEffect transition="in" filter="fade">
                                      <p:cBhvr>
                                        <p:cTn id="15" dur="300"/>
                                        <p:tgtEl>
                                          <p:spTgt spid="22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28">
                                            <p:txEl>
                                              <p:pRg st="2" end="2"/>
                                            </p:txEl>
                                          </p:spTgt>
                                        </p:tgtEl>
                                        <p:attrNameLst>
                                          <p:attrName>style.visibility</p:attrName>
                                        </p:attrNameLst>
                                      </p:cBhvr>
                                      <p:to>
                                        <p:strVal val="visible"/>
                                      </p:to>
                                    </p:set>
                                    <p:animEffect transition="in" filter="fade">
                                      <p:cBhvr>
                                        <p:cTn id="20" dur="300"/>
                                        <p:tgtEl>
                                          <p:spTgt spid="22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28">
                                            <p:txEl>
                                              <p:pRg st="3" end="3"/>
                                            </p:txEl>
                                          </p:spTgt>
                                        </p:tgtEl>
                                        <p:attrNameLst>
                                          <p:attrName>style.visibility</p:attrName>
                                        </p:attrNameLst>
                                      </p:cBhvr>
                                      <p:to>
                                        <p:strVal val="visible"/>
                                      </p:to>
                                    </p:set>
                                    <p:animEffect transition="in" filter="fade">
                                      <p:cBhvr>
                                        <p:cTn id="25" dur="300"/>
                                        <p:tgtEl>
                                          <p:spTgt spid="228">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1" nodeType="clickEffect">
                                  <p:stCondLst>
                                    <p:cond delay="0"/>
                                  </p:stCondLst>
                                  <p:iterate>
                                    <p:tmAbs val="0"/>
                                  </p:iterate>
                                  <p:childTnLst>
                                    <p:set>
                                      <p:cBhvr>
                                        <p:cTn id="29" fill="hold"/>
                                        <p:tgtEl>
                                          <p:spTgt spid="228">
                                            <p:txEl>
                                              <p:pRg st="4" end="4"/>
                                            </p:txEl>
                                          </p:spTgt>
                                        </p:tgtEl>
                                        <p:attrNameLst>
                                          <p:attrName>style.visibility</p:attrName>
                                        </p:attrNameLst>
                                      </p:cBhvr>
                                      <p:to>
                                        <p:strVal val="visible"/>
                                      </p:to>
                                    </p:set>
                                    <p:animEffect transition="in" filter="fade">
                                      <p:cBhvr>
                                        <p:cTn id="30" dur="300"/>
                                        <p:tgtEl>
                                          <p:spTgt spid="228">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1" nodeType="clickEffect">
                                  <p:stCondLst>
                                    <p:cond delay="0"/>
                                  </p:stCondLst>
                                  <p:iterate>
                                    <p:tmAbs val="0"/>
                                  </p:iterate>
                                  <p:childTnLst>
                                    <p:set>
                                      <p:cBhvr>
                                        <p:cTn id="34" fill="hold"/>
                                        <p:tgtEl>
                                          <p:spTgt spid="228">
                                            <p:txEl>
                                              <p:pRg st="5" end="5"/>
                                            </p:txEl>
                                          </p:spTgt>
                                        </p:tgtEl>
                                        <p:attrNameLst>
                                          <p:attrName>style.visibility</p:attrName>
                                        </p:attrNameLst>
                                      </p:cBhvr>
                                      <p:to>
                                        <p:strVal val="visible"/>
                                      </p:to>
                                    </p:set>
                                    <p:animEffect transition="in" filter="fade">
                                      <p:cBhvr>
                                        <p:cTn id="35" dur="300"/>
                                        <p:tgtEl>
                                          <p:spTgt spid="228">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1" nodeType="clickEffect">
                                  <p:stCondLst>
                                    <p:cond delay="0"/>
                                  </p:stCondLst>
                                  <p:iterate>
                                    <p:tmAbs val="0"/>
                                  </p:iterate>
                                  <p:childTnLst>
                                    <p:set>
                                      <p:cBhvr>
                                        <p:cTn id="39" fill="hold"/>
                                        <p:tgtEl>
                                          <p:spTgt spid="228">
                                            <p:txEl>
                                              <p:pRg st="6" end="6"/>
                                            </p:txEl>
                                          </p:spTgt>
                                        </p:tgtEl>
                                        <p:attrNameLst>
                                          <p:attrName>style.visibility</p:attrName>
                                        </p:attrNameLst>
                                      </p:cBhvr>
                                      <p:to>
                                        <p:strVal val="visible"/>
                                      </p:to>
                                    </p:set>
                                    <p:animEffect transition="in" filter="fade">
                                      <p:cBhvr>
                                        <p:cTn id="40" dur="300"/>
                                        <p:tgtEl>
                                          <p:spTgt spid="22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1" build="p" bldLvl="5"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Content Placeholder 2"/>
          <p:cNvSpPr txBox="1">
            <a:spLocks noGrp="1"/>
          </p:cNvSpPr>
          <p:nvPr>
            <p:ph type="body" idx="1"/>
          </p:nvPr>
        </p:nvSpPr>
        <p:spPr>
          <a:xfrm>
            <a:off x="118640" y="208956"/>
            <a:ext cx="24146721" cy="11958806"/>
          </a:xfrm>
          <a:prstGeom prst="rect">
            <a:avLst/>
          </a:prstGeom>
        </p:spPr>
        <p:txBody>
          <a:bodyPr/>
          <a:lstStyle/>
          <a:p>
            <a:pPr marL="0" indent="0" defTabSz="1280159">
              <a:lnSpc>
                <a:spcPct val="100000"/>
              </a:lnSpc>
              <a:spcBef>
                <a:spcPts val="1400"/>
              </a:spcBef>
              <a:buSzTx/>
              <a:buFontTx/>
              <a:buNone/>
              <a:defRPr>
                <a:latin typeface="Times New Roman"/>
                <a:ea typeface="Times New Roman"/>
                <a:cs typeface="Times New Roman"/>
                <a:sym typeface="Times New Roman"/>
              </a:defRPr>
            </a:pPr>
            <a:r>
              <a:t>RECAPTURING OUR AWE OF GOD IN CHRIST’S COMPASSION</a:t>
            </a:r>
          </a:p>
          <a:p>
            <a:pPr marL="0" indent="0" defTabSz="1280159">
              <a:lnSpc>
                <a:spcPct val="100000"/>
              </a:lnSpc>
              <a:spcBef>
                <a:spcPts val="1400"/>
              </a:spcBef>
              <a:buSzTx/>
              <a:buFontTx/>
              <a:buNone/>
              <a:defRPr>
                <a:latin typeface="Times New Roman"/>
                <a:ea typeface="Times New Roman"/>
                <a:cs typeface="Times New Roman"/>
                <a:sym typeface="Times New Roman"/>
              </a:defRPr>
            </a:pPr>
            <a:r>
              <a:t>Matthew 9:35-38</a:t>
            </a:r>
          </a:p>
          <a:p>
            <a:pPr marL="0" indent="0" defTabSz="1280159">
              <a:lnSpc>
                <a:spcPct val="100000"/>
              </a:lnSpc>
              <a:spcBef>
                <a:spcPts val="1400"/>
              </a:spcBef>
              <a:buSzTx/>
              <a:buFontTx/>
              <a:buNone/>
              <a:defRPr>
                <a:latin typeface="Times New Roman"/>
                <a:ea typeface="Times New Roman"/>
                <a:cs typeface="Times New Roman"/>
                <a:sym typeface="Times New Roman"/>
              </a:defRPr>
            </a:pPr>
            <a:endParaRPr/>
          </a:p>
          <a:p>
            <a:pPr marL="0" indent="0" defTabSz="1280159">
              <a:lnSpc>
                <a:spcPct val="100000"/>
              </a:lnSpc>
              <a:spcBef>
                <a:spcPts val="1400"/>
              </a:spcBef>
              <a:buSzTx/>
              <a:buFontTx/>
              <a:buNone/>
              <a:defRPr i="1">
                <a:latin typeface="Times New Roman"/>
                <a:ea typeface="Times New Roman"/>
                <a:cs typeface="Times New Roman"/>
                <a:sym typeface="Times New Roman"/>
              </a:defRPr>
            </a:pPr>
            <a:r>
              <a:t>Intro </a:t>
            </a:r>
          </a:p>
          <a:p>
            <a:pPr marL="711200" indent="-711200" defTabSz="1280159">
              <a:lnSpc>
                <a:spcPct val="100000"/>
              </a:lnSpc>
              <a:spcBef>
                <a:spcPts val="1400"/>
              </a:spcBef>
              <a:buSzPct val="123000"/>
              <a:buFontTx/>
              <a:defRPr>
                <a:latin typeface="Times New Roman"/>
                <a:ea typeface="Times New Roman"/>
                <a:cs typeface="Times New Roman"/>
                <a:sym typeface="Times New Roman"/>
              </a:defRPr>
            </a:pPr>
            <a:r>
              <a:t>The Gospel of Matthew presented Jesus as the </a:t>
            </a:r>
            <a:r>
              <a:rPr b="1" u="sng"/>
              <a:t>King</a:t>
            </a:r>
            <a:r>
              <a:t>. </a:t>
            </a:r>
          </a:p>
          <a:p>
            <a:pPr marL="0" lvl="2" indent="640079" defTabSz="1280159">
              <a:lnSpc>
                <a:spcPct val="100000"/>
              </a:lnSpc>
              <a:spcBef>
                <a:spcPts val="1400"/>
              </a:spcBef>
              <a:buSzTx/>
              <a:buFontTx/>
              <a:buNone/>
              <a:defRPr>
                <a:latin typeface="Times New Roman"/>
                <a:ea typeface="Times New Roman"/>
                <a:cs typeface="Times New Roman"/>
                <a:sym typeface="Times New Roman"/>
              </a:defRPr>
            </a:pPr>
            <a:r>
              <a:t>- Matthew was building up his argument that this Jesus, son of David, son of Abraham, is indeed the King of the Jews, the Messiah.</a:t>
            </a:r>
          </a:p>
          <a:p>
            <a:pPr marL="711200" indent="-711200" defTabSz="1280159">
              <a:lnSpc>
                <a:spcPct val="100000"/>
              </a:lnSpc>
              <a:spcBef>
                <a:spcPts val="1400"/>
              </a:spcBef>
              <a:buSzPct val="123000"/>
              <a:buFontTx/>
              <a:defRPr>
                <a:latin typeface="Times New Roman"/>
                <a:ea typeface="Times New Roman"/>
                <a:cs typeface="Times New Roman"/>
                <a:sym typeface="Times New Roman"/>
              </a:defRPr>
            </a:pPr>
            <a:r>
              <a:t>In chapter 8, Jesus was ministering in the areas of Galilee. </a:t>
            </a:r>
            <a:r>
              <a:rPr b="1"/>
              <a:t>WHAT THE DISCIPLES EVENTUALLY REALIZED IS THAT THIS JESUS WHOM THEY ARE NOW FOLLOWING IS HIMSELF THE GOD INCARNATE.</a:t>
            </a:r>
          </a:p>
          <a:p>
            <a:pPr marL="711200" indent="-711200" defTabSz="1280159">
              <a:lnSpc>
                <a:spcPct val="100000"/>
              </a:lnSpc>
              <a:spcBef>
                <a:spcPts val="1400"/>
              </a:spcBef>
              <a:buSzPct val="123000"/>
              <a:buFontTx/>
              <a:defRPr>
                <a:latin typeface="Times New Roman"/>
                <a:ea typeface="Times New Roman"/>
                <a:cs typeface="Times New Roman"/>
                <a:sym typeface="Times New Roman"/>
              </a:defRPr>
            </a:pPr>
            <a:r>
              <a:t>Comes chapter 9, after a brief ministry tour at the other side of the Sea of Galilee, Jesus and His companions went back to their hometown of Capernaum, and right there, </a:t>
            </a:r>
            <a:r>
              <a:rPr b="1"/>
              <a:t>He continues to do a great deal of ministries with </a:t>
            </a:r>
            <a:r>
              <a:rPr b="1" u="sng"/>
              <a:t>people.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04">
                                            <p:bg/>
                                          </p:spTgt>
                                        </p:tgtEl>
                                        <p:attrNameLst>
                                          <p:attrName>style.visibility</p:attrName>
                                        </p:attrNameLst>
                                      </p:cBhvr>
                                      <p:to>
                                        <p:strVal val="visible"/>
                                      </p:to>
                                    </p:set>
                                    <p:animEffect transition="in" filter="fade">
                                      <p:cBhvr>
                                        <p:cTn id="7" dur="300"/>
                                        <p:tgtEl>
                                          <p:spTgt spid="204">
                                            <p:bg/>
                                          </p:spTgt>
                                        </p:tgtEl>
                                      </p:cBhvr>
                                    </p:animEffect>
                                  </p:childTnLst>
                                </p:cTn>
                              </p:par>
                              <p:par>
                                <p:cTn id="8" presetID="10" presetClass="entr" presetSubtype="0" fill="hold" grpId="1" nodeType="withEffect">
                                  <p:stCondLst>
                                    <p:cond delay="0"/>
                                  </p:stCondLst>
                                  <p:iterate>
                                    <p:tmAbs val="0"/>
                                  </p:iterate>
                                  <p:childTnLst>
                                    <p:set>
                                      <p:cBhvr>
                                        <p:cTn id="9" fill="hold"/>
                                        <p:tgtEl>
                                          <p:spTgt spid="204">
                                            <p:txEl>
                                              <p:pRg st="0" end="0"/>
                                            </p:txEl>
                                          </p:spTgt>
                                        </p:tgtEl>
                                        <p:attrNameLst>
                                          <p:attrName>style.visibility</p:attrName>
                                        </p:attrNameLst>
                                      </p:cBhvr>
                                      <p:to>
                                        <p:strVal val="visible"/>
                                      </p:to>
                                    </p:set>
                                    <p:animEffect transition="in" filter="fade">
                                      <p:cBhvr>
                                        <p:cTn id="10" dur="300"/>
                                        <p:tgtEl>
                                          <p:spTgt spid="20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04">
                                            <p:txEl>
                                              <p:pRg st="1" end="1"/>
                                            </p:txEl>
                                          </p:spTgt>
                                        </p:tgtEl>
                                        <p:attrNameLst>
                                          <p:attrName>style.visibility</p:attrName>
                                        </p:attrNameLst>
                                      </p:cBhvr>
                                      <p:to>
                                        <p:strVal val="visible"/>
                                      </p:to>
                                    </p:set>
                                    <p:animEffect transition="in" filter="fade">
                                      <p:cBhvr>
                                        <p:cTn id="15" dur="300"/>
                                        <p:tgtEl>
                                          <p:spTgt spid="20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04">
                                            <p:txEl>
                                              <p:pRg st="2" end="2"/>
                                            </p:txEl>
                                          </p:spTgt>
                                        </p:tgtEl>
                                        <p:attrNameLst>
                                          <p:attrName>style.visibility</p:attrName>
                                        </p:attrNameLst>
                                      </p:cBhvr>
                                      <p:to>
                                        <p:strVal val="visible"/>
                                      </p:to>
                                    </p:set>
                                    <p:animEffect transition="in" filter="fade">
                                      <p:cBhvr>
                                        <p:cTn id="20" dur="300"/>
                                        <p:tgtEl>
                                          <p:spTgt spid="20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04">
                                            <p:txEl>
                                              <p:pRg st="3" end="3"/>
                                            </p:txEl>
                                          </p:spTgt>
                                        </p:tgtEl>
                                        <p:attrNameLst>
                                          <p:attrName>style.visibility</p:attrName>
                                        </p:attrNameLst>
                                      </p:cBhvr>
                                      <p:to>
                                        <p:strVal val="visible"/>
                                      </p:to>
                                    </p:set>
                                    <p:animEffect transition="in" filter="fade">
                                      <p:cBhvr>
                                        <p:cTn id="25" dur="300"/>
                                        <p:tgtEl>
                                          <p:spTgt spid="20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1" nodeType="clickEffect">
                                  <p:stCondLst>
                                    <p:cond delay="0"/>
                                  </p:stCondLst>
                                  <p:iterate>
                                    <p:tmAbs val="0"/>
                                  </p:iterate>
                                  <p:childTnLst>
                                    <p:set>
                                      <p:cBhvr>
                                        <p:cTn id="29" fill="hold"/>
                                        <p:tgtEl>
                                          <p:spTgt spid="204">
                                            <p:txEl>
                                              <p:pRg st="4" end="4"/>
                                            </p:txEl>
                                          </p:spTgt>
                                        </p:tgtEl>
                                        <p:attrNameLst>
                                          <p:attrName>style.visibility</p:attrName>
                                        </p:attrNameLst>
                                      </p:cBhvr>
                                      <p:to>
                                        <p:strVal val="visible"/>
                                      </p:to>
                                    </p:set>
                                    <p:animEffect transition="in" filter="fade">
                                      <p:cBhvr>
                                        <p:cTn id="30" dur="300"/>
                                        <p:tgtEl>
                                          <p:spTgt spid="204">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1" nodeType="clickEffect">
                                  <p:stCondLst>
                                    <p:cond delay="0"/>
                                  </p:stCondLst>
                                  <p:iterate>
                                    <p:tmAbs val="0"/>
                                  </p:iterate>
                                  <p:childTnLst>
                                    <p:set>
                                      <p:cBhvr>
                                        <p:cTn id="34" fill="hold"/>
                                        <p:tgtEl>
                                          <p:spTgt spid="204">
                                            <p:txEl>
                                              <p:pRg st="5" end="5"/>
                                            </p:txEl>
                                          </p:spTgt>
                                        </p:tgtEl>
                                        <p:attrNameLst>
                                          <p:attrName>style.visibility</p:attrName>
                                        </p:attrNameLst>
                                      </p:cBhvr>
                                      <p:to>
                                        <p:strVal val="visible"/>
                                      </p:to>
                                    </p:set>
                                    <p:animEffect transition="in" filter="fade">
                                      <p:cBhvr>
                                        <p:cTn id="35" dur="300"/>
                                        <p:tgtEl>
                                          <p:spTgt spid="204">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1" nodeType="clickEffect">
                                  <p:stCondLst>
                                    <p:cond delay="0"/>
                                  </p:stCondLst>
                                  <p:iterate>
                                    <p:tmAbs val="0"/>
                                  </p:iterate>
                                  <p:childTnLst>
                                    <p:set>
                                      <p:cBhvr>
                                        <p:cTn id="39" fill="hold"/>
                                        <p:tgtEl>
                                          <p:spTgt spid="204">
                                            <p:txEl>
                                              <p:pRg st="6" end="6"/>
                                            </p:txEl>
                                          </p:spTgt>
                                        </p:tgtEl>
                                        <p:attrNameLst>
                                          <p:attrName>style.visibility</p:attrName>
                                        </p:attrNameLst>
                                      </p:cBhvr>
                                      <p:to>
                                        <p:strVal val="visible"/>
                                      </p:to>
                                    </p:set>
                                    <p:animEffect transition="in" filter="fade">
                                      <p:cBhvr>
                                        <p:cTn id="40" dur="300"/>
                                        <p:tgtEl>
                                          <p:spTgt spid="204">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fill="hold" grpId="1" nodeType="clickEffect">
                                  <p:stCondLst>
                                    <p:cond delay="0"/>
                                  </p:stCondLst>
                                  <p:iterate>
                                    <p:tmAbs val="0"/>
                                  </p:iterate>
                                  <p:childTnLst>
                                    <p:set>
                                      <p:cBhvr>
                                        <p:cTn id="44" fill="hold"/>
                                        <p:tgtEl>
                                          <p:spTgt spid="204">
                                            <p:txEl>
                                              <p:pRg st="7" end="7"/>
                                            </p:txEl>
                                          </p:spTgt>
                                        </p:tgtEl>
                                        <p:attrNameLst>
                                          <p:attrName>style.visibility</p:attrName>
                                        </p:attrNameLst>
                                      </p:cBhvr>
                                      <p:to>
                                        <p:strVal val="visible"/>
                                      </p:to>
                                    </p:set>
                                    <p:animEffect transition="in" filter="fade">
                                      <p:cBhvr>
                                        <p:cTn id="45" dur="300"/>
                                        <p:tgtEl>
                                          <p:spTgt spid="20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1" build="p" bldLvl="5"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Content Placeholder 2"/>
          <p:cNvSpPr txBox="1">
            <a:spLocks noGrp="1"/>
          </p:cNvSpPr>
          <p:nvPr>
            <p:ph type="body" idx="1"/>
          </p:nvPr>
        </p:nvSpPr>
        <p:spPr>
          <a:xfrm>
            <a:off x="118640" y="208956"/>
            <a:ext cx="24146721" cy="11958806"/>
          </a:xfrm>
          <a:prstGeom prst="rect">
            <a:avLst/>
          </a:prstGeom>
        </p:spPr>
        <p:txBody>
          <a:bodyPr/>
          <a:lstStyle/>
          <a:p>
            <a:pPr marL="762000" indent="-762000">
              <a:lnSpc>
                <a:spcPct val="100000"/>
              </a:lnSpc>
              <a:buSzPct val="123000"/>
              <a:buFontTx/>
              <a:defRPr sz="8000">
                <a:latin typeface="Times New Roman"/>
                <a:ea typeface="Times New Roman"/>
                <a:cs typeface="Times New Roman"/>
                <a:sym typeface="Times New Roman"/>
              </a:defRPr>
            </a:pPr>
            <a:r>
              <a:rPr>
                <a:solidFill>
                  <a:schemeClr val="accent3">
                    <a:hueOff val="362282"/>
                    <a:satOff val="31803"/>
                    <a:lumOff val="-18242"/>
                  </a:schemeClr>
                </a:solidFill>
              </a:rPr>
              <a:t>Matthew 9:35-39</a:t>
            </a:r>
            <a:r>
              <a:t> then is a summary of what is supposed to be Jesus’ ministry philosophy. It is a statement of how Jesus was careful and conscious to serve others.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06">
                                            <p:bg/>
                                          </p:spTgt>
                                        </p:tgtEl>
                                        <p:attrNameLst>
                                          <p:attrName>style.visibility</p:attrName>
                                        </p:attrNameLst>
                                      </p:cBhvr>
                                      <p:to>
                                        <p:strVal val="visible"/>
                                      </p:to>
                                    </p:set>
                                    <p:animEffect transition="in" filter="fade">
                                      <p:cBhvr>
                                        <p:cTn id="7" dur="300"/>
                                        <p:tgtEl>
                                          <p:spTgt spid="206">
                                            <p:bg/>
                                          </p:spTgt>
                                        </p:tgtEl>
                                      </p:cBhvr>
                                    </p:animEffect>
                                  </p:childTnLst>
                                </p:cTn>
                              </p:par>
                              <p:par>
                                <p:cTn id="8" presetID="10" presetClass="entr" presetSubtype="0" fill="hold" grpId="1" nodeType="withEffect">
                                  <p:stCondLst>
                                    <p:cond delay="0"/>
                                  </p:stCondLst>
                                  <p:iterate>
                                    <p:tmAbs val="0"/>
                                  </p:iterate>
                                  <p:childTnLst>
                                    <p:set>
                                      <p:cBhvr>
                                        <p:cTn id="9" fill="hold"/>
                                        <p:tgtEl>
                                          <p:spTgt spid="206">
                                            <p:txEl>
                                              <p:pRg st="0" end="0"/>
                                            </p:txEl>
                                          </p:spTgt>
                                        </p:tgtEl>
                                        <p:attrNameLst>
                                          <p:attrName>style.visibility</p:attrName>
                                        </p:attrNameLst>
                                      </p:cBhvr>
                                      <p:to>
                                        <p:strVal val="visible"/>
                                      </p:to>
                                    </p:set>
                                    <p:animEffect transition="in" filter="fade">
                                      <p:cBhvr>
                                        <p:cTn id="10" dur="300"/>
                                        <p:tgtEl>
                                          <p:spTgt spid="20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Content Placeholder 2"/>
          <p:cNvSpPr txBox="1">
            <a:spLocks noGrp="1"/>
          </p:cNvSpPr>
          <p:nvPr>
            <p:ph type="body" idx="1"/>
          </p:nvPr>
        </p:nvSpPr>
        <p:spPr>
          <a:xfrm>
            <a:off x="118640" y="208956"/>
            <a:ext cx="24146721" cy="11958806"/>
          </a:xfrm>
          <a:prstGeom prst="rect">
            <a:avLst/>
          </a:prstGeom>
        </p:spPr>
        <p:txBody>
          <a:bodyPr/>
          <a:lstStyle/>
          <a:p>
            <a:pPr marL="0" indent="0">
              <a:lnSpc>
                <a:spcPct val="100000"/>
              </a:lnSpc>
              <a:buSzTx/>
              <a:buFontTx/>
              <a:buNone/>
              <a:defRPr sz="8000" i="1">
                <a:latin typeface="Times New Roman"/>
                <a:ea typeface="Times New Roman"/>
                <a:cs typeface="Times New Roman"/>
                <a:sym typeface="Times New Roman"/>
              </a:defRPr>
            </a:pPr>
            <a:r>
              <a:t>Body</a:t>
            </a:r>
          </a:p>
          <a:p>
            <a:pPr marL="1481666" indent="-1481666">
              <a:lnSpc>
                <a:spcPct val="100000"/>
              </a:lnSpc>
              <a:buFontTx/>
              <a:buAutoNum type="alphaUcPeriod"/>
              <a:defRPr sz="8000">
                <a:latin typeface="Times New Roman"/>
                <a:ea typeface="Times New Roman"/>
                <a:cs typeface="Times New Roman"/>
                <a:sym typeface="Times New Roman"/>
              </a:defRPr>
            </a:pPr>
            <a:r>
              <a:t>Our King ministers to people. THE </a:t>
            </a:r>
            <a:r>
              <a:rPr b="1" u="sng"/>
              <a:t>MINISTRY</a:t>
            </a:r>
            <a:r>
              <a:t> OF CHRIST (35)</a:t>
            </a:r>
          </a:p>
          <a:p>
            <a:pPr marL="467590" lvl="3" indent="-124690" defTabSz="457200">
              <a:lnSpc>
                <a:spcPct val="120000"/>
              </a:lnSpc>
              <a:spcBef>
                <a:spcPts val="0"/>
              </a:spcBef>
              <a:buFontTx/>
              <a:defRPr sz="8000">
                <a:latin typeface="Times New Roman"/>
                <a:ea typeface="Times New Roman"/>
                <a:cs typeface="Times New Roman"/>
                <a:sym typeface="Times New Roman"/>
              </a:defRPr>
            </a:pPr>
            <a:r>
              <a:rPr b="1" u="sng"/>
              <a:t>Let us marvel at our Lord.</a:t>
            </a:r>
            <a:r>
              <a:t> Here the Son of God, our King, made Himself available to men. “</a:t>
            </a:r>
            <a:r>
              <a:rPr i="1"/>
              <a:t>He came to serve and not to be served</a:t>
            </a:r>
            <a:r>
              <a:t>.” JESUS GAVE HIS LIFE FOR PEOPLE.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08">
                                            <p:bg/>
                                          </p:spTgt>
                                        </p:tgtEl>
                                        <p:attrNameLst>
                                          <p:attrName>style.visibility</p:attrName>
                                        </p:attrNameLst>
                                      </p:cBhvr>
                                      <p:to>
                                        <p:strVal val="visible"/>
                                      </p:to>
                                    </p:set>
                                    <p:animEffect transition="in" filter="fade">
                                      <p:cBhvr>
                                        <p:cTn id="7" dur="300"/>
                                        <p:tgtEl>
                                          <p:spTgt spid="208">
                                            <p:bg/>
                                          </p:spTgt>
                                        </p:tgtEl>
                                      </p:cBhvr>
                                    </p:animEffect>
                                  </p:childTnLst>
                                </p:cTn>
                              </p:par>
                              <p:par>
                                <p:cTn id="8" presetID="10" presetClass="entr" presetSubtype="0" fill="hold" grpId="1" nodeType="withEffect">
                                  <p:stCondLst>
                                    <p:cond delay="0"/>
                                  </p:stCondLst>
                                  <p:iterate>
                                    <p:tmAbs val="0"/>
                                  </p:iterate>
                                  <p:childTnLst>
                                    <p:set>
                                      <p:cBhvr>
                                        <p:cTn id="9" fill="hold"/>
                                        <p:tgtEl>
                                          <p:spTgt spid="208">
                                            <p:txEl>
                                              <p:pRg st="0" end="0"/>
                                            </p:txEl>
                                          </p:spTgt>
                                        </p:tgtEl>
                                        <p:attrNameLst>
                                          <p:attrName>style.visibility</p:attrName>
                                        </p:attrNameLst>
                                      </p:cBhvr>
                                      <p:to>
                                        <p:strVal val="visible"/>
                                      </p:to>
                                    </p:set>
                                    <p:animEffect transition="in" filter="fade">
                                      <p:cBhvr>
                                        <p:cTn id="10" dur="300"/>
                                        <p:tgtEl>
                                          <p:spTgt spid="20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08">
                                            <p:txEl>
                                              <p:pRg st="1" end="1"/>
                                            </p:txEl>
                                          </p:spTgt>
                                        </p:tgtEl>
                                        <p:attrNameLst>
                                          <p:attrName>style.visibility</p:attrName>
                                        </p:attrNameLst>
                                      </p:cBhvr>
                                      <p:to>
                                        <p:strVal val="visible"/>
                                      </p:to>
                                    </p:set>
                                    <p:animEffect transition="in" filter="fade">
                                      <p:cBhvr>
                                        <p:cTn id="15" dur="300"/>
                                        <p:tgtEl>
                                          <p:spTgt spid="20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08">
                                            <p:txEl>
                                              <p:pRg st="2" end="2"/>
                                            </p:txEl>
                                          </p:spTgt>
                                        </p:tgtEl>
                                        <p:attrNameLst>
                                          <p:attrName>style.visibility</p:attrName>
                                        </p:attrNameLst>
                                      </p:cBhvr>
                                      <p:to>
                                        <p:strVal val="visible"/>
                                      </p:to>
                                    </p:set>
                                    <p:animEffect transition="in" filter="fade">
                                      <p:cBhvr>
                                        <p:cTn id="20" dur="300"/>
                                        <p:tgtEl>
                                          <p:spTgt spid="20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1"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Content Placeholder 2"/>
          <p:cNvSpPr txBox="1">
            <a:spLocks noGrp="1"/>
          </p:cNvSpPr>
          <p:nvPr>
            <p:ph type="body" idx="1"/>
          </p:nvPr>
        </p:nvSpPr>
        <p:spPr>
          <a:xfrm>
            <a:off x="118640" y="208956"/>
            <a:ext cx="24146721" cy="11958806"/>
          </a:xfrm>
          <a:prstGeom prst="rect">
            <a:avLst/>
          </a:prstGeom>
        </p:spPr>
        <p:txBody>
          <a:bodyPr/>
          <a:lstStyle/>
          <a:p>
            <a:pPr marL="883919" indent="-883919" defTabSz="1591055">
              <a:lnSpc>
                <a:spcPct val="100000"/>
              </a:lnSpc>
              <a:spcBef>
                <a:spcPts val="1700"/>
              </a:spcBef>
              <a:buSzPct val="123000"/>
              <a:buFontTx/>
              <a:defRPr sz="6960">
                <a:latin typeface="Times New Roman"/>
                <a:ea typeface="Times New Roman"/>
                <a:cs typeface="Times New Roman"/>
                <a:sym typeface="Times New Roman"/>
              </a:defRPr>
            </a:pPr>
            <a:r>
              <a:t>That is so true with our passage. He was going through “</a:t>
            </a:r>
            <a:r>
              <a:rPr i="1"/>
              <a:t>ALL THE CITIES AND VILLAGES</a:t>
            </a:r>
            <a:r>
              <a:t>.”</a:t>
            </a:r>
          </a:p>
          <a:p>
            <a:pPr marL="0" lvl="2" indent="795527" defTabSz="1591055">
              <a:lnSpc>
                <a:spcPct val="100000"/>
              </a:lnSpc>
              <a:spcBef>
                <a:spcPts val="1700"/>
              </a:spcBef>
              <a:buSzTx/>
              <a:buFontTx/>
              <a:buNone/>
              <a:defRPr sz="6960">
                <a:latin typeface="Times New Roman"/>
                <a:ea typeface="Times New Roman"/>
                <a:cs typeface="Times New Roman"/>
                <a:sym typeface="Times New Roman"/>
              </a:defRPr>
            </a:pPr>
            <a:r>
              <a:t>- He got no entourage to move Him; He got no army to carry Him; He had none of the earthly comforts a king has known. JESUS SAID, “</a:t>
            </a:r>
            <a:r>
              <a:rPr i="1"/>
              <a:t>Foxes have holes, and birds of the air have nests, </a:t>
            </a:r>
            <a:r>
              <a:rPr i="1" u="sng"/>
              <a:t>but the Son of Man has nowhere to lay his head</a:t>
            </a:r>
            <a:r>
              <a:t>” (</a:t>
            </a:r>
            <a:r>
              <a:rPr>
                <a:solidFill>
                  <a:schemeClr val="accent3">
                    <a:hueOff val="362282"/>
                    <a:satOff val="31803"/>
                    <a:lumOff val="-18242"/>
                  </a:schemeClr>
                </a:solidFill>
              </a:rPr>
              <a:t>Matthew 8:20</a:t>
            </a:r>
            <a:r>
              <a:t>)</a:t>
            </a:r>
          </a:p>
          <a:p>
            <a:pPr marL="0" lvl="2" indent="795527" defTabSz="1591055">
              <a:lnSpc>
                <a:spcPct val="100000"/>
              </a:lnSpc>
              <a:spcBef>
                <a:spcPts val="1700"/>
              </a:spcBef>
              <a:buSzTx/>
              <a:buFontTx/>
              <a:buNone/>
              <a:defRPr sz="6960">
                <a:latin typeface="Times New Roman"/>
                <a:ea typeface="Times New Roman"/>
                <a:cs typeface="Times New Roman"/>
                <a:sym typeface="Times New Roman"/>
              </a:defRPr>
            </a:pPr>
            <a:r>
              <a:t>- Notwithstanding the danger of travels during the time of Christ. </a:t>
            </a:r>
          </a:p>
          <a:p>
            <a:pPr marL="0" lvl="2" indent="795527" defTabSz="1591055">
              <a:lnSpc>
                <a:spcPct val="100000"/>
              </a:lnSpc>
              <a:spcBef>
                <a:spcPts val="1700"/>
              </a:spcBef>
              <a:buSzTx/>
              <a:buFontTx/>
              <a:buNone/>
              <a:defRPr sz="6960">
                <a:latin typeface="Times New Roman"/>
                <a:ea typeface="Times New Roman"/>
                <a:cs typeface="Times New Roman"/>
                <a:sym typeface="Times New Roman"/>
              </a:defRPr>
            </a:pPr>
            <a:r>
              <a:t>- </a:t>
            </a:r>
            <a:r>
              <a:rPr b="1" u="sng"/>
              <a:t>MARVEL AT THE HEART OF CHRIST TO MINISTER TO PEOPLE</a:t>
            </a:r>
            <a: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10">
                                            <p:bg/>
                                          </p:spTgt>
                                        </p:tgtEl>
                                        <p:attrNameLst>
                                          <p:attrName>style.visibility</p:attrName>
                                        </p:attrNameLst>
                                      </p:cBhvr>
                                      <p:to>
                                        <p:strVal val="visible"/>
                                      </p:to>
                                    </p:set>
                                    <p:animEffect transition="in" filter="fade">
                                      <p:cBhvr>
                                        <p:cTn id="7" dur="300"/>
                                        <p:tgtEl>
                                          <p:spTgt spid="210">
                                            <p:bg/>
                                          </p:spTgt>
                                        </p:tgtEl>
                                      </p:cBhvr>
                                    </p:animEffect>
                                  </p:childTnLst>
                                </p:cTn>
                              </p:par>
                              <p:par>
                                <p:cTn id="8" presetID="10" presetClass="entr" presetSubtype="0" fill="hold" grpId="1" nodeType="withEffect">
                                  <p:stCondLst>
                                    <p:cond delay="0"/>
                                  </p:stCondLst>
                                  <p:iterate>
                                    <p:tmAbs val="0"/>
                                  </p:iterate>
                                  <p:childTnLst>
                                    <p:set>
                                      <p:cBhvr>
                                        <p:cTn id="9" fill="hold"/>
                                        <p:tgtEl>
                                          <p:spTgt spid="210">
                                            <p:txEl>
                                              <p:pRg st="0" end="0"/>
                                            </p:txEl>
                                          </p:spTgt>
                                        </p:tgtEl>
                                        <p:attrNameLst>
                                          <p:attrName>style.visibility</p:attrName>
                                        </p:attrNameLst>
                                      </p:cBhvr>
                                      <p:to>
                                        <p:strVal val="visible"/>
                                      </p:to>
                                    </p:set>
                                    <p:animEffect transition="in" filter="fade">
                                      <p:cBhvr>
                                        <p:cTn id="10" dur="300"/>
                                        <p:tgtEl>
                                          <p:spTgt spid="21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10">
                                            <p:txEl>
                                              <p:pRg st="1" end="1"/>
                                            </p:txEl>
                                          </p:spTgt>
                                        </p:tgtEl>
                                        <p:attrNameLst>
                                          <p:attrName>style.visibility</p:attrName>
                                        </p:attrNameLst>
                                      </p:cBhvr>
                                      <p:to>
                                        <p:strVal val="visible"/>
                                      </p:to>
                                    </p:set>
                                    <p:animEffect transition="in" filter="fade">
                                      <p:cBhvr>
                                        <p:cTn id="15" dur="300"/>
                                        <p:tgtEl>
                                          <p:spTgt spid="21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10">
                                            <p:txEl>
                                              <p:pRg st="2" end="2"/>
                                            </p:txEl>
                                          </p:spTgt>
                                        </p:tgtEl>
                                        <p:attrNameLst>
                                          <p:attrName>style.visibility</p:attrName>
                                        </p:attrNameLst>
                                      </p:cBhvr>
                                      <p:to>
                                        <p:strVal val="visible"/>
                                      </p:to>
                                    </p:set>
                                    <p:animEffect transition="in" filter="fade">
                                      <p:cBhvr>
                                        <p:cTn id="20" dur="300"/>
                                        <p:tgtEl>
                                          <p:spTgt spid="21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10">
                                            <p:txEl>
                                              <p:pRg st="3" end="3"/>
                                            </p:txEl>
                                          </p:spTgt>
                                        </p:tgtEl>
                                        <p:attrNameLst>
                                          <p:attrName>style.visibility</p:attrName>
                                        </p:attrNameLst>
                                      </p:cBhvr>
                                      <p:to>
                                        <p:strVal val="visible"/>
                                      </p:to>
                                    </p:set>
                                    <p:animEffect transition="in" filter="fade">
                                      <p:cBhvr>
                                        <p:cTn id="25" dur="300"/>
                                        <p:tgtEl>
                                          <p:spTgt spid="2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 grpId="1"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Content Placeholder 2"/>
          <p:cNvSpPr txBox="1">
            <a:spLocks noGrp="1"/>
          </p:cNvSpPr>
          <p:nvPr>
            <p:ph type="body" idx="1"/>
          </p:nvPr>
        </p:nvSpPr>
        <p:spPr>
          <a:xfrm>
            <a:off x="118640" y="208956"/>
            <a:ext cx="24146721" cy="11958806"/>
          </a:xfrm>
          <a:prstGeom prst="rect">
            <a:avLst/>
          </a:prstGeom>
        </p:spPr>
        <p:txBody>
          <a:bodyPr/>
          <a:lstStyle/>
          <a:p>
            <a:pPr marL="762000" indent="-762000">
              <a:lnSpc>
                <a:spcPct val="100000"/>
              </a:lnSpc>
              <a:buSzPct val="123000"/>
              <a:buFontTx/>
              <a:defRPr sz="8000">
                <a:latin typeface="Times New Roman"/>
                <a:ea typeface="Times New Roman"/>
                <a:cs typeface="Times New Roman"/>
                <a:sym typeface="Times New Roman"/>
              </a:defRPr>
            </a:pPr>
            <a:r>
              <a:t>There were three activities the Lord did to the people. He was (1)</a:t>
            </a:r>
            <a:r>
              <a:rPr i="1" u="sng"/>
              <a:t>teaching</a:t>
            </a:r>
            <a:r>
              <a:rPr i="1"/>
              <a:t> in their synagogues</a:t>
            </a:r>
            <a:r>
              <a:t> and (2) </a:t>
            </a:r>
            <a:r>
              <a:rPr i="1" u="sng"/>
              <a:t>proclaiming</a:t>
            </a:r>
            <a:r>
              <a:rPr i="1"/>
              <a:t> the gospel of the kingdom</a:t>
            </a:r>
            <a:r>
              <a:t>, and (3) </a:t>
            </a:r>
            <a:r>
              <a:rPr i="1" u="sng"/>
              <a:t>healing </a:t>
            </a:r>
            <a:r>
              <a:rPr i="1"/>
              <a:t>every disease and every sickness. ALL THREE MINISTRY PLATFORMS WERE SEEN IN THE PREVIOUS STORIES.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12">
                                            <p:bg/>
                                          </p:spTgt>
                                        </p:tgtEl>
                                        <p:attrNameLst>
                                          <p:attrName>style.visibility</p:attrName>
                                        </p:attrNameLst>
                                      </p:cBhvr>
                                      <p:to>
                                        <p:strVal val="visible"/>
                                      </p:to>
                                    </p:set>
                                    <p:animEffect transition="in" filter="fade">
                                      <p:cBhvr>
                                        <p:cTn id="7" dur="300"/>
                                        <p:tgtEl>
                                          <p:spTgt spid="212">
                                            <p:bg/>
                                          </p:spTgt>
                                        </p:tgtEl>
                                      </p:cBhvr>
                                    </p:animEffect>
                                  </p:childTnLst>
                                </p:cTn>
                              </p:par>
                              <p:par>
                                <p:cTn id="8" presetID="10" presetClass="entr" presetSubtype="0" fill="hold" grpId="1" nodeType="withEffect">
                                  <p:stCondLst>
                                    <p:cond delay="0"/>
                                  </p:stCondLst>
                                  <p:iterate>
                                    <p:tmAbs val="0"/>
                                  </p:iterate>
                                  <p:childTnLst>
                                    <p:set>
                                      <p:cBhvr>
                                        <p:cTn id="9" fill="hold"/>
                                        <p:tgtEl>
                                          <p:spTgt spid="212">
                                            <p:txEl>
                                              <p:pRg st="0" end="0"/>
                                            </p:txEl>
                                          </p:spTgt>
                                        </p:tgtEl>
                                        <p:attrNameLst>
                                          <p:attrName>style.visibility</p:attrName>
                                        </p:attrNameLst>
                                      </p:cBhvr>
                                      <p:to>
                                        <p:strVal val="visible"/>
                                      </p:to>
                                    </p:set>
                                    <p:animEffect transition="in" filter="fade">
                                      <p:cBhvr>
                                        <p:cTn id="10" dur="300"/>
                                        <p:tgtEl>
                                          <p:spTgt spid="2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 grpId="1"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Content Placeholder 2"/>
          <p:cNvSpPr txBox="1">
            <a:spLocks noGrp="1"/>
          </p:cNvSpPr>
          <p:nvPr>
            <p:ph type="body" idx="1"/>
          </p:nvPr>
        </p:nvSpPr>
        <p:spPr>
          <a:xfrm>
            <a:off x="118640" y="208956"/>
            <a:ext cx="24146721" cy="11958806"/>
          </a:xfrm>
          <a:prstGeom prst="rect">
            <a:avLst/>
          </a:prstGeom>
        </p:spPr>
        <p:txBody>
          <a:bodyPr/>
          <a:lstStyle/>
          <a:p>
            <a:pPr marL="762000" indent="-762000">
              <a:lnSpc>
                <a:spcPct val="100000"/>
              </a:lnSpc>
              <a:buSzPct val="123000"/>
              <a:buFontTx/>
              <a:defRPr sz="8000">
                <a:latin typeface="Times New Roman"/>
                <a:ea typeface="Times New Roman"/>
                <a:cs typeface="Times New Roman"/>
                <a:sym typeface="Times New Roman"/>
              </a:defRPr>
            </a:pPr>
            <a:r>
              <a:t>In His earthly ministry, </a:t>
            </a:r>
            <a:r>
              <a:rPr b="1"/>
              <a:t>He fulfilled the work of an </a:t>
            </a:r>
            <a:r>
              <a:rPr b="1" u="sng"/>
              <a:t>evangelist</a:t>
            </a:r>
            <a:r>
              <a:rPr b="1"/>
              <a:t>, the task of a biblical </a:t>
            </a:r>
            <a:r>
              <a:rPr b="1" u="sng"/>
              <a:t>preacher</a:t>
            </a:r>
            <a:r>
              <a:rPr b="1"/>
              <a:t> (exposition) and the mission of being God’s </a:t>
            </a:r>
            <a:r>
              <a:rPr b="1" u="sng"/>
              <a:t>King</a:t>
            </a:r>
            <a:r>
              <a:t>. Literally, </a:t>
            </a:r>
            <a:r>
              <a:rPr b="1" u="sng"/>
              <a:t>Jesus was all over Galilee</a:t>
            </a:r>
            <a:r>
              <a:t>. He made physical illness absent in Galilee. John attested to this truth.</a:t>
            </a:r>
          </a:p>
          <a:p>
            <a:pPr marL="762000" indent="-762000">
              <a:lnSpc>
                <a:spcPct val="100000"/>
              </a:lnSpc>
              <a:buSzPct val="123000"/>
              <a:buFontTx/>
              <a:defRPr sz="8000">
                <a:latin typeface="Times New Roman"/>
                <a:ea typeface="Times New Roman"/>
                <a:cs typeface="Times New Roman"/>
                <a:sym typeface="Times New Roman"/>
              </a:defRPr>
            </a:pPr>
            <a:r>
              <a:rPr b="1"/>
              <a:t>His ministry to the people was </a:t>
            </a:r>
            <a:r>
              <a:rPr b="1" u="sng"/>
              <a:t>theological</a:t>
            </a:r>
            <a:r>
              <a:rPr b="1"/>
              <a:t>, </a:t>
            </a:r>
            <a:r>
              <a:rPr b="1" u="sng"/>
              <a:t>missional</a:t>
            </a:r>
            <a:r>
              <a:rPr b="1"/>
              <a:t> and </a:t>
            </a:r>
            <a:r>
              <a:rPr b="1" u="sng"/>
              <a:t>practical.</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14">
                                            <p:bg/>
                                          </p:spTgt>
                                        </p:tgtEl>
                                        <p:attrNameLst>
                                          <p:attrName>style.visibility</p:attrName>
                                        </p:attrNameLst>
                                      </p:cBhvr>
                                      <p:to>
                                        <p:strVal val="visible"/>
                                      </p:to>
                                    </p:set>
                                    <p:animEffect transition="in" filter="fade">
                                      <p:cBhvr>
                                        <p:cTn id="7" dur="300"/>
                                        <p:tgtEl>
                                          <p:spTgt spid="214">
                                            <p:bg/>
                                          </p:spTgt>
                                        </p:tgtEl>
                                      </p:cBhvr>
                                    </p:animEffect>
                                  </p:childTnLst>
                                </p:cTn>
                              </p:par>
                              <p:par>
                                <p:cTn id="8" presetID="10" presetClass="entr" presetSubtype="0" fill="hold" grpId="1" nodeType="withEffect">
                                  <p:stCondLst>
                                    <p:cond delay="0"/>
                                  </p:stCondLst>
                                  <p:iterate>
                                    <p:tmAbs val="0"/>
                                  </p:iterate>
                                  <p:childTnLst>
                                    <p:set>
                                      <p:cBhvr>
                                        <p:cTn id="9" fill="hold"/>
                                        <p:tgtEl>
                                          <p:spTgt spid="214">
                                            <p:txEl>
                                              <p:pRg st="0" end="0"/>
                                            </p:txEl>
                                          </p:spTgt>
                                        </p:tgtEl>
                                        <p:attrNameLst>
                                          <p:attrName>style.visibility</p:attrName>
                                        </p:attrNameLst>
                                      </p:cBhvr>
                                      <p:to>
                                        <p:strVal val="visible"/>
                                      </p:to>
                                    </p:set>
                                    <p:animEffect transition="in" filter="fade">
                                      <p:cBhvr>
                                        <p:cTn id="10" dur="300"/>
                                        <p:tgtEl>
                                          <p:spTgt spid="21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14">
                                            <p:txEl>
                                              <p:pRg st="1" end="1"/>
                                            </p:txEl>
                                          </p:spTgt>
                                        </p:tgtEl>
                                        <p:attrNameLst>
                                          <p:attrName>style.visibility</p:attrName>
                                        </p:attrNameLst>
                                      </p:cBhvr>
                                      <p:to>
                                        <p:strVal val="visible"/>
                                      </p:to>
                                    </p:set>
                                    <p:animEffect transition="in" filter="fade">
                                      <p:cBhvr>
                                        <p:cTn id="15" dur="300"/>
                                        <p:tgtEl>
                                          <p:spTgt spid="2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1" build="p" bldLvl="5"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Content Placeholder 2"/>
          <p:cNvSpPr txBox="1">
            <a:spLocks noGrp="1"/>
          </p:cNvSpPr>
          <p:nvPr>
            <p:ph type="body" idx="1"/>
          </p:nvPr>
        </p:nvSpPr>
        <p:spPr>
          <a:xfrm>
            <a:off x="118640" y="208956"/>
            <a:ext cx="24146721" cy="11958806"/>
          </a:xfrm>
          <a:prstGeom prst="rect">
            <a:avLst/>
          </a:prstGeom>
        </p:spPr>
        <p:txBody>
          <a:bodyPr/>
          <a:lstStyle/>
          <a:p>
            <a:pPr marL="662940" indent="-662940" defTabSz="1591055">
              <a:lnSpc>
                <a:spcPct val="100000"/>
              </a:lnSpc>
              <a:spcBef>
                <a:spcPts val="1700"/>
              </a:spcBef>
              <a:buSzPct val="123000"/>
              <a:buFontTx/>
              <a:defRPr sz="6960">
                <a:latin typeface="Times New Roman"/>
                <a:ea typeface="Times New Roman"/>
                <a:cs typeface="Times New Roman"/>
                <a:sym typeface="Times New Roman"/>
              </a:defRPr>
            </a:pPr>
            <a:r>
              <a:t>OUR KING IS A MASTER SERVANT, HE IS THE RING-LEADER IN DEDICATED SERVICE. He attended to the people’s needs. He came and brought hope to the hopeless; peace to the weary; healing to the brokenhearted; life to the lifeless</a:t>
            </a:r>
            <a:r>
              <a:rPr i="1"/>
              <a:t>.</a:t>
            </a:r>
          </a:p>
          <a:p>
            <a:pPr marL="662940" indent="-662940" defTabSz="1591055">
              <a:lnSpc>
                <a:spcPct val="100000"/>
              </a:lnSpc>
              <a:spcBef>
                <a:spcPts val="1700"/>
              </a:spcBef>
              <a:buSzPct val="123000"/>
              <a:buFontTx/>
              <a:defRPr sz="6960">
                <a:latin typeface="Times New Roman"/>
                <a:ea typeface="Times New Roman"/>
                <a:cs typeface="Times New Roman"/>
                <a:sym typeface="Times New Roman"/>
              </a:defRPr>
            </a:pPr>
            <a:r>
              <a:t>As if these are already enough for us to marvel at our King’s heart to serve. Listen to what Matthew tells us in </a:t>
            </a:r>
            <a:r>
              <a:rPr>
                <a:solidFill>
                  <a:schemeClr val="accent3">
                    <a:hueOff val="362282"/>
                    <a:satOff val="31803"/>
                    <a:lumOff val="-18242"/>
                  </a:schemeClr>
                </a:solidFill>
              </a:rPr>
              <a:t>Matthew 20:28</a:t>
            </a:r>
            <a:r>
              <a:t> “even as the Son of Man came not to be served but to serve, and </a:t>
            </a:r>
            <a:r>
              <a:rPr b="1" i="1"/>
              <a:t>to give his life as a ransom for many.” </a:t>
            </a:r>
            <a:r>
              <a:t>So, the </a:t>
            </a:r>
            <a:r>
              <a:rPr u="sng"/>
              <a:t>greatest</a:t>
            </a:r>
            <a:r>
              <a:t> </a:t>
            </a:r>
            <a:r>
              <a:rPr u="sng"/>
              <a:t>service</a:t>
            </a:r>
            <a:r>
              <a:t> our King gave was when He made Himself accursed for those guilty of sin and death. Our sin has been ultimately paid by the price of His own dear life.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16">
                                            <p:bg/>
                                          </p:spTgt>
                                        </p:tgtEl>
                                        <p:attrNameLst>
                                          <p:attrName>style.visibility</p:attrName>
                                        </p:attrNameLst>
                                      </p:cBhvr>
                                      <p:to>
                                        <p:strVal val="visible"/>
                                      </p:to>
                                    </p:set>
                                    <p:animEffect transition="in" filter="fade">
                                      <p:cBhvr>
                                        <p:cTn id="7" dur="300"/>
                                        <p:tgtEl>
                                          <p:spTgt spid="216">
                                            <p:bg/>
                                          </p:spTgt>
                                        </p:tgtEl>
                                      </p:cBhvr>
                                    </p:animEffect>
                                  </p:childTnLst>
                                </p:cTn>
                              </p:par>
                              <p:par>
                                <p:cTn id="8" presetID="10" presetClass="entr" presetSubtype="0" fill="hold" grpId="1" nodeType="withEffect">
                                  <p:stCondLst>
                                    <p:cond delay="0"/>
                                  </p:stCondLst>
                                  <p:iterate>
                                    <p:tmAbs val="0"/>
                                  </p:iterate>
                                  <p:childTnLst>
                                    <p:set>
                                      <p:cBhvr>
                                        <p:cTn id="9" fill="hold"/>
                                        <p:tgtEl>
                                          <p:spTgt spid="216">
                                            <p:txEl>
                                              <p:pRg st="0" end="0"/>
                                            </p:txEl>
                                          </p:spTgt>
                                        </p:tgtEl>
                                        <p:attrNameLst>
                                          <p:attrName>style.visibility</p:attrName>
                                        </p:attrNameLst>
                                      </p:cBhvr>
                                      <p:to>
                                        <p:strVal val="visible"/>
                                      </p:to>
                                    </p:set>
                                    <p:animEffect transition="in" filter="fade">
                                      <p:cBhvr>
                                        <p:cTn id="10" dur="300"/>
                                        <p:tgtEl>
                                          <p:spTgt spid="21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16">
                                            <p:txEl>
                                              <p:pRg st="1" end="1"/>
                                            </p:txEl>
                                          </p:spTgt>
                                        </p:tgtEl>
                                        <p:attrNameLst>
                                          <p:attrName>style.visibility</p:attrName>
                                        </p:attrNameLst>
                                      </p:cBhvr>
                                      <p:to>
                                        <p:strVal val="visible"/>
                                      </p:to>
                                    </p:set>
                                    <p:animEffect transition="in" filter="fade">
                                      <p:cBhvr>
                                        <p:cTn id="15" dur="300"/>
                                        <p:tgtEl>
                                          <p:spTgt spid="2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1" build="p" bldLvl="5"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Content Placeholder 2"/>
          <p:cNvSpPr txBox="1">
            <a:spLocks noGrp="1"/>
          </p:cNvSpPr>
          <p:nvPr>
            <p:ph type="body" idx="1"/>
          </p:nvPr>
        </p:nvSpPr>
        <p:spPr>
          <a:xfrm>
            <a:off x="118640" y="208956"/>
            <a:ext cx="24146721" cy="11958806"/>
          </a:xfrm>
          <a:prstGeom prst="rect">
            <a:avLst/>
          </a:prstGeom>
        </p:spPr>
        <p:txBody>
          <a:bodyPr/>
          <a:lstStyle/>
          <a:p>
            <a:pPr marL="0" indent="0" defTabSz="1389888">
              <a:lnSpc>
                <a:spcPct val="100000"/>
              </a:lnSpc>
              <a:spcBef>
                <a:spcPts val="1500"/>
              </a:spcBef>
              <a:buSzTx/>
              <a:buFontTx/>
              <a:buNone/>
              <a:defRPr sz="6080">
                <a:latin typeface="Times New Roman"/>
                <a:ea typeface="Times New Roman"/>
                <a:cs typeface="Times New Roman"/>
                <a:sym typeface="Times New Roman"/>
              </a:defRPr>
            </a:pPr>
            <a:r>
              <a:t>B. Our King is moved with compassion. THE </a:t>
            </a:r>
            <a:r>
              <a:rPr b="1" u="sng"/>
              <a:t>MOTIVE</a:t>
            </a:r>
            <a:r>
              <a:t> OF CHRIST (36)</a:t>
            </a:r>
          </a:p>
          <a:p>
            <a:pPr marL="772159" indent="-772159" defTabSz="1389888">
              <a:lnSpc>
                <a:spcPct val="100000"/>
              </a:lnSpc>
              <a:spcBef>
                <a:spcPts val="1500"/>
              </a:spcBef>
              <a:buSzPct val="123000"/>
              <a:buFontTx/>
              <a:defRPr sz="6080">
                <a:latin typeface="Times New Roman"/>
                <a:ea typeface="Times New Roman"/>
                <a:cs typeface="Times New Roman"/>
                <a:sym typeface="Times New Roman"/>
              </a:defRPr>
            </a:pPr>
            <a:r>
              <a:t>Observe that word “</a:t>
            </a:r>
            <a:r>
              <a:rPr i="1"/>
              <a:t>seeing</a:t>
            </a:r>
            <a:r>
              <a:t>.” Other translations rendered it as “</a:t>
            </a:r>
            <a:r>
              <a:rPr i="1"/>
              <a:t>He saw</a:t>
            </a:r>
            <a:r>
              <a:t>” (KJV, ESV). Matthew used that term prodigiously in His gospel. And it certainly does not mean an impersonal knowledge of the situation. The word speaks of looking intently with careful evaluation or assessment. Sometimes, the translators will use the word “</a:t>
            </a:r>
            <a:r>
              <a:rPr i="1"/>
              <a:t>Behold</a:t>
            </a:r>
            <a:r>
              <a:t>” to convey the same idea (Matt. 1:20, 23, 2:1, 9, 13, 19, etc.). SO, </a:t>
            </a:r>
            <a:r>
              <a:rPr b="1" u="sng"/>
              <a:t>MATTHEW WAS DRAWING ALL OF US TO BEHOLD HOW COMPASSIONATE OUR SAVIOR-KING IS</a:t>
            </a:r>
            <a:r>
              <a:t>.</a:t>
            </a:r>
          </a:p>
          <a:p>
            <a:pPr marL="772159" indent="-772159" defTabSz="1389888">
              <a:lnSpc>
                <a:spcPct val="100000"/>
              </a:lnSpc>
              <a:spcBef>
                <a:spcPts val="1500"/>
              </a:spcBef>
              <a:buSzPct val="123000"/>
              <a:buFontTx/>
              <a:defRPr sz="6080">
                <a:latin typeface="Times New Roman"/>
                <a:ea typeface="Times New Roman"/>
                <a:cs typeface="Times New Roman"/>
                <a:sym typeface="Times New Roman"/>
              </a:defRPr>
            </a:pPr>
            <a:r>
              <a:t>So, JESUS WAS NOT UNINVOLVED IN THE PLIGHT OF THESE PEOPLE. HE CAME ALONGSIDE WITH THESE PEOPLE THROUGH HIS TEACHING, PREACHING AND EVEN IN HIS HEALING.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18">
                                            <p:bg/>
                                          </p:spTgt>
                                        </p:tgtEl>
                                        <p:attrNameLst>
                                          <p:attrName>style.visibility</p:attrName>
                                        </p:attrNameLst>
                                      </p:cBhvr>
                                      <p:to>
                                        <p:strVal val="visible"/>
                                      </p:to>
                                    </p:set>
                                    <p:animEffect transition="in" filter="fade">
                                      <p:cBhvr>
                                        <p:cTn id="7" dur="300"/>
                                        <p:tgtEl>
                                          <p:spTgt spid="218">
                                            <p:bg/>
                                          </p:spTgt>
                                        </p:tgtEl>
                                      </p:cBhvr>
                                    </p:animEffect>
                                  </p:childTnLst>
                                </p:cTn>
                              </p:par>
                              <p:par>
                                <p:cTn id="8" presetID="10" presetClass="entr" presetSubtype="0" fill="hold" grpId="1" nodeType="withEffect">
                                  <p:stCondLst>
                                    <p:cond delay="0"/>
                                  </p:stCondLst>
                                  <p:iterate>
                                    <p:tmAbs val="0"/>
                                  </p:iterate>
                                  <p:childTnLst>
                                    <p:set>
                                      <p:cBhvr>
                                        <p:cTn id="9" fill="hold"/>
                                        <p:tgtEl>
                                          <p:spTgt spid="218">
                                            <p:txEl>
                                              <p:pRg st="0" end="0"/>
                                            </p:txEl>
                                          </p:spTgt>
                                        </p:tgtEl>
                                        <p:attrNameLst>
                                          <p:attrName>style.visibility</p:attrName>
                                        </p:attrNameLst>
                                      </p:cBhvr>
                                      <p:to>
                                        <p:strVal val="visible"/>
                                      </p:to>
                                    </p:set>
                                    <p:animEffect transition="in" filter="fade">
                                      <p:cBhvr>
                                        <p:cTn id="10" dur="300"/>
                                        <p:tgtEl>
                                          <p:spTgt spid="21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18">
                                            <p:txEl>
                                              <p:pRg st="1" end="1"/>
                                            </p:txEl>
                                          </p:spTgt>
                                        </p:tgtEl>
                                        <p:attrNameLst>
                                          <p:attrName>style.visibility</p:attrName>
                                        </p:attrNameLst>
                                      </p:cBhvr>
                                      <p:to>
                                        <p:strVal val="visible"/>
                                      </p:to>
                                    </p:set>
                                    <p:animEffect transition="in" filter="fade">
                                      <p:cBhvr>
                                        <p:cTn id="15" dur="300"/>
                                        <p:tgtEl>
                                          <p:spTgt spid="21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18">
                                            <p:txEl>
                                              <p:pRg st="2" end="2"/>
                                            </p:txEl>
                                          </p:spTgt>
                                        </p:tgtEl>
                                        <p:attrNameLst>
                                          <p:attrName>style.visibility</p:attrName>
                                        </p:attrNameLst>
                                      </p:cBhvr>
                                      <p:to>
                                        <p:strVal val="visible"/>
                                      </p:to>
                                    </p:set>
                                    <p:animEffect transition="in" filter="fade">
                                      <p:cBhvr>
                                        <p:cTn id="20" dur="300"/>
                                        <p:tgtEl>
                                          <p:spTgt spid="21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1" build="p" bldLvl="5" animBg="1" advAuto="0"/>
    </p:bldLst>
  </p:timing>
</p:sld>
</file>

<file path=ppt/theme/theme1.xml><?xml version="1.0" encoding="utf-8"?>
<a:theme xmlns:a="http://schemas.openxmlformats.org/drawingml/2006/main" name="30_BasicColor">
  <a:themeElements>
    <a:clrScheme name="30_BasicColor">
      <a:dk1>
        <a:srgbClr val="000000"/>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1062</Words>
  <Application>Microsoft Office PowerPoint</Application>
  <PresentationFormat>Custom</PresentationFormat>
  <Paragraphs>43</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Century Gothic</vt:lpstr>
      <vt:lpstr>Helvetica Neue</vt:lpstr>
      <vt:lpstr>Helvetica Neue Medium</vt:lpstr>
      <vt:lpstr>30_BasicColor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Marc Grande</cp:lastModifiedBy>
  <cp:revision>1</cp:revision>
  <dcterms:modified xsi:type="dcterms:W3CDTF">2024-08-27T04:53:15Z</dcterms:modified>
</cp:coreProperties>
</file>