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280" autoAdjust="0"/>
    <p:restoredTop sz="95988"/>
  </p:normalViewPr>
  <p:slideViewPr>
    <p:cSldViewPr snapToGrid="0">
      <p:cViewPr varScale="1">
        <p:scale>
          <a:sx n="86" d="100"/>
          <a:sy n="86" d="100"/>
        </p:scale>
        <p:origin x="86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5D6B784-FAEB-1546-BDA9-1622B90BCA0D}"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E531C3-E6EF-BB4A-B9AA-D8D0B20B4FCF}" type="slidenum">
              <a:rPr lang="en-US" smtClean="0"/>
              <a:t>‹#›</a:t>
            </a:fld>
            <a:endParaRPr lang="en-US"/>
          </a:p>
        </p:txBody>
      </p:sp>
    </p:spTree>
    <p:extLst>
      <p:ext uri="{BB962C8B-B14F-4D97-AF65-F5344CB8AC3E}">
        <p14:creationId xmlns:p14="http://schemas.microsoft.com/office/powerpoint/2010/main" val="1643366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5D6B784-FAEB-1546-BDA9-1622B90BCA0D}"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E531C3-E6EF-BB4A-B9AA-D8D0B20B4FCF}" type="slidenum">
              <a:rPr lang="en-US" smtClean="0"/>
              <a:t>‹#›</a:t>
            </a:fld>
            <a:endParaRPr lang="en-US"/>
          </a:p>
        </p:txBody>
      </p:sp>
    </p:spTree>
    <p:extLst>
      <p:ext uri="{BB962C8B-B14F-4D97-AF65-F5344CB8AC3E}">
        <p14:creationId xmlns:p14="http://schemas.microsoft.com/office/powerpoint/2010/main" val="82258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5D6B784-FAEB-1546-BDA9-1622B90BCA0D}"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E531C3-E6EF-BB4A-B9AA-D8D0B20B4FCF}" type="slidenum">
              <a:rPr lang="en-US" smtClean="0"/>
              <a:t>‹#›</a:t>
            </a:fld>
            <a:endParaRPr lang="en-US"/>
          </a:p>
        </p:txBody>
      </p:sp>
    </p:spTree>
    <p:extLst>
      <p:ext uri="{BB962C8B-B14F-4D97-AF65-F5344CB8AC3E}">
        <p14:creationId xmlns:p14="http://schemas.microsoft.com/office/powerpoint/2010/main" val="1507867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5D6B784-FAEB-1546-BDA9-1622B90BCA0D}"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E531C3-E6EF-BB4A-B9AA-D8D0B20B4FCF}" type="slidenum">
              <a:rPr lang="en-US" smtClean="0"/>
              <a:t>‹#›</a:t>
            </a:fld>
            <a:endParaRPr lang="en-US"/>
          </a:p>
        </p:txBody>
      </p:sp>
    </p:spTree>
    <p:extLst>
      <p:ext uri="{BB962C8B-B14F-4D97-AF65-F5344CB8AC3E}">
        <p14:creationId xmlns:p14="http://schemas.microsoft.com/office/powerpoint/2010/main" val="3304326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5D6B784-FAEB-1546-BDA9-1622B90BCA0D}" type="datetimeFigureOut">
              <a:rPr lang="en-US" smtClean="0"/>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E531C3-E6EF-BB4A-B9AA-D8D0B20B4FCF}" type="slidenum">
              <a:rPr lang="en-US" smtClean="0"/>
              <a:t>‹#›</a:t>
            </a:fld>
            <a:endParaRPr lang="en-US"/>
          </a:p>
        </p:txBody>
      </p:sp>
    </p:spTree>
    <p:extLst>
      <p:ext uri="{BB962C8B-B14F-4D97-AF65-F5344CB8AC3E}">
        <p14:creationId xmlns:p14="http://schemas.microsoft.com/office/powerpoint/2010/main" val="3619256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5D6B784-FAEB-1546-BDA9-1622B90BCA0D}" type="datetimeFigureOut">
              <a:rPr lang="en-US" smtClean="0"/>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E531C3-E6EF-BB4A-B9AA-D8D0B20B4FCF}" type="slidenum">
              <a:rPr lang="en-US" smtClean="0"/>
              <a:t>‹#›</a:t>
            </a:fld>
            <a:endParaRPr lang="en-US"/>
          </a:p>
        </p:txBody>
      </p:sp>
    </p:spTree>
    <p:extLst>
      <p:ext uri="{BB962C8B-B14F-4D97-AF65-F5344CB8AC3E}">
        <p14:creationId xmlns:p14="http://schemas.microsoft.com/office/powerpoint/2010/main" val="1656352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5D6B784-FAEB-1546-BDA9-1622B90BCA0D}" type="datetimeFigureOut">
              <a:rPr lang="en-US" smtClean="0"/>
              <a:t>9/2/2022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E531C3-E6EF-BB4A-B9AA-D8D0B20B4FCF}" type="slidenum">
              <a:rPr lang="en-US" smtClean="0"/>
              <a:t>‹#›</a:t>
            </a:fld>
            <a:endParaRPr lang="en-US"/>
          </a:p>
        </p:txBody>
      </p:sp>
    </p:spTree>
    <p:extLst>
      <p:ext uri="{BB962C8B-B14F-4D97-AF65-F5344CB8AC3E}">
        <p14:creationId xmlns:p14="http://schemas.microsoft.com/office/powerpoint/2010/main" val="793838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5D6B784-FAEB-1546-BDA9-1622B90BCA0D}" type="datetimeFigureOut">
              <a:rPr lang="en-US" smtClean="0"/>
              <a:t>9/2/2022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E531C3-E6EF-BB4A-B9AA-D8D0B20B4FCF}" type="slidenum">
              <a:rPr lang="en-US" smtClean="0"/>
              <a:t>‹#›</a:t>
            </a:fld>
            <a:endParaRPr lang="en-US"/>
          </a:p>
        </p:txBody>
      </p:sp>
    </p:spTree>
    <p:extLst>
      <p:ext uri="{BB962C8B-B14F-4D97-AF65-F5344CB8AC3E}">
        <p14:creationId xmlns:p14="http://schemas.microsoft.com/office/powerpoint/2010/main" val="2646288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D6B784-FAEB-1546-BDA9-1622B90BCA0D}" type="datetimeFigureOut">
              <a:rPr lang="en-US" smtClean="0"/>
              <a:t>9/2/2022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E531C3-E6EF-BB4A-B9AA-D8D0B20B4FCF}" type="slidenum">
              <a:rPr lang="en-US" smtClean="0"/>
              <a:t>‹#›</a:t>
            </a:fld>
            <a:endParaRPr lang="en-US"/>
          </a:p>
        </p:txBody>
      </p:sp>
    </p:spTree>
    <p:extLst>
      <p:ext uri="{BB962C8B-B14F-4D97-AF65-F5344CB8AC3E}">
        <p14:creationId xmlns:p14="http://schemas.microsoft.com/office/powerpoint/2010/main" val="1888119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5D6B784-FAEB-1546-BDA9-1622B90BCA0D}" type="datetimeFigureOut">
              <a:rPr lang="en-US" smtClean="0"/>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E531C3-E6EF-BB4A-B9AA-D8D0B20B4FCF}" type="slidenum">
              <a:rPr lang="en-US" smtClean="0"/>
              <a:t>‹#›</a:t>
            </a:fld>
            <a:endParaRPr lang="en-US"/>
          </a:p>
        </p:txBody>
      </p:sp>
    </p:spTree>
    <p:extLst>
      <p:ext uri="{BB962C8B-B14F-4D97-AF65-F5344CB8AC3E}">
        <p14:creationId xmlns:p14="http://schemas.microsoft.com/office/powerpoint/2010/main" val="1669722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5D6B784-FAEB-1546-BDA9-1622B90BCA0D}" type="datetimeFigureOut">
              <a:rPr lang="en-US" smtClean="0"/>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E531C3-E6EF-BB4A-B9AA-D8D0B20B4FCF}" type="slidenum">
              <a:rPr lang="en-US" smtClean="0"/>
              <a:t>‹#›</a:t>
            </a:fld>
            <a:endParaRPr lang="en-US"/>
          </a:p>
        </p:txBody>
      </p:sp>
    </p:spTree>
    <p:extLst>
      <p:ext uri="{BB962C8B-B14F-4D97-AF65-F5344CB8AC3E}">
        <p14:creationId xmlns:p14="http://schemas.microsoft.com/office/powerpoint/2010/main" val="753085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D6B784-FAEB-1546-BDA9-1622B90BCA0D}" type="datetimeFigureOut">
              <a:rPr lang="en-US" smtClean="0"/>
              <a:t>9/2/2022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E531C3-E6EF-BB4A-B9AA-D8D0B20B4FCF}" type="slidenum">
              <a:rPr lang="en-US" smtClean="0"/>
              <a:t>‹#›</a:t>
            </a:fld>
            <a:endParaRPr lang="en-US"/>
          </a:p>
        </p:txBody>
      </p:sp>
    </p:spTree>
    <p:extLst>
      <p:ext uri="{BB962C8B-B14F-4D97-AF65-F5344CB8AC3E}">
        <p14:creationId xmlns:p14="http://schemas.microsoft.com/office/powerpoint/2010/main" val="6732774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algn="l">
              <a:lnSpc>
                <a:spcPct val="100000"/>
              </a:lnSpc>
              <a:tabLst>
                <a:tab pos="617538" algn="l"/>
                <a:tab pos="1019175"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CONSEQUENCES OF UNBELIEF AND REBELLION: Rom 1:18-32</a:t>
            </a:r>
          </a:p>
          <a:p>
            <a:pPr algn="l">
              <a:lnSpc>
                <a:spcPct val="100000"/>
              </a:lnSpc>
              <a:tabLst>
                <a:tab pos="392113" algn="l"/>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 </a:t>
            </a: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GOD’S JUDGMENT: GOD REVEALS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 WRATH (1:18-23)</a:t>
            </a:r>
          </a:p>
          <a:p>
            <a:pPr algn="l">
              <a:lnSpc>
                <a:spcPct val="100000"/>
              </a:lnSpc>
              <a:tabLst>
                <a:tab pos="525463" algn="l"/>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II. </a:t>
            </a: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GOD’S JUDGMENT: GOD GIVES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THEM OVER (1:24-32)</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25463" algn="l"/>
                <a:tab pos="617538" algn="l"/>
                <a:tab pos="1019175"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25463" algn="l"/>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To Impurity (1:24-25)</a:t>
            </a:r>
          </a:p>
          <a:p>
            <a:pPr marL="571500" indent="-571500" algn="l">
              <a:lnSpc>
                <a:spcPct val="100000"/>
              </a:lnSpc>
              <a:buFont typeface="Wingdings" pitchFamily="2" charset="2"/>
              <a:buChar char="Ø"/>
              <a:tabLst>
                <a:tab pos="525463" algn="l"/>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1:24-25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803153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100"/>
                                        <p:tgtEl>
                                          <p:spTgt spid="3">
                                            <p:txEl>
                                              <p:pRg st="1" end="1"/>
                                            </p:txEl>
                                          </p:spTgt>
                                        </p:tgtEl>
                                      </p:cBhvr>
                                    </p:animEffect>
                                    <p:anim calcmode="lin" valueType="num">
                                      <p:cBhvr>
                                        <p:cTn id="17"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
                                        <p:tgtEl>
                                          <p:spTgt spid="3">
                                            <p:txEl>
                                              <p:pRg st="2" end="2"/>
                                            </p:txEl>
                                          </p:spTgt>
                                        </p:tgtEl>
                                      </p:cBhvr>
                                    </p:animEffect>
                                    <p:anim calcmode="lin" valueType="num">
                                      <p:cBhvr>
                                        <p:cTn id="26"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
                                        <p:tgtEl>
                                          <p:spTgt spid="3">
                                            <p:txEl>
                                              <p:pRg st="4" end="4"/>
                                            </p:txEl>
                                          </p:spTgt>
                                        </p:tgtEl>
                                      </p:cBhvr>
                                    </p:animEffect>
                                    <p:anim calcmode="lin" valueType="num">
                                      <p:cBhvr>
                                        <p:cTn id="35"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3"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
                                        <p:tgtEl>
                                          <p:spTgt spid="3">
                                            <p:txEl>
                                              <p:pRg st="5" end="5"/>
                                            </p:txEl>
                                          </p:spTgt>
                                        </p:tgtEl>
                                      </p:cBhvr>
                                    </p:animEffect>
                                    <p:anim calcmode="lin" valueType="num">
                                      <p:cBhvr>
                                        <p:cTn id="44" dur="4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400" fill="hold"/>
                                        <p:tgtEl>
                                          <p:spTgt spid="3">
                                            <p:txEl>
                                              <p:pRg st="5" end="5"/>
                                            </p:txEl>
                                          </p:spTgt>
                                        </p:tgtEl>
                                        <p:attrNameLst>
                                          <p:attrName>ppt_y</p:attrName>
                                        </p:attrNameLst>
                                      </p:cBhvr>
                                      <p:tavLst>
                                        <p:tav tm="0">
                                          <p:val>
                                            <p:strVal val="#ppt_y+0.31"/>
                                          </p:val>
                                        </p:tav>
                                        <p:tav tm="100000">
                                          <p:val>
                                            <p:strVal val="#ppt_y+0.31"/>
                                          </p:val>
                                        </p:tav>
                                      </p:tavLst>
                                    </p:anim>
                                    <p:anim calcmode="lin" valueType="num">
                                      <p:cBhvr>
                                        <p:cTn id="46" dur="600" decel="50000" fill="hold">
                                          <p:stCondLst>
                                            <p:cond delay="400"/>
                                          </p:stCondLst>
                                        </p:cTn>
                                        <p:tgtEl>
                                          <p:spTgt spid="3">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7" dur="600" decel="50000" fill="hold">
                                          <p:stCondLst>
                                            <p:cond delay="400"/>
                                          </p:stCondLst>
                                        </p:cTn>
                                        <p:tgtEl>
                                          <p:spTgt spid="3">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lnSpcReduction="10000"/>
          </a:bodyPr>
          <a:lstStyle/>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Because of all this,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gave them over to degrading passions”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Some might think that God giving 			them over to do what they want to do 		does not sound much like a judgment.</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in truth, not only will men bring 		themselves deeper into the moral 		trap of both physical and spiritual 		degradation, they will also earn for 		themselves more judgment from 			God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27c</a:t>
            </a:r>
            <a:r>
              <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2:5</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6969432"/>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
                                        <p:tgtEl>
                                          <p:spTgt spid="3">
                                            <p:txEl>
                                              <p:pRg st="2" end="2"/>
                                            </p:txEl>
                                          </p:spTgt>
                                        </p:tgtEl>
                                      </p:cBhvr>
                                    </p:animEffect>
                                    <p:anim calcmode="lin" valueType="num">
                                      <p:cBhvr>
                                        <p:cTn id="17"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
                                        <p:tgtEl>
                                          <p:spTgt spid="3">
                                            <p:txEl>
                                              <p:pRg st="3" end="3"/>
                                            </p:txEl>
                                          </p:spTgt>
                                        </p:tgtEl>
                                      </p:cBhvr>
                                    </p:animEffect>
                                    <p:anim calcmode="lin" valueType="num">
                                      <p:cBhvr>
                                        <p:cTn id="26"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lnSpcReduction="10000"/>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 To A Depraved Mind (1:28-32)</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1:28-32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28</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Finally, because men had chosen to 		ignore or reject God as God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28a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now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“gave them over to a 				depraved mind”.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speaks of a reprobate, corrupt, 		worthless and therefore a God-			rejected mind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mind that is 			disposed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do those things which 			are not proper”.</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5135762"/>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
                                        <p:tgtEl>
                                          <p:spTgt spid="3">
                                            <p:txEl>
                                              <p:pRg st="2" end="2"/>
                                            </p:txEl>
                                          </p:spTgt>
                                        </p:tgtEl>
                                      </p:cBhvr>
                                    </p:animEffect>
                                    <p:anim calcmode="lin" valueType="num">
                                      <p:cBhvr>
                                        <p:cTn id="17"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
                                        <p:tgtEl>
                                          <p:spTgt spid="3">
                                            <p:txEl>
                                              <p:pRg st="3" end="3"/>
                                            </p:txEl>
                                          </p:spTgt>
                                        </p:tgtEl>
                                      </p:cBhvr>
                                    </p:animEffect>
                                    <p:anim calcmode="lin" valueType="num">
                                      <p:cBhvr>
                                        <p:cTn id="26"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
                                        <p:tgtEl>
                                          <p:spTgt spid="3">
                                            <p:txEl>
                                              <p:pRg st="4" end="4"/>
                                            </p:txEl>
                                          </p:spTgt>
                                        </p:tgtEl>
                                      </p:cBhvr>
                                    </p:animEffect>
                                    <p:anim calcmode="lin" valueType="num">
                                      <p:cBhvr>
                                        <p:cTn id="35"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rest of the passage describes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“those things which are not proper”</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29-31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verse describes the depth of the 		depravity of sinful, rebellious men. 			How?</a:t>
            </a:r>
          </a:p>
          <a:p>
            <a:pPr algn="l">
              <a:lnSpc>
                <a:spcPct val="100000"/>
              </a:lnSpc>
              <a:tabLst>
                <a:tab pos="617538" algn="l"/>
                <a:tab pos="1019175" algn="l"/>
                <a:tab pos="15033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They know God’s law and the 				consequences of disobeying it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32ab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766917788"/>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
                                        <p:tgtEl>
                                          <p:spTgt spid="3">
                                            <p:txEl>
                                              <p:pRg st="2" end="2"/>
                                            </p:txEl>
                                          </p:spTgt>
                                        </p:tgtEl>
                                      </p:cBhvr>
                                    </p:animEffect>
                                    <p:anim calcmode="lin" valueType="num">
                                      <p:cBhvr>
                                        <p:cTn id="17"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
                                        <p:tgtEl>
                                          <p:spTgt spid="3">
                                            <p:txEl>
                                              <p:pRg st="3" end="3"/>
                                            </p:txEl>
                                          </p:spTgt>
                                        </p:tgtEl>
                                      </p:cBhvr>
                                    </p:animEffect>
                                    <p:anim calcmode="lin" valueType="num">
                                      <p:cBhvr>
                                        <p:cTn id="26"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algn="l">
              <a:lnSpc>
                <a:spcPct val="100000"/>
              </a:lnSpc>
              <a:tabLst>
                <a:tab pos="617538" algn="l"/>
                <a:tab pos="1019175" algn="l"/>
                <a:tab pos="15033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2. Yet they deliberately reject and 				disobey His law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32c</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5033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3. Worse, they encourage others to 			reject and disobey God and His law 			by applauding those who do the 				same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32d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2161126"/>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algn="l">
              <a:lnSpc>
                <a:spcPct val="100000"/>
              </a:lnSpc>
              <a:tabLst>
                <a:tab pos="617538" algn="l"/>
                <a:tab pos="1019175" algn="l"/>
                <a:tab pos="15033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CONCLUSION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503363" algn="l"/>
              </a:tabLst>
            </a:pPr>
            <a:r>
              <a:rPr lang="en-PH" sz="3600" dirty="0">
                <a:solidFill>
                  <a:schemeClr val="bg1"/>
                </a:solidFill>
                <a:latin typeface="Arial" panose="020B0604020202020204" pitchFamily="34" charset="0"/>
                <a:cs typeface="Arial" panose="020B0604020202020204" pitchFamily="34" charset="0"/>
              </a:rPr>
              <a:t>Although we have seen God giving men over to impurity, degrading passions and a depraved mind as a form of earthly judgment – a judgment that will, in effect, cause men to store up more judgment for themselves, </a:t>
            </a:r>
            <a:r>
              <a:rPr lang="en-PH" sz="3600" b="1" i="1" dirty="0">
                <a:solidFill>
                  <a:schemeClr val="bg1"/>
                </a:solidFill>
                <a:latin typeface="Arial" panose="020B0604020202020204" pitchFamily="34" charset="0"/>
                <a:cs typeface="Arial" panose="020B0604020202020204" pitchFamily="34" charset="0"/>
              </a:rPr>
              <a:t>there is a greater judgment coming still</a:t>
            </a:r>
            <a:r>
              <a:rPr lang="en-PH" sz="3600" dirty="0">
                <a:solidFill>
                  <a:schemeClr val="bg1"/>
                </a:solidFill>
                <a:latin typeface="Arial" panose="020B0604020202020204" pitchFamily="34" charset="0"/>
                <a:cs typeface="Arial" panose="020B0604020202020204" pitchFamily="34" charset="0"/>
              </a:rPr>
              <a:t>.</a:t>
            </a:r>
          </a:p>
          <a:p>
            <a:pPr algn="l">
              <a:lnSpc>
                <a:spcPct val="100000"/>
              </a:lnSpc>
              <a:tabLst>
                <a:tab pos="617538" algn="l"/>
                <a:tab pos="1019175" algn="l"/>
                <a:tab pos="1503363" algn="l"/>
              </a:tabLst>
            </a:pPr>
            <a:r>
              <a:rPr lang="en-PH" sz="3600" dirty="0">
                <a:solidFill>
                  <a:schemeClr val="bg1"/>
                </a:solidFill>
                <a:latin typeface="Arial" panose="020B0604020202020204" pitchFamily="34" charset="0"/>
                <a:cs typeface="Arial" panose="020B0604020202020204" pitchFamily="34" charset="0"/>
              </a:rPr>
              <a:t>	~ This is the Great White Throne 			Judgment described in </a:t>
            </a:r>
            <a:r>
              <a:rPr lang="en-PH" sz="3600" b="1" u="sng" dirty="0">
                <a:solidFill>
                  <a:schemeClr val="bg1"/>
                </a:solidFill>
                <a:latin typeface="Arial" panose="020B0604020202020204" pitchFamily="34" charset="0"/>
                <a:cs typeface="Arial" panose="020B0604020202020204" pitchFamily="34" charset="0"/>
              </a:rPr>
              <a:t>Rev 20:11-15</a:t>
            </a:r>
            <a:r>
              <a:rPr lang="en-PH" sz="3600" dirty="0">
                <a:solidFill>
                  <a:schemeClr val="bg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50242001"/>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
                                        <p:tgtEl>
                                          <p:spTgt spid="3">
                                            <p:txEl>
                                              <p:pRg st="2" end="2"/>
                                            </p:txEl>
                                          </p:spTgt>
                                        </p:tgtEl>
                                      </p:cBhvr>
                                    </p:animEffect>
                                    <p:anim calcmode="lin" valueType="num">
                                      <p:cBhvr>
                                        <p:cTn id="17"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marL="571500" indent="-571500" algn="l">
              <a:lnSpc>
                <a:spcPct val="110000"/>
              </a:lnSpc>
              <a:buFont typeface="Wingdings" pitchFamily="2" charset="2"/>
              <a:buChar char="Ø"/>
              <a:tabLst>
                <a:tab pos="617538" algn="l"/>
                <a:tab pos="1019175" algn="l"/>
                <a:tab pos="15033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study does not only give us a glimpse of the consequences of unbelief and rebellion.</a:t>
            </a:r>
          </a:p>
          <a:p>
            <a:pPr algn="l">
              <a:lnSpc>
                <a:spcPct val="110000"/>
              </a:lnSpc>
              <a:tabLst>
                <a:tab pos="617538" algn="l"/>
                <a:tab pos="1019175" algn="l"/>
                <a:tab pos="15033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also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serves as a warning to those 		who insist on and persist in 				rejecting God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10000"/>
              </a:lnSpc>
              <a:buFont typeface="Wingdings" pitchFamily="2" charset="2"/>
              <a:buChar char="Ø"/>
              <a:tabLst>
                <a:tab pos="617538" algn="l"/>
                <a:tab pos="1019175" algn="l"/>
                <a:tab pos="15033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 believers, it serves firstly as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 inspiration to thank God for our salvation</a:t>
            </a:r>
            <a:r>
              <a:rPr lang="en-PH" sz="32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322525480"/>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
                                        <p:tgtEl>
                                          <p:spTgt spid="3">
                                            <p:txEl>
                                              <p:pRg st="2" end="2"/>
                                            </p:txEl>
                                          </p:spTgt>
                                        </p:tgtEl>
                                      </p:cBhvr>
                                    </p:animEffect>
                                    <p:anim calcmode="lin" valueType="num">
                                      <p:cBhvr>
                                        <p:cTn id="17"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algn="l">
              <a:lnSpc>
                <a:spcPct val="110000"/>
              </a:lnSpc>
              <a:tabLst>
                <a:tab pos="617538" algn="l"/>
                <a:tab pos="1019175" algn="l"/>
                <a:tab pos="15033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Secondly, this serves as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motivation 		to pray for and to seek more 				opportunities to share the gospel</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as many unbelievers we know or to 		whoever God brings our way.</a:t>
            </a:r>
          </a:p>
        </p:txBody>
      </p:sp>
    </p:spTree>
    <p:extLst>
      <p:ext uri="{BB962C8B-B14F-4D97-AF65-F5344CB8AC3E}">
        <p14:creationId xmlns:p14="http://schemas.microsoft.com/office/powerpoint/2010/main" val="2340460882"/>
      </p:ext>
    </p:extLst>
  </p:cSld>
  <p:clrMapOvr>
    <a:masterClrMapping/>
  </p:clrMapOvr>
  <p:transition spd="slow">
    <p:pull dir="rd"/>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Because of men’s sinful response to 		the revelation of God,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expression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“gave… over”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means 		“to surrender, i.e. yield up, deliver 			(up)”, here “to give into the hands (of 		another)”.</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These words clearly describe a 			form of God’s judgment.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words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 lusts of their hearts”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describe the condition of their hearts.</a:t>
            </a:r>
          </a:p>
        </p:txBody>
      </p:sp>
    </p:spTree>
    <p:extLst>
      <p:ext uri="{BB962C8B-B14F-4D97-AF65-F5344CB8AC3E}">
        <p14:creationId xmlns:p14="http://schemas.microsoft.com/office/powerpoint/2010/main" val="3087403908"/>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
                                        <p:tgtEl>
                                          <p:spTgt spid="3">
                                            <p:txEl>
                                              <p:pRg st="2" end="2"/>
                                            </p:txEl>
                                          </p:spTgt>
                                        </p:tgtEl>
                                      </p:cBhvr>
                                    </p:animEffect>
                                    <p:anim calcmode="lin" valueType="num">
                                      <p:cBhvr>
                                        <p:cTn id="17"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
                                        <p:tgtEl>
                                          <p:spTgt spid="3">
                                            <p:txEl>
                                              <p:pRg st="3" end="3"/>
                                            </p:txEl>
                                          </p:spTgt>
                                        </p:tgtEl>
                                      </p:cBhvr>
                                    </p:animEffect>
                                    <p:anim calcmode="lin" valueType="num">
                                      <p:cBhvr>
                                        <p:cTn id="26"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Sinful men always have a strong 			desire for what is forbidden, 				particularly forbidden by God.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word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“impurity”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means “uncleanness; in a moral sense: the impurity of lustful, extravagant, degenerate, immoral living.”</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One aspect of mankind’s corruption 		(to which God actively gave them 			over) was sexual corruption and 			depravity.</a:t>
            </a:r>
          </a:p>
        </p:txBody>
      </p:sp>
    </p:spTree>
    <p:extLst>
      <p:ext uri="{BB962C8B-B14F-4D97-AF65-F5344CB8AC3E}">
        <p14:creationId xmlns:p14="http://schemas.microsoft.com/office/powerpoint/2010/main" val="2127178863"/>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
                                        <p:tgtEl>
                                          <p:spTgt spid="3">
                                            <p:txEl>
                                              <p:pRg st="2" end="2"/>
                                            </p:txEl>
                                          </p:spTgt>
                                        </p:tgtEl>
                                      </p:cBhvr>
                                    </p:animEffect>
                                    <p:anim calcmode="lin" valueType="num">
                                      <p:cBhvr>
                                        <p:cTn id="17"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as a form of judgment, because of the lustfulness of their hearts, God gave men over to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“impurity”</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 immoral and depraved lifestyle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that would bring them great dishonor in the eyes of other men or that would cause them to use their and others’ bodies in dishonorable ways, with all the attendant consequences of such a lifestyle.</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380004370"/>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phrase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truth of God”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does 			not only refer to the truth concerning 		God but also God’s truth concerning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things.</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the truth that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men are created 		by God and therefore can find true 		fulfillment and happiness only in 		sincerely worshiping and 				obediently serving God his Creator.</a:t>
            </a:r>
          </a:p>
        </p:txBody>
      </p:sp>
    </p:spTree>
    <p:extLst>
      <p:ext uri="{BB962C8B-B14F-4D97-AF65-F5344CB8AC3E}">
        <p14:creationId xmlns:p14="http://schemas.microsoft.com/office/powerpoint/2010/main" val="2047891796"/>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lie”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that men have exchanged the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“truth of God”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 on the other hand, 	</a:t>
            </a:r>
            <a:r>
              <a:rPr lang="en-PH" sz="360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what exalts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creature as being </a:t>
            </a:r>
            <a:r>
              <a:rPr lang="en-PH" sz="360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able 		to exist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without God.  </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other words, man has made 			himself his own god in place of the 		true God.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Paul ends this verse with a doxology for the Creator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“who is blessed forever. Amen.”</a:t>
            </a:r>
          </a:p>
        </p:txBody>
      </p:sp>
    </p:spTree>
    <p:extLst>
      <p:ext uri="{BB962C8B-B14F-4D97-AF65-F5344CB8AC3E}">
        <p14:creationId xmlns:p14="http://schemas.microsoft.com/office/powerpoint/2010/main" val="1845732914"/>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
                                        <p:tgtEl>
                                          <p:spTgt spid="3">
                                            <p:txEl>
                                              <p:pRg st="2" end="2"/>
                                            </p:txEl>
                                          </p:spTgt>
                                        </p:tgtEl>
                                      </p:cBhvr>
                                    </p:animEffect>
                                    <p:anim calcmode="lin" valueType="num">
                                      <p:cBhvr>
                                        <p:cTn id="17"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 To Degrading Passions (1:26-27)</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1:26-27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 exalting themselves above God and thinking that man is the one deserving of being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“worshiped and served”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again as a form of judgment,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“gave them over”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time</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degrading passions.”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“degrading”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“dishonoring, 				disgraceful, even vile”</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“Passions”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here – “(inordinate) 			affection, lust.”</a:t>
            </a:r>
            <a:endPar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3966880"/>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
                                        <p:tgtEl>
                                          <p:spTgt spid="3">
                                            <p:txEl>
                                              <p:pRg st="2" end="2"/>
                                            </p:txEl>
                                          </p:spTgt>
                                        </p:tgtEl>
                                      </p:cBhvr>
                                    </p:animEffect>
                                    <p:anim calcmode="lin" valueType="num">
                                      <p:cBhvr>
                                        <p:cTn id="17"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
                                        <p:tgtEl>
                                          <p:spTgt spid="3">
                                            <p:txEl>
                                              <p:pRg st="3" end="3"/>
                                            </p:txEl>
                                          </p:spTgt>
                                        </p:tgtEl>
                                      </p:cBhvr>
                                    </p:animEffect>
                                    <p:anim calcmode="lin" valueType="num">
                                      <p:cBhvr>
                                        <p:cTn id="26"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
                                        <p:tgtEl>
                                          <p:spTgt spid="3">
                                            <p:txEl>
                                              <p:pRg st="4" end="4"/>
                                            </p:txEl>
                                          </p:spTgt>
                                        </p:tgtEl>
                                      </p:cBhvr>
                                    </p:animEffect>
                                    <p:anim calcmode="lin" valueType="num">
                                      <p:cBhvr>
                                        <p:cTn id="35"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fontScale="92500" lnSpcReduction="10000"/>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Because these are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“degrading passions”,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they imply very negative implications 		and consequences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26b-27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this part of the passage, we see both 		the reason and the consequence of this 		judgment of God.</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What is clearly being described here is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homosexuality</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Now, notice the repetition of the word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“natural”.</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other words, here “natural” can 			mean “God-intended”.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5598593"/>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
                                        <p:tgtEl>
                                          <p:spTgt spid="3">
                                            <p:txEl>
                                              <p:pRg st="2" end="2"/>
                                            </p:txEl>
                                          </p:spTgt>
                                        </p:tgtEl>
                                      </p:cBhvr>
                                    </p:animEffect>
                                    <p:anim calcmode="lin" valueType="num">
                                      <p:cBhvr>
                                        <p:cTn id="17"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
                                        <p:tgtEl>
                                          <p:spTgt spid="3">
                                            <p:txEl>
                                              <p:pRg st="3" end="3"/>
                                            </p:txEl>
                                          </p:spTgt>
                                        </p:tgtEl>
                                      </p:cBhvr>
                                    </p:animEffect>
                                    <p:anim calcmode="lin" valueType="num">
                                      <p:cBhvr>
                                        <p:cTn id="26"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
                                        <p:tgtEl>
                                          <p:spTgt spid="3">
                                            <p:txEl>
                                              <p:pRg st="4" end="4"/>
                                            </p:txEl>
                                          </p:spTgt>
                                        </p:tgtEl>
                                      </p:cBhvr>
                                    </p:animEffect>
                                    <p:anim calcmode="lin" valueType="num">
                                      <p:cBhvr>
                                        <p:cTn id="35"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3"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
                                        <p:tgtEl>
                                          <p:spTgt spid="3">
                                            <p:txEl>
                                              <p:pRg st="5" end="5"/>
                                            </p:txEl>
                                          </p:spTgt>
                                        </p:tgtEl>
                                      </p:cBhvr>
                                    </p:animEffect>
                                    <p:anim calcmode="lin" valueType="num">
                                      <p:cBhvr>
                                        <p:cTn id="44" dur="4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400" fill="hold"/>
                                        <p:tgtEl>
                                          <p:spTgt spid="3">
                                            <p:txEl>
                                              <p:pRg st="5" end="5"/>
                                            </p:txEl>
                                          </p:spTgt>
                                        </p:tgtEl>
                                        <p:attrNameLst>
                                          <p:attrName>ppt_y</p:attrName>
                                        </p:attrNameLst>
                                      </p:cBhvr>
                                      <p:tavLst>
                                        <p:tav tm="0">
                                          <p:val>
                                            <p:strVal val="#ppt_y+0.31"/>
                                          </p:val>
                                        </p:tav>
                                        <p:tav tm="100000">
                                          <p:val>
                                            <p:strVal val="#ppt_y+0.31"/>
                                          </p:val>
                                        </p:tav>
                                      </p:tavLst>
                                    </p:anim>
                                    <p:anim calcmode="lin" valueType="num">
                                      <p:cBhvr>
                                        <p:cTn id="46" dur="600" decel="50000" fill="hold">
                                          <p:stCondLst>
                                            <p:cond delay="400"/>
                                          </p:stCondLst>
                                        </p:cTn>
                                        <p:tgtEl>
                                          <p:spTgt spid="3">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7" dur="600" decel="50000" fill="hold">
                                          <p:stCondLst>
                                            <p:cond delay="400"/>
                                          </p:stCondLst>
                                        </p:cTn>
                                        <p:tgtEl>
                                          <p:spTgt spid="3">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C68032-1A0A-08A1-C357-902A1794F12F}"/>
              </a:ext>
            </a:extLst>
          </p:cNvPr>
          <p:cNvSpPr>
            <a:spLocks noGrp="1"/>
          </p:cNvSpPr>
          <p:nvPr>
            <p:ph type="subTitle" idx="1"/>
          </p:nvPr>
        </p:nvSpPr>
        <p:spPr>
          <a:xfrm>
            <a:off x="91440" y="80010"/>
            <a:ext cx="8961120" cy="6686550"/>
          </a:xfrm>
        </p:spPr>
        <p:txBody>
          <a:bodyPr>
            <a:normAutofit/>
          </a:bodyPr>
          <a:lstStyle/>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Tragically, this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“natural function”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has 		been ignored and in fact rejected and 		perverted by man’s sinful passions to 		the point of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exchang</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ing</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natural 		function for that which is unnatural”</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“unnatural”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 literally 			“against nature”.</a:t>
            </a:r>
          </a:p>
          <a:p>
            <a:pPr algn="l">
              <a:lnSpc>
                <a:spcPct val="100000"/>
              </a:lnSpc>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passage describes the 				perversion of that which is natural or 		God-intended.</a:t>
            </a:r>
          </a:p>
        </p:txBody>
      </p:sp>
    </p:spTree>
    <p:extLst>
      <p:ext uri="{BB962C8B-B14F-4D97-AF65-F5344CB8AC3E}">
        <p14:creationId xmlns:p14="http://schemas.microsoft.com/office/powerpoint/2010/main" val="2085213589"/>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
                                        <p:tgtEl>
                                          <p:spTgt spid="3">
                                            <p:txEl>
                                              <p:pRg st="1" end="1"/>
                                            </p:txEl>
                                          </p:spTgt>
                                        </p:tgtEl>
                                      </p:cBhvr>
                                    </p:animEffect>
                                    <p:anim calcmode="lin" valueType="num">
                                      <p:cBhvr>
                                        <p:cTn id="8"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100"/>
                                        <p:tgtEl>
                                          <p:spTgt spid="3">
                                            <p:txEl>
                                              <p:pRg st="2" end="2"/>
                                            </p:txEl>
                                          </p:spTgt>
                                        </p:tgtEl>
                                      </p:cBhvr>
                                    </p:animEffect>
                                    <p:anim calcmode="lin" valueType="num">
                                      <p:cBhvr>
                                        <p:cTn id="17"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356</TotalTime>
  <Words>1228</Words>
  <Application>Microsoft Office PowerPoint</Application>
  <PresentationFormat>On-screen Show (4:3)</PresentationFormat>
  <Paragraphs>56</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Casas</dc:creator>
  <cp:lastModifiedBy>Marc Grande</cp:lastModifiedBy>
  <cp:revision>23</cp:revision>
  <cp:lastPrinted>2022-08-27T14:41:55Z</cp:lastPrinted>
  <dcterms:created xsi:type="dcterms:W3CDTF">2022-08-27T11:51:56Z</dcterms:created>
  <dcterms:modified xsi:type="dcterms:W3CDTF">2022-09-02T06:02:47Z</dcterms:modified>
</cp:coreProperties>
</file>