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79"/>
    <p:restoredTop sz="95988"/>
  </p:normalViewPr>
  <p:slideViewPr>
    <p:cSldViewPr snapToGrid="0">
      <p:cViewPr varScale="1">
        <p:scale>
          <a:sx n="112" d="100"/>
          <a:sy n="112" d="100"/>
        </p:scale>
        <p:origin x="3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E40050F-BA2A-514D-B5A6-3B50014DAC24}" type="datetimeFigureOut">
              <a:rPr lang="en-US" smtClean="0"/>
              <a:t>8/13/22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4150162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40050F-BA2A-514D-B5A6-3B50014DAC24}" type="datetimeFigureOut">
              <a:rPr lang="en-US" smtClean="0"/>
              <a:t>8/13/22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2650890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40050F-BA2A-514D-B5A6-3B50014DAC24}" type="datetimeFigureOut">
              <a:rPr lang="en-US" smtClean="0"/>
              <a:t>8/13/22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3169305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40050F-BA2A-514D-B5A6-3B50014DAC24}" type="datetimeFigureOut">
              <a:rPr lang="en-US" smtClean="0"/>
              <a:t>8/13/22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557166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40050F-BA2A-514D-B5A6-3B50014DAC24}" type="datetimeFigureOut">
              <a:rPr lang="en-US" smtClean="0"/>
              <a:t>8/13/22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2321081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E40050F-BA2A-514D-B5A6-3B50014DAC24}" type="datetimeFigureOut">
              <a:rPr lang="en-US" smtClean="0"/>
              <a:t>8/13/22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285658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40050F-BA2A-514D-B5A6-3B50014DAC24}" type="datetimeFigureOut">
              <a:rPr lang="en-US" smtClean="0"/>
              <a:t>8/13/22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2361436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40050F-BA2A-514D-B5A6-3B50014DAC24}" type="datetimeFigureOut">
              <a:rPr lang="en-US" smtClean="0"/>
              <a:t>8/13/22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489928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40050F-BA2A-514D-B5A6-3B50014DAC24}" type="datetimeFigureOut">
              <a:rPr lang="en-US" smtClean="0"/>
              <a:t>8/13/22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64124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E40050F-BA2A-514D-B5A6-3B50014DAC24}" type="datetimeFigureOut">
              <a:rPr lang="en-US" smtClean="0"/>
              <a:t>8/13/22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3121115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E40050F-BA2A-514D-B5A6-3B50014DAC24}" type="datetimeFigureOut">
              <a:rPr lang="en-US" smtClean="0"/>
              <a:t>8/13/22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FCD49D-A9F1-6446-9E90-8807E43435C0}" type="slidenum">
              <a:rPr lang="en-US" smtClean="0"/>
              <a:t>‹#›</a:t>
            </a:fld>
            <a:endParaRPr lang="en-US"/>
          </a:p>
        </p:txBody>
      </p:sp>
    </p:spTree>
    <p:extLst>
      <p:ext uri="{BB962C8B-B14F-4D97-AF65-F5344CB8AC3E}">
        <p14:creationId xmlns:p14="http://schemas.microsoft.com/office/powerpoint/2010/main" val="48547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40050F-BA2A-514D-B5A6-3B50014DAC24}" type="datetimeFigureOut">
              <a:rPr lang="en-US" smtClean="0"/>
              <a:t>8/13/22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FCD49D-A9F1-6446-9E90-8807E43435C0}" type="slidenum">
              <a:rPr lang="en-US" smtClean="0"/>
              <a:t>‹#›</a:t>
            </a:fld>
            <a:endParaRPr lang="en-US"/>
          </a:p>
        </p:txBody>
      </p:sp>
    </p:spTree>
    <p:extLst>
      <p:ext uri="{BB962C8B-B14F-4D97-AF65-F5344CB8AC3E}">
        <p14:creationId xmlns:p14="http://schemas.microsoft.com/office/powerpoint/2010/main" val="1756906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lstStyle/>
          <a:p>
            <a:pPr algn="l">
              <a:lnSpc>
                <a:spcPct val="100000"/>
              </a:lnSpc>
              <a:tabLst>
                <a:tab pos="617538" algn="l"/>
                <a:tab pos="1019175" algn="l"/>
              </a:tabLst>
            </a:pP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CONSEQUENCES OF UNBELIEF AND REBELLION: Rom 1:18-32</a:t>
            </a:r>
          </a:p>
          <a:p>
            <a:pPr algn="l">
              <a:lnSpc>
                <a:spcPct val="100000"/>
              </a:lnSpc>
              <a:tabLst>
                <a:tab pos="617538" algn="l"/>
                <a:tab pos="1019175"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algn="l">
              <a:lnSpc>
                <a:spcPct val="100000"/>
              </a:lnSpc>
              <a:tabLst>
                <a:tab pos="617538" algn="l"/>
                <a:tab pos="1019175"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BRIEF BACKGROUND TO ROMANS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396875" algn="l"/>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 GOD’S JUDGMENT: GOD REVEALS 	HIS WRATH (1:18-23)</a:t>
            </a:r>
          </a:p>
          <a:p>
            <a:pPr algn="l">
              <a:lnSpc>
                <a:spcPct val="100000"/>
              </a:lnSpc>
              <a:tabLst>
                <a:tab pos="396875" algn="l"/>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The Recipients of God’s Wrath (1:18)</a:t>
            </a:r>
          </a:p>
          <a:p>
            <a:pPr algn="l">
              <a:lnSpc>
                <a:spcPct val="100000"/>
              </a:lnSpc>
              <a:tabLst>
                <a:tab pos="396875" algn="l"/>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The Revelation of God’s Existence 				(1:19-20)</a:t>
            </a:r>
          </a:p>
          <a:p>
            <a:pPr marL="571500" indent="-571500" algn="l">
              <a:lnSpc>
                <a:spcPct val="100000"/>
              </a:lnSpc>
              <a:buFont typeface="Wingdings" pitchFamily="2" charset="2"/>
              <a:buChar char="Ø"/>
              <a:tabLst>
                <a:tab pos="396875" algn="l"/>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1:19-20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35417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a:bodyPr>
          <a:lstStyle/>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what happens when we 			reject God, the true Source of all 			true wisdom and knowledge, and 		think that on our own we are wise, 		even wiser than God – we are 			actually fools.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14:1a</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Prov 1:7</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1Cor 1:19-20</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8123969"/>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lnSpcReduction="10000"/>
          </a:bodyPr>
          <a:lstStyle/>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reality of the foolishness of those 		who reject God and His wisdom and 		instead profess to be wise is 				demonstrated by the worship of idols 		in the form of people and of animals 		(cf. Rom 1:25).</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Bible Knowledge Commentary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“Man’s refusal to acknowledge and 			glorify God leads to a downward path: 		first, worthless thinking; next, moral 		insensitivity; and then, religious 			stupidity.”</a:t>
            </a:r>
          </a:p>
        </p:txBody>
      </p:sp>
    </p:spTree>
    <p:extLst>
      <p:ext uri="{BB962C8B-B14F-4D97-AF65-F5344CB8AC3E}">
        <p14:creationId xmlns:p14="http://schemas.microsoft.com/office/powerpoint/2010/main" val="2211328208"/>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a:bodyPr>
          <a:lstStyle/>
          <a:p>
            <a:pPr marL="571500" indent="-571500" algn="l">
              <a:lnSpc>
                <a:spcPct val="100000"/>
              </a:lnSpc>
              <a:buFont typeface="Wingdings" pitchFamily="2" charset="2"/>
              <a:buChar char="Ø"/>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passage, we find the direct reason for God’s wrath being revealed: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“evident”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or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“plain”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which means 			visible or clear</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true because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[Himself]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made it evident”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or</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“plain”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buFont typeface="Wingdings" pitchFamily="2" charset="2"/>
              <a:buChar char="Ø"/>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Gen 1:26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created man in His image and likeness.</a:t>
            </a:r>
          </a:p>
        </p:txBody>
      </p:sp>
    </p:spTree>
    <p:extLst>
      <p:ext uri="{BB962C8B-B14F-4D97-AF65-F5344CB8AC3E}">
        <p14:creationId xmlns:p14="http://schemas.microsoft.com/office/powerpoint/2010/main" val="2768443569"/>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a:bodyPr>
          <a:lstStyle/>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Briefly this refers to God having given 		man both reason and conscience or a 		sense of right and wrong, among 			several things.</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2:14-15</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according to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1:19b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Himself has sovereignly planted 			evidence of His existence in the very 		nature of man (1:20, 21, 28, 32; 2:15).</a:t>
            </a:r>
          </a:p>
          <a:p>
            <a:pPr marL="571500" indent="-571500" algn="l">
              <a:lnSpc>
                <a:spcPct val="100000"/>
              </a:lnSpc>
              <a:buFont typeface="Wingdings" pitchFamily="2" charset="2"/>
              <a:buChar char="Ø"/>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66971348"/>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a:bodyPr>
          <a:lstStyle/>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Add to this inner evidence of God’s 			existence God’s revelation in nature 		through which His existence could be 		grasped, then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man has no excuse to 		ignore Him</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has revealed what He is like to 		some degree in and through His 			creation.</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called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general revelation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067936161"/>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lnSpcReduction="10000"/>
          </a:bodyPr>
          <a:lstStyle/>
          <a:p>
            <a:pPr marL="571500" indent="-571500" algn="l">
              <a:lnSpc>
                <a:spcPct val="100000"/>
              </a:lnSpc>
              <a:buFont typeface="Wingdings" pitchFamily="2" charset="2"/>
              <a:buChar char="Ø"/>
              <a:tabLst>
                <a:tab pos="617538" algn="l"/>
                <a:tab pos="1019175"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this verse clearly tells us that no one has an excuse for not believing in God.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What He has revealed is enough 			for people to acknowledge that He 			exists. </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Of course, people cannot know all 			there is to know about God through 		just this general revelation. </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However,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they can know enough for 		God to hold them accountable for 		responding to this knowledge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622990010"/>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a:bodyPr>
          <a:lstStyle/>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Because they know the truth, they 		will have to endure the 					consequences of rejecting it.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Of course, it is only through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special revelation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coming of Christ and the Scriptures) that we get to truly know God and to learn about ourselves.</a:t>
            </a:r>
          </a:p>
          <a:p>
            <a:pPr algn="l">
              <a:lnSpc>
                <a:spcPct val="100000"/>
              </a:lnSpc>
              <a:tabLst>
                <a:tab pos="617538" algn="l"/>
                <a:tab pos="1019175"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 The Reason for God’s Wrath (1:21-23)</a:t>
            </a:r>
          </a:p>
          <a:p>
            <a:pPr marL="571500" indent="-571500" algn="l">
              <a:lnSpc>
                <a:spcPct val="100000"/>
              </a:lnSpc>
              <a:buFont typeface="Wingdings" pitchFamily="2" charset="2"/>
              <a:buChar char="Ø"/>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1:21-23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50313854"/>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 calcmode="lin" valueType="num">
                                      <p:cBhvr>
                                        <p:cTn id="1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lnSpcReduction="10000"/>
          </a:bodyPr>
          <a:lstStyle/>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connects this verse to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19-20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Given what God had 			revealed to men,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21a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men still 		reject even this basic knowledge of 		God.</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Man’s suppression of the truth is 		seen in their rejecting the clear 			evidence and basic knowledge of 		God as the sovereign Creator,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the point of not wanting to honor 		Him and thank Him as their 				Creator!</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2396512"/>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a:bodyPr>
          <a:lstStyle/>
          <a:p>
            <a:pPr marL="571500" indent="-571500" algn="l">
              <a:lnSpc>
                <a:spcPct val="100000"/>
              </a:lnSpc>
              <a:buFont typeface="Wingdings" pitchFamily="2" charset="2"/>
              <a:buChar char="Ø"/>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21b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the result of their suppressing the truth about God!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Such willful rebellion against God 			affected their thinking – it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“became 			futile”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lit., “became worthless, 				purposeless, empty”.</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Not only their thinking but also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“their 		foolish heart was darkened”.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2805874"/>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379FB54-C768-BAB7-87A7-907780C164BB}"/>
              </a:ext>
            </a:extLst>
          </p:cNvPr>
          <p:cNvSpPr>
            <a:spLocks noGrp="1"/>
          </p:cNvSpPr>
          <p:nvPr>
            <p:ph type="subTitle" idx="1"/>
          </p:nvPr>
        </p:nvSpPr>
        <p:spPr>
          <a:xfrm>
            <a:off x="102870" y="92279"/>
            <a:ext cx="8938260" cy="6651421"/>
          </a:xfrm>
        </p:spPr>
        <p:txBody>
          <a:bodyPr>
            <a:normAutofit/>
          </a:bodyPr>
          <a:lstStyle/>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“heart”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figuratively,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thoughts or feelings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(mind),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soul or mind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already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“foolish”</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further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“was darkened”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deprived of 		illumination.</a:t>
            </a:r>
          </a:p>
          <a:p>
            <a:pPr marL="571500" indent="-571500" algn="l">
              <a:lnSpc>
                <a:spcPct val="100000"/>
              </a:lnSpc>
              <a:buFont typeface="Wingdings" pitchFamily="2" charset="2"/>
              <a:buChar char="Ø"/>
              <a:tabLst>
                <a:tab pos="617538" algn="l"/>
                <a:tab pos="1019175" algn="l"/>
              </a:tabLst>
            </a:pPr>
            <a:r>
              <a:rPr lang="en-PH" sz="3600" dirty="0">
                <a:latin typeface="Arial" panose="020B0604020202020204" pitchFamily="34" charset="0"/>
                <a:cs typeface="Arial" panose="020B0604020202020204" pitchFamily="34" charset="0"/>
              </a:rPr>
              <a:t>Read </a:t>
            </a:r>
            <a:r>
              <a:rPr lang="en-PH" sz="3600" b="1" u="sng" dirty="0">
                <a:latin typeface="Arial" panose="020B0604020202020204" pitchFamily="34" charset="0"/>
                <a:cs typeface="Arial" panose="020B0604020202020204" pitchFamily="34" charset="0"/>
              </a:rPr>
              <a:t>vv. 22-23</a:t>
            </a:r>
            <a:r>
              <a:rPr lang="en-PH" sz="3600" dirty="0">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spite of their futile thinking 		and wicked hearts, they even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“profess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be wise”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progressively 		making them even more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“fools”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29501"/>
      </p:ext>
    </p:extLst>
  </p:cSld>
  <p:clrMapOvr>
    <a:masterClrMapping/>
  </p:clrMapOvr>
  <p:transition spd="med">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843</TotalTime>
  <Words>881</Words>
  <Application>Microsoft Macintosh PowerPoint</Application>
  <PresentationFormat>On-screen Show (4:3)</PresentationFormat>
  <Paragraphs>42</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Robert Casas</cp:lastModifiedBy>
  <cp:revision>21</cp:revision>
  <dcterms:created xsi:type="dcterms:W3CDTF">2022-08-13T02:29:14Z</dcterms:created>
  <dcterms:modified xsi:type="dcterms:W3CDTF">2022-08-13T16:32:29Z</dcterms:modified>
</cp:coreProperties>
</file>