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17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879"/>
    <p:restoredTop sz="94741"/>
  </p:normalViewPr>
  <p:slideViewPr>
    <p:cSldViewPr snapToGrid="0">
      <p:cViewPr varScale="1">
        <p:scale>
          <a:sx n="106" d="100"/>
          <a:sy n="106" d="100"/>
        </p:scale>
        <p:origin x="504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2751B8-EB5B-2C4E-8CD7-68E413021912}" type="datetimeFigureOut">
              <a:rPr lang="en-US" smtClean="0"/>
              <a:t>4/22/23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0F51C4-E0B0-D041-87B2-6B603A1C27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29219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B0F51C4-E0B0-D041-87B2-6B603A1C271C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829292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B0F51C4-E0B0-D041-87B2-6B603A1C271C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74011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B0F51C4-E0B0-D041-87B2-6B603A1C271C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831367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B0F51C4-E0B0-D041-87B2-6B603A1C271C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717624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B0F51C4-E0B0-D041-87B2-6B603A1C271C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526922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B0F51C4-E0B0-D041-87B2-6B603A1C271C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410810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B0F51C4-E0B0-D041-87B2-6B603A1C271C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666350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B0F51C4-E0B0-D041-87B2-6B603A1C271C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870299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B0F51C4-E0B0-D041-87B2-6B603A1C271C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290701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B0F51C4-E0B0-D041-87B2-6B603A1C271C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77333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3B42EB-1169-ED4F-88FC-B254CC044E9D}" type="datetimeFigureOut">
              <a:rPr lang="en-US" smtClean="0"/>
              <a:t>4/22/23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8B61B6-A9EE-494D-91CC-3A320CFDB0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01010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3B42EB-1169-ED4F-88FC-B254CC044E9D}" type="datetimeFigureOut">
              <a:rPr lang="en-US" smtClean="0"/>
              <a:t>4/22/23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8B61B6-A9EE-494D-91CC-3A320CFDB0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34736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3B42EB-1169-ED4F-88FC-B254CC044E9D}" type="datetimeFigureOut">
              <a:rPr lang="en-US" smtClean="0"/>
              <a:t>4/22/23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8B61B6-A9EE-494D-91CC-3A320CFDB0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7148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3B42EB-1169-ED4F-88FC-B254CC044E9D}" type="datetimeFigureOut">
              <a:rPr lang="en-US" smtClean="0"/>
              <a:t>4/22/23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8B61B6-A9EE-494D-91CC-3A320CFDB0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03817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3B42EB-1169-ED4F-88FC-B254CC044E9D}" type="datetimeFigureOut">
              <a:rPr lang="en-US" smtClean="0"/>
              <a:t>4/22/23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8B61B6-A9EE-494D-91CC-3A320CFDB0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91141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3B42EB-1169-ED4F-88FC-B254CC044E9D}" type="datetimeFigureOut">
              <a:rPr lang="en-US" smtClean="0"/>
              <a:t>4/22/23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8B61B6-A9EE-494D-91CC-3A320CFDB0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34680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3B42EB-1169-ED4F-88FC-B254CC044E9D}" type="datetimeFigureOut">
              <a:rPr lang="en-US" smtClean="0"/>
              <a:t>4/22/23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8B61B6-A9EE-494D-91CC-3A320CFDB0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95921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3B42EB-1169-ED4F-88FC-B254CC044E9D}" type="datetimeFigureOut">
              <a:rPr lang="en-US" smtClean="0"/>
              <a:t>4/22/23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8B61B6-A9EE-494D-91CC-3A320CFDB0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67893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3B42EB-1169-ED4F-88FC-B254CC044E9D}" type="datetimeFigureOut">
              <a:rPr lang="en-US" smtClean="0"/>
              <a:t>4/22/23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8B61B6-A9EE-494D-91CC-3A320CFDB0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85699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3B42EB-1169-ED4F-88FC-B254CC044E9D}" type="datetimeFigureOut">
              <a:rPr lang="en-US" smtClean="0"/>
              <a:t>4/22/23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8B61B6-A9EE-494D-91CC-3A320CFDB0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32978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3B42EB-1169-ED4F-88FC-B254CC044E9D}" type="datetimeFigureOut">
              <a:rPr lang="en-US" smtClean="0"/>
              <a:t>4/22/23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8B61B6-A9EE-494D-91CC-3A320CFDB0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35699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3B42EB-1169-ED4F-88FC-B254CC044E9D}" type="datetimeFigureOut">
              <a:rPr lang="en-US" smtClean="0"/>
              <a:t>4/22/23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8B61B6-A9EE-494D-91CC-3A320CFDB0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24623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CBB06197-FC46-69D8-9C93-D2B05B32EEC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0317" y="96253"/>
            <a:ext cx="8927430" cy="6653463"/>
          </a:xfrm>
        </p:spPr>
        <p:txBody>
          <a:bodyPr>
            <a:normAutofit/>
          </a:bodyPr>
          <a:lstStyle/>
          <a:p>
            <a:pPr algn="l">
              <a:lnSpc>
                <a:spcPct val="100000"/>
              </a:lnSpc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b="1" u="sng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2 SAMUEL SERIES 4: THE PATIENT YEARS: THE HOUSE OF SAUL: ABNER ABANDONS ISH-BOSHETH (2Sam 3:1-39)</a:t>
            </a:r>
            <a:endParaRPr lang="en-PH" sz="3600" b="1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>
              <a:lnSpc>
                <a:spcPct val="100000"/>
              </a:lnSpc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u="sng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INTRO</a:t>
            </a:r>
            <a:endParaRPr lang="en-PH" sz="3600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Our outline:</a:t>
            </a:r>
          </a:p>
          <a:p>
            <a:pPr algn="l">
              <a:lnSpc>
                <a:spcPct val="100000"/>
              </a:lnSpc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I. THE PATIENT YEARS (2 Samuel 1 – 4)</a:t>
            </a:r>
          </a:p>
          <a:p>
            <a:pPr algn="l">
              <a:lnSpc>
                <a:spcPct val="100000"/>
              </a:lnSpc>
              <a:tabLst>
                <a:tab pos="350838" algn="l"/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B. The House of Saul (2 Samuel 2 – 4)</a:t>
            </a:r>
          </a:p>
          <a:p>
            <a:pPr algn="l">
              <a:lnSpc>
                <a:spcPct val="100000"/>
              </a:lnSpc>
              <a:tabLst>
                <a:tab pos="350838" algn="l"/>
                <a:tab pos="617538" algn="l"/>
                <a:tab pos="793750" algn="l"/>
                <a:tab pos="881063" algn="l"/>
                <a:tab pos="1154113" algn="l"/>
                <a:tab pos="1374775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			2. Abner Abandons </a:t>
            </a:r>
            <a:r>
              <a:rPr lang="en-PH" sz="3600" dirty="0" err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Ish-bosheth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(3:1-						39)</a:t>
            </a:r>
          </a:p>
        </p:txBody>
      </p:sp>
    </p:spTree>
    <p:extLst>
      <p:ext uri="{BB962C8B-B14F-4D97-AF65-F5344CB8AC3E}">
        <p14:creationId xmlns:p14="http://schemas.microsoft.com/office/powerpoint/2010/main" val="42727743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CBB06197-FC46-69D8-9C93-D2B05B32EEC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8285" y="133165"/>
            <a:ext cx="8927430" cy="6733713"/>
          </a:xfrm>
        </p:spPr>
        <p:txBody>
          <a:bodyPr>
            <a:normAutofit/>
          </a:bodyPr>
          <a:lstStyle/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But this was also </a:t>
            </a:r>
            <a:r>
              <a:rPr lang="en-PH" sz="3600" b="1" i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 political move to make a political statement.</a:t>
            </a:r>
            <a:endParaRPr lang="en-PH" sz="3600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>
              <a:lnSpc>
                <a:spcPct val="100000"/>
              </a:lnSpc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By claiming the daughter of Saul, 			David was also claiming the entire 			kingdom.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So in </a:t>
            </a:r>
            <a:r>
              <a:rPr lang="en-PH" sz="3600" b="1" u="sng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v. 14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PH" sz="3600" i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“David sent messengers to </a:t>
            </a:r>
            <a:r>
              <a:rPr lang="en-PH" sz="3600" i="1" dirty="0" err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Ish-bosheth</a:t>
            </a:r>
            <a:r>
              <a:rPr lang="en-PH" sz="3600" i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” 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to ask for his wife to be returned.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In </a:t>
            </a:r>
            <a:r>
              <a:rPr lang="en-PH" sz="3600" b="1" u="sng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v. 15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PH" sz="3600" dirty="0" err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Ish-bosheth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complies. 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In </a:t>
            </a:r>
            <a:r>
              <a:rPr lang="en-PH" sz="3600" b="1" u="sng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v. 16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PH" sz="3600" dirty="0" err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Paltiel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: the unfortunate victim caught in the web of Saul’s jealousy.</a:t>
            </a:r>
          </a:p>
        </p:txBody>
      </p:sp>
    </p:spTree>
    <p:extLst>
      <p:ext uri="{BB962C8B-B14F-4D97-AF65-F5344CB8AC3E}">
        <p14:creationId xmlns:p14="http://schemas.microsoft.com/office/powerpoint/2010/main" val="5317790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14:shred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CBB06197-FC46-69D8-9C93-D2B05B32EEC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8285" y="204537"/>
            <a:ext cx="8927430" cy="6653463"/>
          </a:xfrm>
        </p:spPr>
        <p:txBody>
          <a:bodyPr>
            <a:normAutofit lnSpcReduction="10000"/>
          </a:bodyPr>
          <a:lstStyle/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More importantly, Abner returning Michal to David was a public announcement that he had broken with the house of Saul and was now allied with David.</a:t>
            </a:r>
          </a:p>
          <a:p>
            <a:pPr algn="l">
              <a:lnSpc>
                <a:spcPct val="100000"/>
              </a:lnSpc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endParaRPr lang="en-PH" sz="3600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>
              <a:lnSpc>
                <a:spcPct val="100000"/>
              </a:lnSpc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3) Abner Consults with the elders of Israel (vv. 17-19)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Read </a:t>
            </a:r>
            <a:r>
              <a:rPr lang="en-PH" sz="3600" b="1" u="sng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2Sam 3:17-19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 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In </a:t>
            </a:r>
            <a:r>
              <a:rPr lang="en-PH" sz="3600" b="1" u="sng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v. 17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, to secure his decision to ally with David, Abner consulted with the recognized leaders of the people.</a:t>
            </a:r>
            <a:endParaRPr lang="en-PH" dirty="0"/>
          </a:p>
        </p:txBody>
      </p:sp>
    </p:spTree>
    <p:extLst>
      <p:ext uri="{BB962C8B-B14F-4D97-AF65-F5344CB8AC3E}">
        <p14:creationId xmlns:p14="http://schemas.microsoft.com/office/powerpoint/2010/main" val="114922848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14:shred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CBB06197-FC46-69D8-9C93-D2B05B32EEC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8285" y="102268"/>
            <a:ext cx="8927430" cy="6653463"/>
          </a:xfrm>
        </p:spPr>
        <p:txBody>
          <a:bodyPr>
            <a:normAutofit lnSpcReduction="10000"/>
          </a:bodyPr>
          <a:lstStyle/>
          <a:p>
            <a:pPr algn="l">
              <a:lnSpc>
                <a:spcPct val="100000"/>
              </a:lnSpc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What he was doing here was actually 		convincing them of the benefit of 			submitting to David’s rule over Israel 		– deliverance from their enemies by 		</a:t>
            </a:r>
            <a:r>
              <a:rPr lang="en-PH" sz="3600" b="1" i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God Himself 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PH" sz="3600" b="1" u="sng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v. 18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) through David 			who was His man.</a:t>
            </a:r>
          </a:p>
          <a:p>
            <a:pPr algn="l">
              <a:lnSpc>
                <a:spcPct val="100000"/>
              </a:lnSpc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endParaRPr lang="en-PH" sz="3600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>
              <a:lnSpc>
                <a:spcPct val="100000"/>
              </a:lnSpc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4) David Celebrates Abner (vv. 20-21)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Read </a:t>
            </a:r>
            <a:r>
              <a:rPr lang="en-PH" sz="3600" b="1" u="sng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2Sam 3:20-21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In this passage, David celebrates Abner’s surrendering himself to his kingship by hosting a feast.</a:t>
            </a:r>
            <a:endParaRPr lang="en-PH" dirty="0"/>
          </a:p>
        </p:txBody>
      </p:sp>
    </p:spTree>
    <p:extLst>
      <p:ext uri="{BB962C8B-B14F-4D97-AF65-F5344CB8AC3E}">
        <p14:creationId xmlns:p14="http://schemas.microsoft.com/office/powerpoint/2010/main" val="244960298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14:shred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CBB06197-FC46-69D8-9C93-D2B05B32EEC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8285" y="102268"/>
            <a:ext cx="8927430" cy="6653463"/>
          </a:xfrm>
        </p:spPr>
        <p:txBody>
          <a:bodyPr>
            <a:normAutofit/>
          </a:bodyPr>
          <a:lstStyle/>
          <a:p>
            <a:pPr algn="l">
              <a:lnSpc>
                <a:spcPct val="100000"/>
              </a:lnSpc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In </a:t>
            </a:r>
            <a:r>
              <a:rPr lang="en-PH" sz="3600" b="1" u="sng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v. 21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, the feast ended with Abner’s 		promise.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The last sentence of </a:t>
            </a:r>
            <a:r>
              <a:rPr lang="en-PH" sz="3600" b="1" u="sng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v. 21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is significant.</a:t>
            </a:r>
          </a:p>
          <a:p>
            <a:pPr algn="l">
              <a:lnSpc>
                <a:spcPct val="100000"/>
              </a:lnSpc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endParaRPr lang="en-PH" sz="3600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>
              <a:lnSpc>
                <a:spcPct val="100000"/>
              </a:lnSpc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5) Joab Complains to David (vv. 22-25)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Read </a:t>
            </a:r>
            <a:r>
              <a:rPr lang="en-PH" sz="3600" b="1" u="sng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2Sam 3:22-25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In </a:t>
            </a:r>
            <a:r>
              <a:rPr lang="en-PH" sz="3600" b="1" u="sng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vv. 22-23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, Joab and David’s men arrive from a raid.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In </a:t>
            </a:r>
            <a:r>
              <a:rPr lang="en-PH" sz="3600" b="1" u="sng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vv. 24-25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, we read of his strong reaction.</a:t>
            </a:r>
          </a:p>
        </p:txBody>
      </p:sp>
    </p:spTree>
    <p:extLst>
      <p:ext uri="{BB962C8B-B14F-4D97-AF65-F5344CB8AC3E}">
        <p14:creationId xmlns:p14="http://schemas.microsoft.com/office/powerpoint/2010/main" val="20278305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14:shred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CBB06197-FC46-69D8-9C93-D2B05B32EEC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8285" y="102268"/>
            <a:ext cx="8927430" cy="6653463"/>
          </a:xfrm>
        </p:spPr>
        <p:txBody>
          <a:bodyPr>
            <a:normAutofit/>
          </a:bodyPr>
          <a:lstStyle/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In </a:t>
            </a:r>
            <a:r>
              <a:rPr lang="en-PH" sz="3600" b="1" u="sng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v. 25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, Joab even accused Abner of deception in spying on David!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How often is it that we are guilty of the sins we too easily accuse others of or too quickly see in them?</a:t>
            </a:r>
          </a:p>
          <a:p>
            <a:pPr algn="l">
              <a:lnSpc>
                <a:spcPct val="100000"/>
              </a:lnSpc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Sometimes traits that really bother us 		in others can be pointing to problems 		in our own lives.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What is notable in all this is </a:t>
            </a:r>
            <a:r>
              <a:rPr lang="en-PH" sz="3600" b="1" i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David’s silence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in all this.</a:t>
            </a:r>
          </a:p>
        </p:txBody>
      </p:sp>
    </p:spTree>
    <p:extLst>
      <p:ext uri="{BB962C8B-B14F-4D97-AF65-F5344CB8AC3E}">
        <p14:creationId xmlns:p14="http://schemas.microsoft.com/office/powerpoint/2010/main" val="3501473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14:shred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CBB06197-FC46-69D8-9C93-D2B05B32EEC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8285" y="102268"/>
            <a:ext cx="8927430" cy="6653463"/>
          </a:xfrm>
        </p:spPr>
        <p:txBody>
          <a:bodyPr>
            <a:normAutofit fontScale="92500"/>
          </a:bodyPr>
          <a:lstStyle/>
          <a:p>
            <a:pPr algn="l">
              <a:lnSpc>
                <a:spcPct val="100000"/>
              </a:lnSpc>
              <a:tabLst>
                <a:tab pos="617538" algn="l"/>
                <a:tab pos="969963" algn="l"/>
                <a:tab pos="1154113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Most likely David was restraining 				himself.</a:t>
            </a:r>
          </a:p>
          <a:p>
            <a:pPr algn="l">
              <a:lnSpc>
                <a:spcPct val="100000"/>
              </a:lnSpc>
              <a:tabLst>
                <a:tab pos="617538" algn="l"/>
                <a:tab pos="969963" algn="l"/>
                <a:tab pos="1154113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His great desire was to unite the 				whole nation again. 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One more important thing to learn: </a:t>
            </a:r>
            <a:r>
              <a:rPr lang="en-PH" sz="3600" b="1" i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the importance of waiting upon the Lord to fulfill His promise in His way and in His time.</a:t>
            </a:r>
            <a:endParaRPr lang="en-PH" sz="3600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In this dependence on God, David’s trust in Him grew as God honored that dependence by blessing his endeavors and granting him victories over his enemies.</a:t>
            </a:r>
          </a:p>
        </p:txBody>
      </p:sp>
    </p:spTree>
    <p:extLst>
      <p:ext uri="{BB962C8B-B14F-4D97-AF65-F5344CB8AC3E}">
        <p14:creationId xmlns:p14="http://schemas.microsoft.com/office/powerpoint/2010/main" val="315696138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14:shred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CBB06197-FC46-69D8-9C93-D2B05B32EEC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0317" y="96253"/>
            <a:ext cx="8927430" cy="6653463"/>
          </a:xfrm>
        </p:spPr>
        <p:txBody>
          <a:bodyPr>
            <a:normAutofit lnSpcReduction="10000"/>
          </a:bodyPr>
          <a:lstStyle/>
          <a:p>
            <a:pPr algn="l">
              <a:lnSpc>
                <a:spcPct val="100000"/>
              </a:lnSpc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a. Sons Added to David (vv. 1-5)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Read </a:t>
            </a:r>
            <a:r>
              <a:rPr lang="en-PH" sz="3600" b="1" u="sng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2Sam 3:1-5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l">
              <a:lnSpc>
                <a:spcPct val="100000"/>
              </a:lnSpc>
              <a:tabLst>
                <a:tab pos="528638" algn="l"/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b. </a:t>
            </a:r>
            <a:r>
              <a:rPr lang="en-PH" sz="3600" dirty="0" err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Ish-bosheth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Abandoned by Abner (vv. 6-	25)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528638" algn="l"/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In this section, we will witness the dramatic falling out between </a:t>
            </a:r>
            <a:r>
              <a:rPr lang="en-PH" sz="3600" dirty="0" err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Ish-bosheth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and Abner, where Abner now shifts his loyalty from </a:t>
            </a:r>
            <a:r>
              <a:rPr lang="en-PH" sz="3600" dirty="0" err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Ish-bosheth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to David.</a:t>
            </a:r>
          </a:p>
          <a:p>
            <a:pPr algn="l">
              <a:lnSpc>
                <a:spcPct val="100000"/>
              </a:lnSpc>
              <a:tabLst>
                <a:tab pos="528638" algn="l"/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	~ This would signal the beginning of the 			end of </a:t>
            </a:r>
            <a:r>
              <a:rPr lang="en-PH" sz="3600" dirty="0" err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Ish-bosheth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and, thus, of the 			house of Saul.</a:t>
            </a:r>
          </a:p>
        </p:txBody>
      </p:sp>
    </p:spTree>
    <p:extLst>
      <p:ext uri="{BB962C8B-B14F-4D97-AF65-F5344CB8AC3E}">
        <p14:creationId xmlns:p14="http://schemas.microsoft.com/office/powerpoint/2010/main" val="25085150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14:shred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CBB06197-FC46-69D8-9C93-D2B05B32EEC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0317" y="96253"/>
            <a:ext cx="8927430" cy="6653463"/>
          </a:xfrm>
        </p:spPr>
        <p:txBody>
          <a:bodyPr>
            <a:normAutofit/>
          </a:bodyPr>
          <a:lstStyle/>
          <a:p>
            <a:pPr algn="l">
              <a:lnSpc>
                <a:spcPct val="100000"/>
              </a:lnSpc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1) </a:t>
            </a:r>
            <a:r>
              <a:rPr lang="en-PH" sz="3600" dirty="0" err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Ish-bosheth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Offends Abner (vv. 6-11)</a:t>
            </a:r>
          </a:p>
          <a:p>
            <a:pPr marL="571500" indent="-571500" algn="l">
              <a:buFont typeface="Wingdings" pitchFamily="2" charset="2"/>
              <a:buChar char="Ø"/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Read </a:t>
            </a:r>
            <a:r>
              <a:rPr lang="en-PH" sz="3600" b="1" u="sng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2Sam 3:6-11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571500" indent="-571500" algn="l">
              <a:buFont typeface="Wingdings" pitchFamily="2" charset="2"/>
              <a:buChar char="Ø"/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Read </a:t>
            </a:r>
            <a:r>
              <a:rPr lang="en-PH" sz="3600" b="1" u="sng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v. 6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l">
              <a:lnSpc>
                <a:spcPct val="100000"/>
              </a:lnSpc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It was becoming more evident who 			was the real leader at this point over 		Israel: Abner.</a:t>
            </a:r>
          </a:p>
          <a:p>
            <a:pPr algn="l">
              <a:lnSpc>
                <a:spcPct val="100000"/>
              </a:lnSpc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During this period, Abner began to 			show his ambition for Israel’s throne 		by </a:t>
            </a:r>
            <a:r>
              <a:rPr lang="en-PH" sz="3600" i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“making himself strong in the 			house of Saul.”</a:t>
            </a:r>
            <a:endParaRPr lang="en-PH" sz="3600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1855721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14:shred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CBB06197-FC46-69D8-9C93-D2B05B32EEC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0317" y="96253"/>
            <a:ext cx="8927430" cy="6653463"/>
          </a:xfrm>
        </p:spPr>
        <p:txBody>
          <a:bodyPr>
            <a:normAutofit/>
          </a:bodyPr>
          <a:lstStyle/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Read </a:t>
            </a:r>
            <a:r>
              <a:rPr lang="en-PH" sz="3600" b="1" u="sng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v. 7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l">
              <a:lnSpc>
                <a:spcPct val="100000"/>
              </a:lnSpc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To sleep with any of the king’s wives 		or concubines was to make a claim to 		the throne.</a:t>
            </a:r>
          </a:p>
          <a:p>
            <a:pPr algn="l">
              <a:lnSpc>
                <a:spcPct val="100000"/>
              </a:lnSpc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In this case, it was considered 				treason.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Read </a:t>
            </a:r>
            <a:r>
              <a:rPr lang="en-PH" sz="3600" b="1" u="sng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v. 8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l">
              <a:lnSpc>
                <a:spcPct val="100000"/>
              </a:lnSpc>
              <a:tabLst>
                <a:tab pos="617538" algn="l"/>
                <a:tab pos="9699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Abner was angered by this, not 			because he was innocent but because 		he felt entitled due to all he believed 		he had done for Saul’s house.</a:t>
            </a:r>
          </a:p>
        </p:txBody>
      </p:sp>
    </p:spTree>
    <p:extLst>
      <p:ext uri="{BB962C8B-B14F-4D97-AF65-F5344CB8AC3E}">
        <p14:creationId xmlns:p14="http://schemas.microsoft.com/office/powerpoint/2010/main" val="2195635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14:shred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CBB06197-FC46-69D8-9C93-D2B05B32EEC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0317" y="96253"/>
            <a:ext cx="8927430" cy="6653463"/>
          </a:xfrm>
        </p:spPr>
        <p:txBody>
          <a:bodyPr>
            <a:normAutofit/>
          </a:bodyPr>
          <a:lstStyle/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b="1" i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Ambition, arrogance and self-entitlement are a dangerous combination; add self-preservation into the mix and you have a recipe for rebellion.</a:t>
            </a:r>
            <a:endParaRPr lang="en-PH" sz="3600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By saying, </a:t>
            </a:r>
            <a:r>
              <a:rPr lang="en-PH" sz="3600" i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“Am I a dog’s head that belongs to Judah?”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Abner was showing strong contempt for what </a:t>
            </a:r>
            <a:r>
              <a:rPr lang="en-PH" sz="3600" dirty="0" err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Ish-bosheth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said.</a:t>
            </a:r>
          </a:p>
          <a:p>
            <a:pPr algn="l">
              <a:lnSpc>
                <a:spcPct val="100000"/>
              </a:lnSpc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In essence: “Do you think I am the 			traitorous scum for your enemy?”</a:t>
            </a:r>
          </a:p>
        </p:txBody>
      </p:sp>
    </p:spTree>
    <p:extLst>
      <p:ext uri="{BB962C8B-B14F-4D97-AF65-F5344CB8AC3E}">
        <p14:creationId xmlns:p14="http://schemas.microsoft.com/office/powerpoint/2010/main" val="5137212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14:shred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CBB06197-FC46-69D8-9C93-D2B05B32EEC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8285" y="204537"/>
            <a:ext cx="8927430" cy="6653463"/>
          </a:xfrm>
        </p:spPr>
        <p:txBody>
          <a:bodyPr>
            <a:normAutofit lnSpcReduction="10000"/>
          </a:bodyPr>
          <a:lstStyle/>
          <a:p>
            <a:pPr algn="l">
              <a:lnSpc>
                <a:spcPct val="100000"/>
              </a:lnSpc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But Abner used this opportunity to 			condemn </a:t>
            </a:r>
            <a:r>
              <a:rPr lang="en-PH" sz="3600" dirty="0" err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Ish-bosheth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by reminding 		him that the only reason he was in 			power was because of him.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Read </a:t>
            </a:r>
            <a:r>
              <a:rPr lang="en-PH" sz="3600" b="1" u="sng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vv. 9-10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l">
              <a:lnSpc>
                <a:spcPct val="100000"/>
              </a:lnSpc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In his anger Abner declared that he 		would now work to deliver Saul’s 			kingdom over to David.</a:t>
            </a:r>
          </a:p>
          <a:p>
            <a:pPr algn="l">
              <a:lnSpc>
                <a:spcPct val="100000"/>
              </a:lnSpc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His defeat to Joab likely caused him 		to realize that nothing could prevent 		David from becoming king </a:t>
            </a:r>
            <a:r>
              <a:rPr lang="en-PH" sz="3600" b="1" i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because 		God was with him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(3:18).</a:t>
            </a:r>
          </a:p>
        </p:txBody>
      </p:sp>
    </p:spTree>
    <p:extLst>
      <p:ext uri="{BB962C8B-B14F-4D97-AF65-F5344CB8AC3E}">
        <p14:creationId xmlns:p14="http://schemas.microsoft.com/office/powerpoint/2010/main" val="94973685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14:shred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CBB06197-FC46-69D8-9C93-D2B05B32EEC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8285" y="204537"/>
            <a:ext cx="8927430" cy="6653463"/>
          </a:xfrm>
        </p:spPr>
        <p:txBody>
          <a:bodyPr>
            <a:normAutofit lnSpcReduction="10000"/>
          </a:bodyPr>
          <a:lstStyle/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Read </a:t>
            </a:r>
            <a:r>
              <a:rPr lang="en-PH" sz="3600" b="1" u="sng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v. 11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l">
              <a:lnSpc>
                <a:spcPct val="100000"/>
              </a:lnSpc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This verse now confirms who was 			actually ruling Israel.</a:t>
            </a:r>
          </a:p>
          <a:p>
            <a:pPr algn="l">
              <a:lnSpc>
                <a:spcPct val="100000"/>
              </a:lnSpc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endParaRPr lang="en-PH" sz="3600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>
              <a:lnSpc>
                <a:spcPct val="100000"/>
              </a:lnSpc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2) Abner Covenants with David (vv. 12-16)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Read </a:t>
            </a:r>
            <a:r>
              <a:rPr lang="en-PH" sz="3600" b="1" u="sng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2Sam 3:12-16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In </a:t>
            </a:r>
            <a:r>
              <a:rPr lang="en-PH" sz="3600" b="1" u="sng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v. 12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, Abner sent a message to David with a rhetorical question, </a:t>
            </a:r>
            <a:r>
              <a:rPr lang="en-PH" sz="3600" i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“Whose is the land?”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, whose answer is clear: David’s.</a:t>
            </a:r>
          </a:p>
          <a:p>
            <a:pPr algn="l">
              <a:lnSpc>
                <a:spcPct val="100000"/>
              </a:lnSpc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He then proposes that David make a 		covenant with him.</a:t>
            </a:r>
          </a:p>
        </p:txBody>
      </p:sp>
    </p:spTree>
    <p:extLst>
      <p:ext uri="{BB962C8B-B14F-4D97-AF65-F5344CB8AC3E}">
        <p14:creationId xmlns:p14="http://schemas.microsoft.com/office/powerpoint/2010/main" val="1879902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14:shred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CBB06197-FC46-69D8-9C93-D2B05B32EEC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8285" y="204537"/>
            <a:ext cx="8927430" cy="6653463"/>
          </a:xfrm>
        </p:spPr>
        <p:txBody>
          <a:bodyPr>
            <a:normAutofit/>
          </a:bodyPr>
          <a:lstStyle/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Just a quick word study: </a:t>
            </a:r>
            <a:r>
              <a:rPr lang="en-PH" sz="3600" i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“covenant” 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(NKJV Study Bible)</a:t>
            </a:r>
          </a:p>
          <a:p>
            <a:pPr algn="l">
              <a:lnSpc>
                <a:spcPct val="100000"/>
              </a:lnSpc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In Heb., generally, the word refers to 		an agreement between two or more 		parties. </a:t>
            </a:r>
          </a:p>
          <a:p>
            <a:pPr algn="l">
              <a:lnSpc>
                <a:spcPct val="100000"/>
              </a:lnSpc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</a:t>
            </a:r>
            <a:r>
              <a:rPr lang="en-PH" sz="3600" b="1" i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The term often refers to God’s self-		imposed obligation to reconcile 			fallen humanity to Himself.</a:t>
            </a:r>
            <a:endParaRPr lang="en-PH" sz="3600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>
              <a:lnSpc>
                <a:spcPct val="100000"/>
              </a:lnSpc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God made several covenants with His 		people in the OT.</a:t>
            </a:r>
          </a:p>
        </p:txBody>
      </p:sp>
    </p:spTree>
    <p:extLst>
      <p:ext uri="{BB962C8B-B14F-4D97-AF65-F5344CB8AC3E}">
        <p14:creationId xmlns:p14="http://schemas.microsoft.com/office/powerpoint/2010/main" val="8099365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14:shred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CBB06197-FC46-69D8-9C93-D2B05B32EEC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8285" y="204537"/>
            <a:ext cx="8927430" cy="6653463"/>
          </a:xfrm>
        </p:spPr>
        <p:txBody>
          <a:bodyPr>
            <a:normAutofit/>
          </a:bodyPr>
          <a:lstStyle/>
          <a:p>
            <a:pPr algn="l">
              <a:lnSpc>
                <a:spcPct val="100000"/>
              </a:lnSpc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</a:t>
            </a:r>
            <a:r>
              <a:rPr lang="en-PH" sz="3600" b="1" i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These covenants prefigure the 			supreme covenant made through 		Christ’s sacrifice on the Cross.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</a:p>
          <a:p>
            <a:pPr algn="l">
              <a:lnSpc>
                <a:spcPct val="100000"/>
              </a:lnSpc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Jesus initiated the New Covenant 			which the prophet Jeremiah foresaw 		(Jer 31:31-34).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In </a:t>
            </a:r>
            <a:r>
              <a:rPr lang="en-PH" sz="3600" b="1" u="sng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v. 13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, David agrees to Abner’s proposal but with a condition.</a:t>
            </a:r>
          </a:p>
          <a:p>
            <a:pPr algn="l">
              <a:lnSpc>
                <a:spcPct val="100000"/>
              </a:lnSpc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Michal was David’s first wife.</a:t>
            </a:r>
          </a:p>
          <a:p>
            <a:pPr algn="l">
              <a:lnSpc>
                <a:spcPct val="100000"/>
              </a:lnSpc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David may have felt he had a prior 			claim to Michal.</a:t>
            </a:r>
          </a:p>
        </p:txBody>
      </p:sp>
    </p:spTree>
    <p:extLst>
      <p:ext uri="{BB962C8B-B14F-4D97-AF65-F5344CB8AC3E}">
        <p14:creationId xmlns:p14="http://schemas.microsoft.com/office/powerpoint/2010/main" val="282876990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14:shred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346</TotalTime>
  <Words>1196</Words>
  <Application>Microsoft Macintosh PowerPoint</Application>
  <PresentationFormat>On-screen Show (4:3)</PresentationFormat>
  <Paragraphs>84</Paragraphs>
  <Slides>15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0" baseType="lpstr">
      <vt:lpstr>Arial</vt:lpstr>
      <vt:lpstr>Calibri</vt:lpstr>
      <vt:lpstr>Calibri Light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Robert Casas</dc:creator>
  <cp:lastModifiedBy>Robert Casas</cp:lastModifiedBy>
  <cp:revision>19</cp:revision>
  <dcterms:created xsi:type="dcterms:W3CDTF">2023-04-22T09:50:43Z</dcterms:created>
  <dcterms:modified xsi:type="dcterms:W3CDTF">2023-04-22T15:37:34Z</dcterms:modified>
</cp:coreProperties>
</file>