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09"/>
  </p:normalViewPr>
  <p:slideViewPr>
    <p:cSldViewPr snapToGrid="0">
      <p:cViewPr varScale="1">
        <p:scale>
          <a:sx n="93" d="100"/>
          <a:sy n="93" d="100"/>
        </p:scale>
        <p:origin x="2142"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908072-8DB0-E44A-8BEA-5E871A4306EF}" type="datetimeFigureOut">
              <a:rPr lang="en-US" smtClean="0"/>
              <a:t>2/17/2025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221007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908072-8DB0-E44A-8BEA-5E871A4306EF}" type="datetimeFigureOut">
              <a:rPr lang="en-US" smtClean="0"/>
              <a:t>2/17/2025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3429465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908072-8DB0-E44A-8BEA-5E871A4306EF}" type="datetimeFigureOut">
              <a:rPr lang="en-US" smtClean="0"/>
              <a:t>2/17/2025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3197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908072-8DB0-E44A-8BEA-5E871A4306EF}" type="datetimeFigureOut">
              <a:rPr lang="en-US" smtClean="0"/>
              <a:t>2/17/2025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3311569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908072-8DB0-E44A-8BEA-5E871A4306EF}" type="datetimeFigureOut">
              <a:rPr lang="en-US" smtClean="0"/>
              <a:t>2/17/2025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2074003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1908072-8DB0-E44A-8BEA-5E871A4306EF}" type="datetimeFigureOut">
              <a:rPr lang="en-US" smtClean="0"/>
              <a:t>2/17/2025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109920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1908072-8DB0-E44A-8BEA-5E871A4306EF}" type="datetimeFigureOut">
              <a:rPr lang="en-US" smtClean="0"/>
              <a:t>2/17/2025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3014078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1908072-8DB0-E44A-8BEA-5E871A4306EF}" type="datetimeFigureOut">
              <a:rPr lang="en-US" smtClean="0"/>
              <a:t>2/17/2025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2574396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908072-8DB0-E44A-8BEA-5E871A4306EF}" type="datetimeFigureOut">
              <a:rPr lang="en-US" smtClean="0"/>
              <a:t>2/17/2025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910454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908072-8DB0-E44A-8BEA-5E871A4306EF}" type="datetimeFigureOut">
              <a:rPr lang="en-US" smtClean="0"/>
              <a:t>2/17/2025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2385740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908072-8DB0-E44A-8BEA-5E871A4306EF}" type="datetimeFigureOut">
              <a:rPr lang="en-US" smtClean="0"/>
              <a:t>2/17/2025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23AC65-6524-8146-9902-051E3195528C}" type="slidenum">
              <a:rPr lang="en-US" smtClean="0"/>
              <a:t>‹#›</a:t>
            </a:fld>
            <a:endParaRPr lang="en-US"/>
          </a:p>
        </p:txBody>
      </p:sp>
    </p:spTree>
    <p:extLst>
      <p:ext uri="{BB962C8B-B14F-4D97-AF65-F5344CB8AC3E}">
        <p14:creationId xmlns:p14="http://schemas.microsoft.com/office/powerpoint/2010/main" val="3400182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1908072-8DB0-E44A-8BEA-5E871A4306EF}" type="datetimeFigureOut">
              <a:rPr lang="en-US" smtClean="0"/>
              <a:t>2/17/2025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B23AC65-6524-8146-9902-051E3195528C}" type="slidenum">
              <a:rPr lang="en-US" smtClean="0"/>
              <a:t>‹#›</a:t>
            </a:fld>
            <a:endParaRPr lang="en-US"/>
          </a:p>
        </p:txBody>
      </p:sp>
    </p:spTree>
    <p:extLst>
      <p:ext uri="{BB962C8B-B14F-4D97-AF65-F5344CB8AC3E}">
        <p14:creationId xmlns:p14="http://schemas.microsoft.com/office/powerpoint/2010/main" val="1326619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CB16341-C710-C9B6-93EE-643F70FF32A9}"/>
              </a:ext>
            </a:extLst>
          </p:cNvPr>
          <p:cNvSpPr>
            <a:spLocks noGrp="1"/>
          </p:cNvSpPr>
          <p:nvPr>
            <p:ph type="subTitle" idx="1"/>
          </p:nvPr>
        </p:nvSpPr>
        <p:spPr>
          <a:xfrm>
            <a:off x="126609" y="98474"/>
            <a:ext cx="8904849" cy="6654018"/>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22: </a:t>
            </a: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AND THE GIBEONITES AND THE PHILISTINE GIANTS (2SAM 21:1-22</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David and the Gibeonites and the 			Philistine Giants (2 Sam 21:1-22)</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Revenge of the Gibeonites 								(vv. 1-14)</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The Sin of Saul Judged (vv. 1-6)</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Holiness of God Revealed in His Covenants”</a:t>
            </a:r>
          </a:p>
        </p:txBody>
      </p:sp>
    </p:spTree>
    <p:extLst>
      <p:ext uri="{BB962C8B-B14F-4D97-AF65-F5344CB8AC3E}">
        <p14:creationId xmlns:p14="http://schemas.microsoft.com/office/powerpoint/2010/main" val="1385126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ppt_w/2"/>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8"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ppt_x</p:attrName>
                                        </p:attrNameLst>
                                      </p:cBhvr>
                                      <p:tavLst>
                                        <p:tav tm="0">
                                          <p:val>
                                            <p:strVal val="#ppt_x-#ppt_w/2"/>
                                          </p:val>
                                        </p:tav>
                                        <p:tav tm="100000">
                                          <p:val>
                                            <p:strVal val="#ppt_x"/>
                                          </p:val>
                                        </p:tav>
                                      </p:tavLst>
                                    </p:anim>
                                    <p:anim calcmode="lin" valueType="num">
                                      <p:cBhvr>
                                        <p:cTn id="40"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8"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500" fill="hold"/>
                                        <p:tgtEl>
                                          <p:spTgt spid="3">
                                            <p:txEl>
                                              <p:pRg st="5" end="5"/>
                                            </p:txEl>
                                          </p:spTgt>
                                        </p:tgtEl>
                                        <p:attrNameLst>
                                          <p:attrName>ppt_x</p:attrName>
                                        </p:attrNameLst>
                                      </p:cBhvr>
                                      <p:tavLst>
                                        <p:tav tm="0">
                                          <p:val>
                                            <p:strVal val="#ppt_x-#ppt_w/2"/>
                                          </p:val>
                                        </p:tav>
                                        <p:tav tm="100000">
                                          <p:val>
                                            <p:strVal val="#ppt_x"/>
                                          </p:val>
                                        </p:tav>
                                      </p:tavLst>
                                    </p:anim>
                                    <p:anim calcmode="lin" valueType="num">
                                      <p:cBhvr>
                                        <p:cTn id="48"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49"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0EB5D196-D9E1-58DE-892D-6E75200C965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1BD0A64-2558-81D9-19D4-67EF37B4267F}"/>
              </a:ext>
            </a:extLst>
          </p:cNvPr>
          <p:cNvSpPr>
            <a:spLocks noGrp="1"/>
          </p:cNvSpPr>
          <p:nvPr>
            <p:ph type="subTitle" idx="1"/>
          </p:nvPr>
        </p:nvSpPr>
        <p:spPr>
          <a:xfrm>
            <a:off x="126609" y="98474"/>
            <a:ext cx="8904849" cy="665401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MAKES NO MISTAKES; HE CANNOT SIN; EVERYTHING HE ORDAINS, ALLOWS AND DOES IS ALWAYS ACCORDING TO HIS ABSOLUTE HOLINESS, HIS PERFECT WISDOM AND HIS CONSUMMATE LOVE, PARTICULARLY FOR HIS REDEEMED IN CHRIST.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Even if we do not understand, we 				can always be sure that God is just 				and God is righteous.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0218670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B57F3F6E-EA27-1CEC-BD93-32AC4DC21BF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452BEF8-07A1-3C5A-B452-625EAEAD4E53}"/>
              </a:ext>
            </a:extLst>
          </p:cNvPr>
          <p:cNvSpPr>
            <a:spLocks noGrp="1"/>
          </p:cNvSpPr>
          <p:nvPr>
            <p:ph type="subTitle" idx="1"/>
          </p:nvPr>
        </p:nvSpPr>
        <p:spPr>
          <a:xfrm>
            <a:off x="135753" y="98474"/>
            <a:ext cx="8904849" cy="665401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Gibeonites who were pagans were not bound by the law of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Deut 21:22-23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which forbade leaving a dead body hanging overnight.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seems that their intention was to let 					the bodies hang until God signaled He 					was satisfied and sent rain to end the 					famine.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Apparently, God, in His providence, 				allowed this memorable retaliation 				as a lesson about keeping 						covenants and promises.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050563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48730349-7351-F3E0-EBE1-21798FAA902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C51F659-6432-6ADA-5CB6-C792E66BF6ED}"/>
              </a:ext>
            </a:extLst>
          </p:cNvPr>
          <p:cNvSpPr>
            <a:spLocks noGrp="1"/>
          </p:cNvSpPr>
          <p:nvPr>
            <p:ph type="subTitle" idx="1"/>
          </p:nvPr>
        </p:nvSpPr>
        <p:spPr>
          <a:xfrm>
            <a:off x="135753" y="98474"/>
            <a:ext cx="8904849" cy="6654018"/>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 The Bones of Saul and Jonathan 	Relocated (vv. 10-14)</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10-14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a:t>
            </a:r>
            <a:r>
              <a:rPr lang="en-PH" sz="3600" b="1" u="sng">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10</a:t>
            </a:r>
            <a:r>
              <a:rPr lang="en-PH" sz="360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during that time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Rizpah</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protected the bodies of her sons and nephews.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Rizpah</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Saul’s concubine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see also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She erected a tent nearby to keep 				 	watch over the bodies and to scare 				 	away birds and beasts.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10b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48945994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ppt_w/2"/>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ppt_w/2"/>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8"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ppt_x</p:attrName>
                                        </p:attrNameLst>
                                      </p:cBhvr>
                                      <p:tavLst>
                                        <p:tav tm="0">
                                          <p:val>
                                            <p:strVal val="#ppt_x-#ppt_w/2"/>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4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987E8A71-0C75-2EB6-C807-2FF119CCCEC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709C93D-8874-0D8B-9405-4B6CE460728B}"/>
              </a:ext>
            </a:extLst>
          </p:cNvPr>
          <p:cNvSpPr>
            <a:spLocks noGrp="1"/>
          </p:cNvSpPr>
          <p:nvPr>
            <p:ph type="subTitle" idx="1"/>
          </p:nvPr>
        </p:nvSpPr>
        <p:spPr>
          <a:xfrm>
            <a:off x="135753" y="98474"/>
            <a:ext cx="8904849" cy="665401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long did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Rizpah</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do this?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is possible it took as long as six 						months!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an act of love and courage 					on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Rizpah’s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part.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On the other hand, the rains may well 					have been an out-of-season shower, 					marking God’s willingness to break 						the drought and subsequent famine.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vv.11-14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6307557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ppt_w/2"/>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ppt_w/2"/>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C5A5346B-2696-68E6-55D8-FC11DE0754BF}"/>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374C656-DC37-E268-199F-402316B67AF9}"/>
              </a:ext>
            </a:extLst>
          </p:cNvPr>
          <p:cNvSpPr>
            <a:spLocks noGrp="1"/>
          </p:cNvSpPr>
          <p:nvPr>
            <p:ph type="subTitle" idx="1"/>
          </p:nvPr>
        </p:nvSpPr>
        <p:spPr>
          <a:xfrm>
            <a:off x="135753" y="98474"/>
            <a:ext cx="8904849" cy="665401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Finally, after the rain had come,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11-13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had the remains of Saul 			and Jonathan transferred from their 				obscure grave in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Jabesh-gilead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also took the bones of Saul’s 					seven sons.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14ab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had them buried in 					the honorable family grave in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Zela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where Saul’s father, Kish, was also 						buried.</a:t>
            </a:r>
          </a:p>
        </p:txBody>
      </p:sp>
    </p:spTree>
    <p:extLst>
      <p:ext uri="{BB962C8B-B14F-4D97-AF65-F5344CB8AC3E}">
        <p14:creationId xmlns:p14="http://schemas.microsoft.com/office/powerpoint/2010/main" val="260947492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6C324F1E-CB2E-E99D-8748-9E6D05DF6D0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D16CCFD-3180-A629-5F34-191E20BDB40E}"/>
              </a:ext>
            </a:extLst>
          </p:cNvPr>
          <p:cNvSpPr>
            <a:spLocks noGrp="1"/>
          </p:cNvSpPr>
          <p:nvPr>
            <p:ph type="subTitle" idx="1"/>
          </p:nvPr>
        </p:nvSpPr>
        <p:spPr>
          <a:xfrm>
            <a:off x="135753" y="98474"/>
            <a:ext cx="8904849" cy="665401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have proper burial with one’s ancestors was the desire of every Israelite, and David granted this blessing to Saul and his family.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was an unusual event which brings out one truth: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One man’s sins can bring sorrow and death to his family, even after he is dead and buried.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responded to the plea for the land.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147776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AFB18B8F-D8E9-E073-7229-B86B75FD812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061000B-99E5-6EC9-C5CE-F6E2704B6ECE}"/>
              </a:ext>
            </a:extLst>
          </p:cNvPr>
          <p:cNvSpPr>
            <a:spLocks noGrp="1"/>
          </p:cNvSpPr>
          <p:nvPr>
            <p:ph type="subTitle" idx="1"/>
          </p:nvPr>
        </p:nvSpPr>
        <p:spPr>
          <a:xfrm>
            <a:off x="135753" y="98474"/>
            <a:ext cx="8904849" cy="665401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Divine justice had been satisfied.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answered the prayers of His 						people, bringing an end to the drought 					and, hence, the famine.</a:t>
            </a:r>
          </a:p>
        </p:txBody>
      </p:sp>
    </p:spTree>
    <p:extLst>
      <p:ext uri="{BB962C8B-B14F-4D97-AF65-F5344CB8AC3E}">
        <p14:creationId xmlns:p14="http://schemas.microsoft.com/office/powerpoint/2010/main" val="179245713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7EE13C43-A845-E8A0-ADF3-8D71D2A22EB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C4BDFFB-A385-59B2-A161-99239EA4CF07}"/>
              </a:ext>
            </a:extLst>
          </p:cNvPr>
          <p:cNvSpPr>
            <a:spLocks noGrp="1"/>
          </p:cNvSpPr>
          <p:nvPr>
            <p:ph type="subTitle" idx="1"/>
          </p:nvPr>
        </p:nvSpPr>
        <p:spPr>
          <a:xfrm>
            <a:off x="126609" y="98474"/>
            <a:ext cx="8904849" cy="6654018"/>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The Sons of Saul Chosen (vv. 7-9)</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7-9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recognized that their demand was appropriate, but he also had to balance against it the pledge he had made to Jonathan (1Sam 20:14-16).</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Saul’s sons included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Armoni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another Mephibosheth, sons with his concubine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Rizpah</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(cf.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five grandsons, sons of Merab, Saul’s daughter.</a:t>
            </a:r>
          </a:p>
        </p:txBody>
      </p:sp>
    </p:spTree>
    <p:extLst>
      <p:ext uri="{BB962C8B-B14F-4D97-AF65-F5344CB8AC3E}">
        <p14:creationId xmlns:p14="http://schemas.microsoft.com/office/powerpoint/2010/main" val="223826196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ppt_w/2"/>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69738FD4-5FDE-4691-B1F5-89120AC475C7}"/>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2B826FE-5D1F-A753-4B78-F42A0D3D1320}"/>
              </a:ext>
            </a:extLst>
          </p:cNvPr>
          <p:cNvSpPr>
            <a:spLocks noGrp="1"/>
          </p:cNvSpPr>
          <p:nvPr>
            <p:ph type="subTitle" idx="1"/>
          </p:nvPr>
        </p:nvSpPr>
        <p:spPr>
          <a:xfrm>
            <a:off x="126609" y="98474"/>
            <a:ext cx="8904849" cy="665401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Why were Saul’s sons killed for the murders their father committed?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First of all, the nation was suffering 						because of Saul’s sins, and if David 					killed just any man, that wouldn’t 						solve the problem.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Gibeonites asked that seven of 					Saul’s male descendants be executed 					before the Lord.</a:t>
            </a:r>
          </a:p>
        </p:txBody>
      </p:sp>
    </p:spTree>
    <p:extLst>
      <p:ext uri="{BB962C8B-B14F-4D97-AF65-F5344CB8AC3E}">
        <p14:creationId xmlns:p14="http://schemas.microsoft.com/office/powerpoint/2010/main" val="400495589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37C80A31-6ABB-9EE1-D845-CBEF280A115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D14B3C0-D7B3-34BA-DCB9-D00D59C4BEC8}"/>
              </a:ext>
            </a:extLst>
          </p:cNvPr>
          <p:cNvSpPr>
            <a:spLocks noGrp="1"/>
          </p:cNvSpPr>
          <p:nvPr>
            <p:ph type="subTitle" idx="1"/>
          </p:nvPr>
        </p:nvSpPr>
        <p:spPr>
          <a:xfrm>
            <a:off x="126609" y="98474"/>
            <a:ext cx="8904849" cy="665401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Moreover, in many Near Eastern cultures, including Israel’s, an entire family was held guilty for the crime of the father because the family was considered an indissoluble unit.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may have been following the 						custom of treating the family as a unit.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On the other hand, because the law 		states: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Deut 24:16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dirty="0"/>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is more likely 		that David handed these sons over 		because they were guilty of some 		involvement in the crime.</a:t>
            </a:r>
          </a:p>
        </p:txBody>
      </p:sp>
    </p:spTree>
    <p:extLst>
      <p:ext uri="{BB962C8B-B14F-4D97-AF65-F5344CB8AC3E}">
        <p14:creationId xmlns:p14="http://schemas.microsoft.com/office/powerpoint/2010/main" val="2191967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B7E1F418-615D-A4F5-DDEC-CF528167B68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4CCB83C-2F56-88D5-A24E-4D238B6669A7}"/>
              </a:ext>
            </a:extLst>
          </p:cNvPr>
          <p:cNvSpPr>
            <a:spLocks noGrp="1"/>
          </p:cNvSpPr>
          <p:nvPr>
            <p:ph type="subTitle" idx="1"/>
          </p:nvPr>
        </p:nvSpPr>
        <p:spPr>
          <a:xfrm>
            <a:off x="126609" y="98474"/>
            <a:ext cx="8904849" cy="665401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punishes people for their own, personal sin.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Ezek</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18:14-20</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not to say that nothing is passed down to later generations.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Sinful patterns of behavior are 					often passed on to family members.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the children cannot blame their 					parents for the sins they commit.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They will answer to God for their 						own sins and sinful lives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6392345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ppt_w/2"/>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ppt_w/2"/>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8"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ppt_x</p:attrName>
                                        </p:attrNameLst>
                                      </p:cBhvr>
                                      <p:tavLst>
                                        <p:tav tm="0">
                                          <p:val>
                                            <p:strVal val="#ppt_x-#ppt_w/2"/>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4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6F346F9D-0A27-EBBC-6406-35C85188742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C8AA790-143E-6D9A-2B3B-EFCA9EE4CBE2}"/>
              </a:ext>
            </a:extLst>
          </p:cNvPr>
          <p:cNvSpPr>
            <a:spLocks noGrp="1"/>
          </p:cNvSpPr>
          <p:nvPr>
            <p:ph type="subTitle" idx="1"/>
          </p:nvPr>
        </p:nvSpPr>
        <p:spPr>
          <a:xfrm>
            <a:off x="126609" y="98474"/>
            <a:ext cx="8904849" cy="665401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Sometimes, however, what is passed 					on may not be sinful patterns but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consequences of the sins of 							fathers and forefathers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Jer 32:18</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Many, through no fault of their own, suffer the consequences of others’ actions.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thankfully,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affliction in this life 						does not necessarily mean 							punishment in eternity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5778674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ppt_w/2"/>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1411FF3A-ED49-1ADB-2E03-EB3400B0355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F8AB123-E0B1-D542-0858-3BF3E6637176}"/>
              </a:ext>
            </a:extLst>
          </p:cNvPr>
          <p:cNvSpPr>
            <a:spLocks noGrp="1"/>
          </p:cNvSpPr>
          <p:nvPr>
            <p:ph type="subTitle" idx="1"/>
          </p:nvPr>
        </p:nvSpPr>
        <p:spPr>
          <a:xfrm>
            <a:off x="126609" y="98474"/>
            <a:ext cx="8904849" cy="665401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Children will answer to God for 						their own sins, including the sin of 					unbelief; on the other hand, they 						will have to come to God in saving 					faith and repentance on their own.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Going back to Saul’s sons, whatever 					the reasons for their being handed 						over by David, THE FACT IS BEHIND 					ALL THIS WAS HOLINESS OF GOD 					IN OPERATION.</a:t>
            </a:r>
          </a:p>
        </p:txBody>
      </p:sp>
    </p:spTree>
    <p:extLst>
      <p:ext uri="{BB962C8B-B14F-4D97-AF65-F5344CB8AC3E}">
        <p14:creationId xmlns:p14="http://schemas.microsoft.com/office/powerpoint/2010/main" val="150545301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594E9469-171F-9F06-BDAE-DF7DAA14AB9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5B0F7AD-71F1-B1B2-7E27-AB792DD6DB2C}"/>
              </a:ext>
            </a:extLst>
          </p:cNvPr>
          <p:cNvSpPr>
            <a:spLocks noGrp="1"/>
          </p:cNvSpPr>
          <p:nvPr>
            <p:ph type="subTitle" idx="1"/>
          </p:nvPr>
        </p:nvSpPr>
        <p:spPr>
          <a:xfrm>
            <a:off x="126609" y="98474"/>
            <a:ext cx="8904849" cy="665401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be clear, David knew that the Israelites were forbidden to offer human sacrifices; he did not see the deaths of the seven men as sacrifices with atoning value.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We therefore must keep in mind that 					the death of the seven men was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 					atonement but legal retribution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2592351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10800000" scaled="1"/>
          <a:tileRect/>
        </a:gradFill>
        <a:effectLst/>
      </p:bgPr>
    </p:bg>
    <p:spTree>
      <p:nvGrpSpPr>
        <p:cNvPr id="1" name="">
          <a:extLst>
            <a:ext uri="{FF2B5EF4-FFF2-40B4-BE49-F238E27FC236}">
              <a16:creationId xmlns:a16="http://schemas.microsoft.com/office/drawing/2014/main" id="{B9EF8EF2-847D-AE74-E51C-F3363348F34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CB0CDDF-AAFD-1842-8EF6-AC3671AEB7F5}"/>
              </a:ext>
            </a:extLst>
          </p:cNvPr>
          <p:cNvSpPr>
            <a:spLocks noGrp="1"/>
          </p:cNvSpPr>
          <p:nvPr>
            <p:ph type="subTitle" idx="1"/>
          </p:nvPr>
        </p:nvSpPr>
        <p:spPr>
          <a:xfrm>
            <a:off x="126609" y="98474"/>
            <a:ext cx="8904849" cy="665401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Today, some of us who are believers may be dismayed or even disgusted with this entire episode, but we must keep in mind that we’re dealing with law, not grace, and Israel, not the church.</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where submission to the 					sovereignty and holy will of God 				comes in.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059022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161</TotalTime>
  <Words>1389</Words>
  <Application>Microsoft Office PowerPoint</Application>
  <PresentationFormat>On-screen Show (4:3)</PresentationFormat>
  <Paragraphs>57</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Marc Grande</cp:lastModifiedBy>
  <cp:revision>21</cp:revision>
  <dcterms:created xsi:type="dcterms:W3CDTF">2025-02-15T14:13:30Z</dcterms:created>
  <dcterms:modified xsi:type="dcterms:W3CDTF">2025-02-17T07:04:23Z</dcterms:modified>
</cp:coreProperties>
</file>