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8"/>
    <p:restoredTop sz="94709"/>
  </p:normalViewPr>
  <p:slideViewPr>
    <p:cSldViewPr snapToGrid="0">
      <p:cViewPr varScale="1">
        <p:scale>
          <a:sx n="101" d="100"/>
          <a:sy n="101" d="100"/>
        </p:scale>
        <p:origin x="193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BE2A73-4480-2B4F-8C49-D70B4527FFE0}" type="datetimeFigureOut">
              <a:rPr lang="en-US" smtClean="0"/>
              <a:t>12/15/2024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77114-FE91-4D40-98CF-4250E498E9FF}" type="slidenum">
              <a:rPr lang="en-US" smtClean="0"/>
              <a:t>‹#›</a:t>
            </a:fld>
            <a:endParaRPr lang="en-US"/>
          </a:p>
        </p:txBody>
      </p:sp>
    </p:spTree>
    <p:extLst>
      <p:ext uri="{BB962C8B-B14F-4D97-AF65-F5344CB8AC3E}">
        <p14:creationId xmlns:p14="http://schemas.microsoft.com/office/powerpoint/2010/main" val="1034999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23D77114-FE91-4D40-98CF-4250E498E9FF}" type="slidenum">
              <a:rPr lang="en-US" smtClean="0"/>
              <a:t>13</a:t>
            </a:fld>
            <a:endParaRPr lang="en-US"/>
          </a:p>
        </p:txBody>
      </p:sp>
    </p:spTree>
    <p:extLst>
      <p:ext uri="{BB962C8B-B14F-4D97-AF65-F5344CB8AC3E}">
        <p14:creationId xmlns:p14="http://schemas.microsoft.com/office/powerpoint/2010/main" val="3638992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40A61-D6B8-4E25-21D1-0301C803D8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4D08D9-56D7-D914-EFE7-17BCFA4F0A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EAFAFA-B28E-3852-DC5B-34621ECBF321}"/>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A798E556-96DA-2203-143C-0CF63742C31F}"/>
              </a:ext>
            </a:extLst>
          </p:cNvPr>
          <p:cNvSpPr>
            <a:spLocks noGrp="1"/>
          </p:cNvSpPr>
          <p:nvPr>
            <p:ph type="sldNum" sz="quarter" idx="5"/>
          </p:nvPr>
        </p:nvSpPr>
        <p:spPr/>
        <p:txBody>
          <a:bodyPr/>
          <a:lstStyle/>
          <a:p>
            <a:fld id="{23D77114-FE91-4D40-98CF-4250E498E9FF}" type="slidenum">
              <a:rPr lang="en-US" smtClean="0"/>
              <a:t>14</a:t>
            </a:fld>
            <a:endParaRPr lang="en-US"/>
          </a:p>
        </p:txBody>
      </p:sp>
    </p:spTree>
    <p:extLst>
      <p:ext uri="{BB962C8B-B14F-4D97-AF65-F5344CB8AC3E}">
        <p14:creationId xmlns:p14="http://schemas.microsoft.com/office/powerpoint/2010/main" val="393268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199CE8-320E-483F-19FA-061C357535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B2C6F0-CA90-817F-8F04-0F58C85A51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EDFC3-E8B2-DFA3-584A-EA6F72A2D05E}"/>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A841D8D-15EA-D895-39D1-42246399C6D6}"/>
              </a:ext>
            </a:extLst>
          </p:cNvPr>
          <p:cNvSpPr>
            <a:spLocks noGrp="1"/>
          </p:cNvSpPr>
          <p:nvPr>
            <p:ph type="sldNum" sz="quarter" idx="5"/>
          </p:nvPr>
        </p:nvSpPr>
        <p:spPr/>
        <p:txBody>
          <a:bodyPr/>
          <a:lstStyle/>
          <a:p>
            <a:fld id="{23D77114-FE91-4D40-98CF-4250E498E9FF}" type="slidenum">
              <a:rPr lang="en-US" smtClean="0"/>
              <a:t>15</a:t>
            </a:fld>
            <a:endParaRPr lang="en-US"/>
          </a:p>
        </p:txBody>
      </p:sp>
    </p:spTree>
    <p:extLst>
      <p:ext uri="{BB962C8B-B14F-4D97-AF65-F5344CB8AC3E}">
        <p14:creationId xmlns:p14="http://schemas.microsoft.com/office/powerpoint/2010/main" val="2719085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E2914-85C1-E43E-DA3E-1B1738A0CD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0F80A9-2E75-027B-AD9A-52E3A9758A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47BE70-0980-84EF-9C0A-7ABCD0D9DDC0}"/>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371548C-5FBC-441E-4B4B-E12C19CB525D}"/>
              </a:ext>
            </a:extLst>
          </p:cNvPr>
          <p:cNvSpPr>
            <a:spLocks noGrp="1"/>
          </p:cNvSpPr>
          <p:nvPr>
            <p:ph type="sldNum" sz="quarter" idx="5"/>
          </p:nvPr>
        </p:nvSpPr>
        <p:spPr/>
        <p:txBody>
          <a:bodyPr/>
          <a:lstStyle/>
          <a:p>
            <a:fld id="{23D77114-FE91-4D40-98CF-4250E498E9FF}" type="slidenum">
              <a:rPr lang="en-US" smtClean="0"/>
              <a:t>16</a:t>
            </a:fld>
            <a:endParaRPr lang="en-US"/>
          </a:p>
        </p:txBody>
      </p:sp>
    </p:spTree>
    <p:extLst>
      <p:ext uri="{BB962C8B-B14F-4D97-AF65-F5344CB8AC3E}">
        <p14:creationId xmlns:p14="http://schemas.microsoft.com/office/powerpoint/2010/main" val="4230353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4CDA2D-BF9F-EA4B-8796-5E6D746D24C1}"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3593400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4CDA2D-BF9F-EA4B-8796-5E6D746D24C1}"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964861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4CDA2D-BF9F-EA4B-8796-5E6D746D24C1}"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768186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4CDA2D-BF9F-EA4B-8796-5E6D746D24C1}"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3913085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F4CDA2D-BF9F-EA4B-8796-5E6D746D24C1}"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3125317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F4CDA2D-BF9F-EA4B-8796-5E6D746D24C1}"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313871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4CDA2D-BF9F-EA4B-8796-5E6D746D24C1}" type="datetimeFigureOut">
              <a:rPr lang="en-US" smtClean="0"/>
              <a:t>12/15/2024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1543047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4CDA2D-BF9F-EA4B-8796-5E6D746D24C1}" type="datetimeFigureOut">
              <a:rPr lang="en-US" smtClean="0"/>
              <a:t>12/15/2024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18920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4CDA2D-BF9F-EA4B-8796-5E6D746D24C1}" type="datetimeFigureOut">
              <a:rPr lang="en-US" smtClean="0"/>
              <a:t>12/15/2024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297179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4CDA2D-BF9F-EA4B-8796-5E6D746D24C1}"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2365247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4CDA2D-BF9F-EA4B-8796-5E6D746D24C1}"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7D0A1-BA5B-844D-A003-BE1AE158E557}" type="slidenum">
              <a:rPr lang="en-US" smtClean="0"/>
              <a:t>‹#›</a:t>
            </a:fld>
            <a:endParaRPr lang="en-US"/>
          </a:p>
        </p:txBody>
      </p:sp>
    </p:spTree>
    <p:extLst>
      <p:ext uri="{BB962C8B-B14F-4D97-AF65-F5344CB8AC3E}">
        <p14:creationId xmlns:p14="http://schemas.microsoft.com/office/powerpoint/2010/main" val="2957882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F4CDA2D-BF9F-EA4B-8796-5E6D746D24C1}" type="datetimeFigureOut">
              <a:rPr lang="en-US" smtClean="0"/>
              <a:t>12/15/2024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C7D0A1-BA5B-844D-A003-BE1AE158E557}" type="slidenum">
              <a:rPr lang="en-US" smtClean="0"/>
              <a:t>‹#›</a:t>
            </a:fld>
            <a:endParaRPr lang="en-US"/>
          </a:p>
        </p:txBody>
      </p:sp>
    </p:spTree>
    <p:extLst>
      <p:ext uri="{BB962C8B-B14F-4D97-AF65-F5344CB8AC3E}">
        <p14:creationId xmlns:p14="http://schemas.microsoft.com/office/powerpoint/2010/main" val="614637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76A6FEA-FF55-3AE2-BFF7-76252D36C064}"/>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20: THE PERILOUS YEARS: THE RETURN OF DAVID (2Sam 19:1-43)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Outline: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David Is Rebuked by Joab (vv. 1-8b)</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David Is Restored as King (vv. 8c-43)</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Nation Is in Confusion (vv. 8c-								10)</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David Unites Judah (vv. 11-15)</a:t>
            </a:r>
          </a:p>
        </p:txBody>
      </p:sp>
    </p:spTree>
    <p:extLst>
      <p:ext uri="{BB962C8B-B14F-4D97-AF65-F5344CB8AC3E}">
        <p14:creationId xmlns:p14="http://schemas.microsoft.com/office/powerpoint/2010/main" val="320558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5F380720-789E-CF50-A466-5F24061CDC9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5F6082C-8122-F96D-FD66-025C03B60DB1}"/>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are times when we might feel 					that God does not give us as much as 					what we think we deserve and, 						consequently, find ourselves 							complaining – about people, about our 					circumstances, even about God!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Behind this is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sense of personal 						entitlement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sense that God owes 					you more than what you are getting.</a:t>
            </a:r>
          </a:p>
        </p:txBody>
      </p:sp>
    </p:spTree>
    <p:extLst>
      <p:ext uri="{BB962C8B-B14F-4D97-AF65-F5344CB8AC3E}">
        <p14:creationId xmlns:p14="http://schemas.microsoft.com/office/powerpoint/2010/main" val="3076285437"/>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8F728882-881F-B771-5DE5-7D0931F0EBF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A5FB268-163B-5FBC-BE87-36D5CAA1DD94}"/>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Deal with this heart issue by looking back and recalling all the good that God had brought to your life, the prayers He had answered, the blessings He had poured upon you, and realize that all these were by His grace alone.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If you cannot recall any of these,</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then 					go back to the cross and ask 						yourself if you really deserve all 						that Christ went through in His 						suffering on your behalf.</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2358609"/>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A20CBA10-759A-676C-94A0-CC420044DFD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3CDC7C0-6591-F3AE-A5AF-AD599FE3BF07}"/>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responds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found the whole issue too 						complex to sort out at that moment 						and too distracting to inquire fully into 					the matter, that, again, he impulsively 					decided,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“You and Ziba shall divide 						the land.”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a poor and unjust decision.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taking the easy way out to 					save face in having judged 							Mephibosheth and having believed 						Ziba.</a:t>
            </a:r>
          </a:p>
        </p:txBody>
      </p:sp>
    </p:spTree>
    <p:extLst>
      <p:ext uri="{BB962C8B-B14F-4D97-AF65-F5344CB8AC3E}">
        <p14:creationId xmlns:p14="http://schemas.microsoft.com/office/powerpoint/2010/main" val="611828013"/>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AAF442D1-8D74-C68F-7F20-32DE815875F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5CF6132-4871-62CF-E575-5DDAB14590FC}"/>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desire to save face in this 						instance was more important to 						David than the conviction to pursue 						justice.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what happens when in our 						pride we would rather protect our 						reputation – what others might think of 					us – rather than stand on the truth – 					regardless of what others might think 					of us.</a:t>
            </a:r>
          </a:p>
        </p:txBody>
      </p:sp>
    </p:spTree>
    <p:extLst>
      <p:ext uri="{BB962C8B-B14F-4D97-AF65-F5344CB8AC3E}">
        <p14:creationId xmlns:p14="http://schemas.microsoft.com/office/powerpoint/2010/main" val="3812000187"/>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B0606145-64B1-D636-1F0A-6FC954C7A90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FB8C4F4-6DE1-0DFA-71B0-AEC9405FB86A}"/>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however, David was still grappling with who was telling the truth, he could have decided the issue by the general character of the two men.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where the importance of seriously considering the proven track record or proven character of persons, organizations, churches, companies, etc. comes in.</a:t>
            </a:r>
          </a:p>
        </p:txBody>
      </p:sp>
    </p:spTree>
    <p:extLst>
      <p:ext uri="{BB962C8B-B14F-4D97-AF65-F5344CB8AC3E}">
        <p14:creationId xmlns:p14="http://schemas.microsoft.com/office/powerpoint/2010/main" val="3829543364"/>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F1956C53-2D1F-AB2C-DE08-D05B01A2499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B06DB77-14D8-08B8-92B4-0EF60BFF0EE5}"/>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Too easily people are swayed by what 					is novel or exciting or moving or what 					effectively draws the crowd or wins 						their interest and approval.</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greatest influence in our lives must be truth, particularly God’s truth, and the accompanying virtues of blamelessness and humility.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These we must pursue and 							wholeheartedly pray for.</a:t>
            </a:r>
          </a:p>
        </p:txBody>
      </p:sp>
    </p:spTree>
    <p:extLst>
      <p:ext uri="{BB962C8B-B14F-4D97-AF65-F5344CB8AC3E}">
        <p14:creationId xmlns:p14="http://schemas.microsoft.com/office/powerpoint/2010/main" val="150301480"/>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8D5C9A36-A6B2-7156-42A8-401B917A08D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BA6152C-58D3-B654-F9BA-5CA4834502CB}"/>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Mephibosheth replied: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final words indicated his 							submission to David’s decision and 						further emphasized the heart that he 					had for the king.</a:t>
            </a:r>
          </a:p>
        </p:txBody>
      </p:sp>
    </p:spTree>
    <p:extLst>
      <p:ext uri="{BB962C8B-B14F-4D97-AF65-F5344CB8AC3E}">
        <p14:creationId xmlns:p14="http://schemas.microsoft.com/office/powerpoint/2010/main" val="452498810"/>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AAD836A8-82DE-0375-86BA-B2793CE1B22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09827E2-C4D0-69E0-1576-FC7B1D334CD7}"/>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 Spares Shimei (vv. 16-23)</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16-23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Among those men of Judah who “came to Gilgal”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“Shimei the son of Gera, the Benjamite who was from Bahurim”</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Together with him: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17-18a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18b-20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Because of David’s victory, Shimei 						realized the danger he was now in for 					what he did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16:6-8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47155992"/>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B3199AF6-759D-F018-D777-CA68F16DAF7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B801757-7C6A-B6EB-520D-80157B2344CD}"/>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the second time Abishai (see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16:9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the first) called for the death 					of Shimei for cursing God’s anointed.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Certainly, Shimei deserved to be killed 					for the way he had treated David.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 22:28</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Abishai David replied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342900" indent="-3429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Why did David call him his adversary?</a:t>
            </a:r>
          </a:p>
        </p:txBody>
      </p:sp>
    </p:spTree>
    <p:extLst>
      <p:ext uri="{BB962C8B-B14F-4D97-AF65-F5344CB8AC3E}">
        <p14:creationId xmlns:p14="http://schemas.microsoft.com/office/powerpoint/2010/main" val="2913285051"/>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366C5E78-DFAF-1678-811C-DD67AF5C420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191DED6-58ED-8F4C-2D96-F936F2F0A58B}"/>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called the sons of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Zeruiah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adversaries in the sense that their 						vengeful attitude clashed directly with 					David’s pressing need to heal the rift 					in his kingdom.</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reason for sparing Shimei was because it was a day of rejoicing, not a day of revenge, a day of celebration, not execution, a day for general amnesty.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was a day of his restoration as king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08371980"/>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DA255FF0-A806-26C1-097C-0B9A563F10B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9CD01DE-F8BE-E3E6-2DBE-F1F09C7873ED}"/>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By admitting his wrong and asking 						David’s pardon, Shimei was trying to 					save his own life.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plan worked – for a while.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then we read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1Ki 2:8-9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Was David breaking his vow to Shimei?</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actually kept his word and didn’t 					have Shimei killed for his crime – 						while he was king.</a:t>
            </a:r>
          </a:p>
        </p:txBody>
      </p:sp>
    </p:spTree>
    <p:extLst>
      <p:ext uri="{BB962C8B-B14F-4D97-AF65-F5344CB8AC3E}">
        <p14:creationId xmlns:p14="http://schemas.microsoft.com/office/powerpoint/2010/main" val="1811109664"/>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EB331DF9-1858-A94B-3C6D-7EA0B8E961F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6230352-B9DE-4F42-459A-F3603DD2D265}"/>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Shimei broke the law, and his 						cursing David was tantamount to 						cursing God, knowing that David was 					God’s choice.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still punishable by death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Lev 24:15-16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Refer to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1Ki 2:36-46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Shimei had a weakness for resisting 					authority and treating God’s appointed 					ministers with disdain.</a:t>
            </a:r>
          </a:p>
        </p:txBody>
      </p:sp>
    </p:spTree>
    <p:extLst>
      <p:ext uri="{BB962C8B-B14F-4D97-AF65-F5344CB8AC3E}">
        <p14:creationId xmlns:p14="http://schemas.microsoft.com/office/powerpoint/2010/main" val="1510514925"/>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6CE1DF13-8274-28E0-5B44-4E138E3AA26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0DA9964-012C-CECA-8935-39AA54D7472C}"/>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David Receives Mephibosheth (vv. 24-		30)</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24-30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Another piece of unfinished business had to do with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“Mephibosheth the son of Saul”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who was accused of participating in the revolt.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however, met the king 						looking unkempt, clearly having 						neglected his personal hygiene.</a:t>
            </a:r>
          </a:p>
        </p:txBody>
      </p:sp>
    </p:spTree>
    <p:extLst>
      <p:ext uri="{BB962C8B-B14F-4D97-AF65-F5344CB8AC3E}">
        <p14:creationId xmlns:p14="http://schemas.microsoft.com/office/powerpoint/2010/main" val="1097231949"/>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4AF1B744-AAEC-C755-2D90-5E802045813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5DE6ED0-47C7-E793-8795-3051278FDA24}"/>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intended his personal appearance 					to be a sign of mourning David’s 						absence.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Upon seeing him, David asked: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Mephibosheth explained that 					he had not followed David into exile 					because he had been deceived by his 					servant Ziba.</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Moreover, Ziba not only deceived him 					but also slandered him to David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27a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89742532"/>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0800000" scaled="1"/>
          <a:tileRect/>
        </a:gradFill>
        <a:effectLst/>
      </p:bgPr>
    </p:bg>
    <p:spTree>
      <p:nvGrpSpPr>
        <p:cNvPr id="1" name="">
          <a:extLst>
            <a:ext uri="{FF2B5EF4-FFF2-40B4-BE49-F238E27FC236}">
              <a16:creationId xmlns:a16="http://schemas.microsoft.com/office/drawing/2014/main" id="{AAEE01F0-D32E-12EE-DDF5-E9C6E575E77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A7BE615-E8BB-A44E-ABFF-1E22F6F779BF}"/>
              </a:ext>
            </a:extLst>
          </p:cNvPr>
          <p:cNvSpPr>
            <a:spLocks noGrp="1"/>
          </p:cNvSpPr>
          <p:nvPr>
            <p:ph type="subTitle" idx="1"/>
          </p:nvPr>
        </p:nvSpPr>
        <p:spPr>
          <a:xfrm>
            <a:off x="85344" y="121920"/>
            <a:ext cx="8948928" cy="6632448"/>
          </a:xfrm>
          <a:gradFill>
            <a:gsLst>
              <a:gs pos="0">
                <a:schemeClr val="accent2">
                  <a:lumMod val="67000"/>
                </a:schemeClr>
              </a:gs>
              <a:gs pos="69000">
                <a:schemeClr val="accent2">
                  <a:lumMod val="97000"/>
                  <a:lumOff val="3000"/>
                </a:schemeClr>
              </a:gs>
              <a:gs pos="100000">
                <a:schemeClr val="accent2">
                  <a:lumMod val="60000"/>
                  <a:lumOff val="40000"/>
                </a:schemeClr>
              </a:gs>
            </a:gsLst>
            <a:lin ang="10800000" scaled="1"/>
          </a:gradFill>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27b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entrusted his fate to David who he saw as a messenger or one who spoke for God and therefore would do the right thing.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Mephibosheth’s discreet way 					of asking David to reconsider the 						grant of his property to Ziba.</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Yet,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those among us who struggle with a sense of self-entitlement,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Mephiboseth’s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humility here should serve as both a rebuke and an example to us.</a:t>
            </a:r>
          </a:p>
        </p:txBody>
      </p:sp>
    </p:spTree>
    <p:extLst>
      <p:ext uri="{BB962C8B-B14F-4D97-AF65-F5344CB8AC3E}">
        <p14:creationId xmlns:p14="http://schemas.microsoft.com/office/powerpoint/2010/main" val="3484195282"/>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137</TotalTime>
  <Words>1538</Words>
  <Application>Microsoft Office PowerPoint</Application>
  <PresentationFormat>On-screen Show (4:3)</PresentationFormat>
  <Paragraphs>69</Paragraphs>
  <Slides>16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22</cp:revision>
  <dcterms:created xsi:type="dcterms:W3CDTF">2024-12-14T14:55:57Z</dcterms:created>
  <dcterms:modified xsi:type="dcterms:W3CDTF">2024-12-15T03:49:38Z</dcterms:modified>
</cp:coreProperties>
</file>