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9"/>
    <p:restoredTop sz="94709"/>
  </p:normalViewPr>
  <p:slideViewPr>
    <p:cSldViewPr snapToGrid="0">
      <p:cViewPr varScale="1">
        <p:scale>
          <a:sx n="105" d="100"/>
          <a:sy n="105" d="100"/>
        </p:scale>
        <p:origin x="5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BA0C22-9D5E-454E-9ADE-BD4602CCB611}" type="datetimeFigureOut">
              <a:rPr lang="en-US" smtClean="0"/>
              <a:t>11/30/24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60C067-67C2-7244-B2AE-EC3A31545835}" type="slidenum">
              <a:rPr lang="en-US" smtClean="0"/>
              <a:t>‹#›</a:t>
            </a:fld>
            <a:endParaRPr lang="en-US"/>
          </a:p>
        </p:txBody>
      </p:sp>
    </p:spTree>
    <p:extLst>
      <p:ext uri="{BB962C8B-B14F-4D97-AF65-F5344CB8AC3E}">
        <p14:creationId xmlns:p14="http://schemas.microsoft.com/office/powerpoint/2010/main" val="641079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60C067-67C2-7244-B2AE-EC3A31545835}" type="slidenum">
              <a:rPr lang="en-US" smtClean="0"/>
              <a:t>8</a:t>
            </a:fld>
            <a:endParaRPr lang="en-US"/>
          </a:p>
        </p:txBody>
      </p:sp>
    </p:spTree>
    <p:extLst>
      <p:ext uri="{BB962C8B-B14F-4D97-AF65-F5344CB8AC3E}">
        <p14:creationId xmlns:p14="http://schemas.microsoft.com/office/powerpoint/2010/main" val="819204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657E7-A627-E0AA-BA8B-0CF466B268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C8F2B4-73A9-52C8-0DA5-7FB548B210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AF6B09-A56C-A13F-7D08-89E8EB26AF8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8BC631A-A66A-923A-023C-732CE24BAD1B}"/>
              </a:ext>
            </a:extLst>
          </p:cNvPr>
          <p:cNvSpPr>
            <a:spLocks noGrp="1"/>
          </p:cNvSpPr>
          <p:nvPr>
            <p:ph type="sldNum" sz="quarter" idx="5"/>
          </p:nvPr>
        </p:nvSpPr>
        <p:spPr/>
        <p:txBody>
          <a:bodyPr/>
          <a:lstStyle/>
          <a:p>
            <a:fld id="{8B60C067-67C2-7244-B2AE-EC3A31545835}" type="slidenum">
              <a:rPr lang="en-US" smtClean="0"/>
              <a:t>9</a:t>
            </a:fld>
            <a:endParaRPr lang="en-US"/>
          </a:p>
        </p:txBody>
      </p:sp>
    </p:spTree>
    <p:extLst>
      <p:ext uri="{BB962C8B-B14F-4D97-AF65-F5344CB8AC3E}">
        <p14:creationId xmlns:p14="http://schemas.microsoft.com/office/powerpoint/2010/main" val="2035684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D9EB9-D902-60B8-A66B-2DE60CCC76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1CEE49-8C6B-EFDC-A1B9-B4E4BF6EAB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3412B4-91CF-CD02-E803-127A824D6E0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38C8533-7162-A9FB-9464-72008CF25EAE}"/>
              </a:ext>
            </a:extLst>
          </p:cNvPr>
          <p:cNvSpPr>
            <a:spLocks noGrp="1"/>
          </p:cNvSpPr>
          <p:nvPr>
            <p:ph type="sldNum" sz="quarter" idx="5"/>
          </p:nvPr>
        </p:nvSpPr>
        <p:spPr/>
        <p:txBody>
          <a:bodyPr/>
          <a:lstStyle/>
          <a:p>
            <a:fld id="{8B60C067-67C2-7244-B2AE-EC3A31545835}" type="slidenum">
              <a:rPr lang="en-US" smtClean="0"/>
              <a:t>10</a:t>
            </a:fld>
            <a:endParaRPr lang="en-US"/>
          </a:p>
        </p:txBody>
      </p:sp>
    </p:spTree>
    <p:extLst>
      <p:ext uri="{BB962C8B-B14F-4D97-AF65-F5344CB8AC3E}">
        <p14:creationId xmlns:p14="http://schemas.microsoft.com/office/powerpoint/2010/main" val="1378911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66D07-C873-019A-9C82-576014A0A2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8AD926-8D2C-79CF-5054-ECE769F8F3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7AA2F6-1B11-2F41-056A-CF05E304EC8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96DD20B-0901-B6EB-C6E0-D6F502AFABC7}"/>
              </a:ext>
            </a:extLst>
          </p:cNvPr>
          <p:cNvSpPr>
            <a:spLocks noGrp="1"/>
          </p:cNvSpPr>
          <p:nvPr>
            <p:ph type="sldNum" sz="quarter" idx="5"/>
          </p:nvPr>
        </p:nvSpPr>
        <p:spPr/>
        <p:txBody>
          <a:bodyPr/>
          <a:lstStyle/>
          <a:p>
            <a:fld id="{8B60C067-67C2-7244-B2AE-EC3A31545835}" type="slidenum">
              <a:rPr lang="en-US" smtClean="0"/>
              <a:t>11</a:t>
            </a:fld>
            <a:endParaRPr lang="en-US"/>
          </a:p>
        </p:txBody>
      </p:sp>
    </p:spTree>
    <p:extLst>
      <p:ext uri="{BB962C8B-B14F-4D97-AF65-F5344CB8AC3E}">
        <p14:creationId xmlns:p14="http://schemas.microsoft.com/office/powerpoint/2010/main" val="2855075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B1946-DD49-E042-2094-38F7B97885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7E5902-5999-04E2-5F93-5C80F613AF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6A11CC-20DC-898F-5397-055E3530E86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DF18F5-883B-2B9B-1914-198E7864C469}"/>
              </a:ext>
            </a:extLst>
          </p:cNvPr>
          <p:cNvSpPr>
            <a:spLocks noGrp="1"/>
          </p:cNvSpPr>
          <p:nvPr>
            <p:ph type="sldNum" sz="quarter" idx="5"/>
          </p:nvPr>
        </p:nvSpPr>
        <p:spPr/>
        <p:txBody>
          <a:bodyPr/>
          <a:lstStyle/>
          <a:p>
            <a:fld id="{8B60C067-67C2-7244-B2AE-EC3A31545835}" type="slidenum">
              <a:rPr lang="en-US" smtClean="0"/>
              <a:t>12</a:t>
            </a:fld>
            <a:endParaRPr lang="en-US"/>
          </a:p>
        </p:txBody>
      </p:sp>
    </p:spTree>
    <p:extLst>
      <p:ext uri="{BB962C8B-B14F-4D97-AF65-F5344CB8AC3E}">
        <p14:creationId xmlns:p14="http://schemas.microsoft.com/office/powerpoint/2010/main" val="2874767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2BA396-C56C-875C-04E4-0188B0F483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6A0007-E016-C32F-D858-E6BACC546E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86D758-7048-A008-57BD-AF7B108BFED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89A9C59-F192-02AE-CC7B-E7A818608673}"/>
              </a:ext>
            </a:extLst>
          </p:cNvPr>
          <p:cNvSpPr>
            <a:spLocks noGrp="1"/>
          </p:cNvSpPr>
          <p:nvPr>
            <p:ph type="sldNum" sz="quarter" idx="5"/>
          </p:nvPr>
        </p:nvSpPr>
        <p:spPr/>
        <p:txBody>
          <a:bodyPr/>
          <a:lstStyle/>
          <a:p>
            <a:fld id="{8B60C067-67C2-7244-B2AE-EC3A31545835}" type="slidenum">
              <a:rPr lang="en-US" smtClean="0"/>
              <a:t>13</a:t>
            </a:fld>
            <a:endParaRPr lang="en-US"/>
          </a:p>
        </p:txBody>
      </p:sp>
    </p:spTree>
    <p:extLst>
      <p:ext uri="{BB962C8B-B14F-4D97-AF65-F5344CB8AC3E}">
        <p14:creationId xmlns:p14="http://schemas.microsoft.com/office/powerpoint/2010/main" val="2233318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B1525-D702-0079-BFF3-D645658F7C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9E74A3-26F8-61F2-1088-B59888B4DF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25C359-272A-C63C-0D30-5F8AFFF0D8B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FEDDACA-B9C5-7F0F-66F9-48A9DAE6AC9C}"/>
              </a:ext>
            </a:extLst>
          </p:cNvPr>
          <p:cNvSpPr>
            <a:spLocks noGrp="1"/>
          </p:cNvSpPr>
          <p:nvPr>
            <p:ph type="sldNum" sz="quarter" idx="5"/>
          </p:nvPr>
        </p:nvSpPr>
        <p:spPr/>
        <p:txBody>
          <a:bodyPr/>
          <a:lstStyle/>
          <a:p>
            <a:fld id="{8B60C067-67C2-7244-B2AE-EC3A31545835}" type="slidenum">
              <a:rPr lang="en-US" smtClean="0"/>
              <a:t>14</a:t>
            </a:fld>
            <a:endParaRPr lang="en-US"/>
          </a:p>
        </p:txBody>
      </p:sp>
    </p:spTree>
    <p:extLst>
      <p:ext uri="{BB962C8B-B14F-4D97-AF65-F5344CB8AC3E}">
        <p14:creationId xmlns:p14="http://schemas.microsoft.com/office/powerpoint/2010/main" val="3534044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908F0-2C73-5DD6-50B8-921A7B3D96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BE4C75-72AF-2AA2-8C9F-9A47DF7798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7590B5-7AF3-9DC2-5D14-F0E59208F90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EDED9B0-996B-DA98-610C-6216CEF25252}"/>
              </a:ext>
            </a:extLst>
          </p:cNvPr>
          <p:cNvSpPr>
            <a:spLocks noGrp="1"/>
          </p:cNvSpPr>
          <p:nvPr>
            <p:ph type="sldNum" sz="quarter" idx="5"/>
          </p:nvPr>
        </p:nvSpPr>
        <p:spPr/>
        <p:txBody>
          <a:bodyPr/>
          <a:lstStyle/>
          <a:p>
            <a:fld id="{8B60C067-67C2-7244-B2AE-EC3A31545835}" type="slidenum">
              <a:rPr lang="en-US" smtClean="0"/>
              <a:t>15</a:t>
            </a:fld>
            <a:endParaRPr lang="en-US"/>
          </a:p>
        </p:txBody>
      </p:sp>
    </p:spTree>
    <p:extLst>
      <p:ext uri="{BB962C8B-B14F-4D97-AF65-F5344CB8AC3E}">
        <p14:creationId xmlns:p14="http://schemas.microsoft.com/office/powerpoint/2010/main" val="46156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47CBCA-A6CA-0D4F-8DD5-0E62ACF5317B}" type="datetimeFigureOut">
              <a:rPr lang="en-US" smtClean="0"/>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742452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47CBCA-A6CA-0D4F-8DD5-0E62ACF5317B}" type="datetimeFigureOut">
              <a:rPr lang="en-US" smtClean="0"/>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4161240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47CBCA-A6CA-0D4F-8DD5-0E62ACF5317B}" type="datetimeFigureOut">
              <a:rPr lang="en-US" smtClean="0"/>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300790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47CBCA-A6CA-0D4F-8DD5-0E62ACF5317B}" type="datetimeFigureOut">
              <a:rPr lang="en-US" smtClean="0"/>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09036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7CBCA-A6CA-0D4F-8DD5-0E62ACF5317B}" type="datetimeFigureOut">
              <a:rPr lang="en-US" smtClean="0"/>
              <a:t>11/30/24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2394973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47CBCA-A6CA-0D4F-8DD5-0E62ACF5317B}" type="datetimeFigureOut">
              <a:rPr lang="en-US" smtClean="0"/>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64593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47CBCA-A6CA-0D4F-8DD5-0E62ACF5317B}" type="datetimeFigureOut">
              <a:rPr lang="en-US" smtClean="0"/>
              <a:t>11/30/24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98263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47CBCA-A6CA-0D4F-8DD5-0E62ACF5317B}" type="datetimeFigureOut">
              <a:rPr lang="en-US" smtClean="0"/>
              <a:t>11/30/24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2403431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7CBCA-A6CA-0D4F-8DD5-0E62ACF5317B}" type="datetimeFigureOut">
              <a:rPr lang="en-US" smtClean="0"/>
              <a:t>11/30/24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9703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47CBCA-A6CA-0D4F-8DD5-0E62ACF5317B}" type="datetimeFigureOut">
              <a:rPr lang="en-US" smtClean="0"/>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362437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47CBCA-A6CA-0D4F-8DD5-0E62ACF5317B}" type="datetimeFigureOut">
              <a:rPr lang="en-US" smtClean="0"/>
              <a:t>11/30/24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90549-F477-DE42-A6EC-0C503C86A099}" type="slidenum">
              <a:rPr lang="en-US" smtClean="0"/>
              <a:t>‹#›</a:t>
            </a:fld>
            <a:endParaRPr lang="en-US"/>
          </a:p>
        </p:txBody>
      </p:sp>
    </p:spTree>
    <p:extLst>
      <p:ext uri="{BB962C8B-B14F-4D97-AF65-F5344CB8AC3E}">
        <p14:creationId xmlns:p14="http://schemas.microsoft.com/office/powerpoint/2010/main" val="34359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147CBCA-A6CA-0D4F-8DD5-0E62ACF5317B}" type="datetimeFigureOut">
              <a:rPr lang="en-US" smtClean="0"/>
              <a:t>11/30/24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F90549-F477-DE42-A6EC-0C503C86A099}" type="slidenum">
              <a:rPr lang="en-US" smtClean="0"/>
              <a:t>‹#›</a:t>
            </a:fld>
            <a:endParaRPr lang="en-US"/>
          </a:p>
        </p:txBody>
      </p:sp>
    </p:spTree>
    <p:extLst>
      <p:ext uri="{BB962C8B-B14F-4D97-AF65-F5344CB8AC3E}">
        <p14:creationId xmlns:p14="http://schemas.microsoft.com/office/powerpoint/2010/main" val="3744881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91F33E3-4EFA-9E6C-46CD-C6683184B899}"/>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20: THE PERILOUS YEARS: THE RETURN OF DAVID (2Sam 19:1-43)</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may come a time in your life when people you have helped, have invested your life in, have led, have ministered to would turn their backs on you or, worse, stab you in the back.</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would you respond in that 						situation?</a:t>
            </a:r>
          </a:p>
        </p:txBody>
      </p:sp>
    </p:spTree>
    <p:extLst>
      <p:ext uri="{BB962C8B-B14F-4D97-AF65-F5344CB8AC3E}">
        <p14:creationId xmlns:p14="http://schemas.microsoft.com/office/powerpoint/2010/main" val="267227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8E3D783E-CAD1-6AC5-61C1-3589E7F79B7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9935432-E958-4001-2399-BD33968D90E5}"/>
              </a:ext>
            </a:extLst>
          </p:cNvPr>
          <p:cNvSpPr>
            <a:spLocks noGrp="1"/>
          </p:cNvSpPr>
          <p:nvPr>
            <p:ph type="subTitle" idx="1"/>
          </p:nvPr>
        </p:nvSpPr>
        <p:spPr>
          <a:xfrm>
            <a:off x="97536" y="179294"/>
            <a:ext cx="8948928" cy="6571129"/>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also sent a message to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Amasa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general to Absalom’s army, a nephew of David’s.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appealed as well to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Amasa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the basis of his relationship with him 					and by promising that he would 						replace Joab as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“commander of the 					army”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result of David’s move here is seen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14-15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mission of Zadok and Abiathar 						was successful.</a:t>
            </a:r>
          </a:p>
        </p:txBody>
      </p:sp>
    </p:spTree>
    <p:extLst>
      <p:ext uri="{BB962C8B-B14F-4D97-AF65-F5344CB8AC3E}">
        <p14:creationId xmlns:p14="http://schemas.microsoft.com/office/powerpoint/2010/main" val="26525677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868BD25E-DE54-4C1A-0B15-F716AB1901F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4A9BE0D-5B7A-5716-920D-EDBA2476F40F}"/>
              </a:ext>
            </a:extLst>
          </p:cNvPr>
          <p:cNvSpPr>
            <a:spLocks noGrp="1"/>
          </p:cNvSpPr>
          <p:nvPr>
            <p:ph type="subTitle" idx="1"/>
          </p:nvPr>
        </p:nvSpPr>
        <p:spPr>
          <a:xfrm>
            <a:off x="97536" y="179294"/>
            <a:ext cx="8948928" cy="6571129"/>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united Judah and, encouraged 					by David’s forgiving spirit, the men of 					Judah enthusiastically urge him and 					all his men to return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even 						meeting him to escort him back from 					the other side of the Jordan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is also something for us to learn from David’s approach to those who rebelled against him in joining Absalom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11-13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sought to win their hearts 						instead of bending their wills.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128979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35F9E63E-FEBF-1C01-9802-0AD1269BDAE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9C12EF0-86FF-1ACE-4320-A20BF8A79813}"/>
              </a:ext>
            </a:extLst>
          </p:cNvPr>
          <p:cNvSpPr>
            <a:spLocks noGrp="1"/>
          </p:cNvSpPr>
          <p:nvPr>
            <p:ph type="subTitle" idx="1"/>
          </p:nvPr>
        </p:nvSpPr>
        <p:spPr>
          <a:xfrm>
            <a:off x="97536" y="179294"/>
            <a:ext cx="8948928" cy="6571129"/>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took the path of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inspiring</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them 						rather than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intimidating</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principle applies to practically 						most of our relationships.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reason for this is that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change 						brought about by being inspired 						lasts much longer than change 						brought about by being 								intimidated.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803886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C7896AA3-95D8-BABD-DFA1-4E1335EBF5F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978352C-4202-B702-F45E-C84B38E9AFD9}"/>
              </a:ext>
            </a:extLst>
          </p:cNvPr>
          <p:cNvSpPr>
            <a:spLocks noGrp="1"/>
          </p:cNvSpPr>
          <p:nvPr>
            <p:ph type="subTitle" idx="1"/>
          </p:nvPr>
        </p:nvSpPr>
        <p:spPr>
          <a:xfrm>
            <a:off x="97536" y="89648"/>
            <a:ext cx="8948928" cy="6660776"/>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former 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change that sees genuine benefit as a reward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latter 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mere compliance that simply seeks escape from the fear of intimidation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Remember the sweet words of the Greater David’s – Jesus Christ – heart-drawing invitation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11:28-30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an invitation to salvation in Him 					by the Lord Jesus Himself.</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Note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tone of an appeal to the 						heart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this invitation.</a:t>
            </a:r>
          </a:p>
        </p:txBody>
      </p:sp>
    </p:spTree>
    <p:extLst>
      <p:ext uri="{BB962C8B-B14F-4D97-AF65-F5344CB8AC3E}">
        <p14:creationId xmlns:p14="http://schemas.microsoft.com/office/powerpoint/2010/main" val="317819761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7DD125BC-9377-F5EA-02E3-ED160F3FE1B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E7375AB-1BC4-670A-420C-2A458DA8C1CF}"/>
              </a:ext>
            </a:extLst>
          </p:cNvPr>
          <p:cNvSpPr>
            <a:spLocks noGrp="1"/>
          </p:cNvSpPr>
          <p:nvPr>
            <p:ph type="subTitle" idx="1"/>
          </p:nvPr>
        </p:nvSpPr>
        <p:spPr>
          <a:xfrm>
            <a:off x="97536" y="89648"/>
            <a:ext cx="8948928" cy="6660776"/>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is no threat or intimidation from 					the Lord who in fact knew that these 					same people would in time crucify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fact, there is even a promise given 					in this appeal: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28b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connection to this, 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12:47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Also,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5:19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will be a time of judgment 						coming, but this is the time where the 					Lord calls the world to be reconciled 					to God.</a:t>
            </a:r>
          </a:p>
        </p:txBody>
      </p:sp>
    </p:spTree>
    <p:extLst>
      <p:ext uri="{BB962C8B-B14F-4D97-AF65-F5344CB8AC3E}">
        <p14:creationId xmlns:p14="http://schemas.microsoft.com/office/powerpoint/2010/main" val="57696418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75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75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75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4"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2FD637B1-116B-D45E-797C-5E9A68EC834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E2AFB6B-BE64-C88A-41F6-25AF0B7833B6}"/>
              </a:ext>
            </a:extLst>
          </p:cNvPr>
          <p:cNvSpPr>
            <a:spLocks noGrp="1"/>
          </p:cNvSpPr>
          <p:nvPr>
            <p:ph type="subTitle" idx="1"/>
          </p:nvPr>
        </p:nvSpPr>
        <p:spPr>
          <a:xfrm>
            <a:off x="97536" y="89648"/>
            <a:ext cx="8948928" cy="6660776"/>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Throughout these passages we see the thread of reconciliation in the heart of the Greater David.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Lesser David, the king of Israel, 					had this as well in his heart.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 wonder God described him as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man after His own heart”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13:14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5713823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5F460DB9-55AD-E0A1-B931-D01616EFFC8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6773CD4-52BF-AFF6-AE73-873F09833951}"/>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would you then respond if any of those came back to you because they realized they needed you but without asking your forgiveness?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what David here will experience and let us see what we can learn from his response.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“Having the Heart of Reconciliation”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Is Rebuked by Joab (vv. 1-8b)</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David Is Restored as King (vv. 8c-43)</a:t>
            </a:r>
          </a:p>
        </p:txBody>
      </p:sp>
    </p:spTree>
    <p:extLst>
      <p:ext uri="{BB962C8B-B14F-4D97-AF65-F5344CB8AC3E}">
        <p14:creationId xmlns:p14="http://schemas.microsoft.com/office/powerpoint/2010/main" val="380857904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75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75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75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4" dur="75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75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75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75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4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04837814-3499-BC20-F7D6-82C57012F73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8CA72A0-C18F-B68B-301D-18D6051B96D9}"/>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The Nation Is in Confusion (vv. 8c-10)</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8c-10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 parenthetical note indicating 					that the rebellion ended and 							Absalom’s followers returned home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as the remnants of Absalom’s army made their way home, together with the rest of Israel they found themselves in a state of confusion.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9-10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650616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75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75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75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4"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BAF6CB54-CC86-4194-48E2-F54AC5AF2BD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1628372-43A3-B80D-BA2C-3A00D6750E2A}"/>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ironic that just a few days before, most of Israel was supporting the rebel ruler Absalom.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Now they wanted David back as their 					king.</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fickle crowds can be!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Following the moral principles 						given in God’s Word will help you 					avoid being swayed by the popular 					opinions of the crowd.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60381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072E6773-91D4-25EA-9EAC-3FB3FD210FD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709F0AE-A1AF-FF4A-0B52-A62AA9C3A2B6}"/>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 Unites Judah (vv. 11-15)</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11-15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instructed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“Zadok and Abiathar, the priests”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speak to them to ask why they were so reluctant to restore David when it was clear that all the people were willing and ready to do so.</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David appealing to 						the hearts of his fellow Judeans.</a:t>
            </a:r>
          </a:p>
        </p:txBody>
      </p:sp>
    </p:spTree>
    <p:extLst>
      <p:ext uri="{BB962C8B-B14F-4D97-AF65-F5344CB8AC3E}">
        <p14:creationId xmlns:p14="http://schemas.microsoft.com/office/powerpoint/2010/main" val="11014106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75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75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75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6"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7C7D02B4-603E-7BFD-617B-C23D11013F1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FEF8D92-561B-B4F7-5822-40C4FDF8856B}"/>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an indication that, although 					the rebellion was launched in Judah, 					David was now willing to forgive them 					for their actions.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message spoke to them as 						brothers from the same tribe who then 					should be the first to support him and 					bring him back.</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showed as well that what was 					more important to David than 						revenge was reconciliation.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207816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6172E8F7-D527-F2FC-20A4-DB3955DF81C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9531642-DD35-B3E6-2810-8C3A352F5A20}"/>
              </a:ext>
            </a:extLst>
          </p:cNvPr>
          <p:cNvSpPr>
            <a:spLocks noGrp="1"/>
          </p:cNvSpPr>
          <p:nvPr>
            <p:ph type="subTitle" idx="1"/>
          </p:nvPr>
        </p:nvSpPr>
        <p:spPr>
          <a:xfrm>
            <a:off x="109728" y="9753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SOMETIMES, IN OUR PRIDE, WE CARE MORE ABOUT THE OFFENSE DONE TO US THAN WE ARE ABOUT RECONCILIATION WITH THE ONE WHO MAY HAVE OFFENDED US.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should cause us to examine our 					hearts, especially when it comes to 						our relationships with family members 						and within our church family.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should bring to our minds a 						passage like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48142207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75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75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75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8"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35C55E74-8FA5-78C6-A5BD-D2C65A0ACA5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C058073-3C38-4DEA-9828-4744E6D1B516}"/>
              </a:ext>
            </a:extLst>
          </p:cNvPr>
          <p:cNvSpPr>
            <a:spLocks noGrp="1"/>
          </p:cNvSpPr>
          <p:nvPr>
            <p:ph type="subTitle" idx="1"/>
          </p:nvPr>
        </p:nvSpPr>
        <p:spPr>
          <a:xfrm>
            <a:off x="97536" y="188976"/>
            <a:ext cx="8948928" cy="6669024"/>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offense to God of the sins of 						His elect He placed on Christ who 					took the judgment for these sins, 					paying for them on their behalf on 					the cross of Calvary, “He Himself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[having become]</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propitiation for 					our sins”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1Jn 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Christ did not wait until we repented 					and changed; rather,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“while we were 						yet sinners,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died for us.”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901246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6000">
              <a:schemeClr val="accent3">
                <a:lumMod val="45000"/>
                <a:lumOff val="55000"/>
              </a:schemeClr>
            </a:gs>
            <a:gs pos="100000">
              <a:schemeClr val="accent3">
                <a:lumMod val="45000"/>
                <a:lumOff val="55000"/>
              </a:schemeClr>
            </a:gs>
            <a:gs pos="100000">
              <a:schemeClr val="accent3">
                <a:lumMod val="30000"/>
                <a:lumOff val="70000"/>
              </a:schemeClr>
            </a:gs>
          </a:gsLst>
          <a:lin ang="0" scaled="1"/>
          <a:tileRect/>
        </a:gradFill>
        <a:effectLst/>
      </p:bgPr>
    </p:bg>
    <p:spTree>
      <p:nvGrpSpPr>
        <p:cNvPr id="1" name="">
          <a:extLst>
            <a:ext uri="{FF2B5EF4-FFF2-40B4-BE49-F238E27FC236}">
              <a16:creationId xmlns:a16="http://schemas.microsoft.com/office/drawing/2014/main" id="{81E59818-57E7-008B-54BE-4D46D6DB327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E6FB75A-9638-4B55-FB64-0F8BE6BEFD53}"/>
              </a:ext>
            </a:extLst>
          </p:cNvPr>
          <p:cNvSpPr>
            <a:spLocks noGrp="1"/>
          </p:cNvSpPr>
          <p:nvPr>
            <p:ph type="subTitle" idx="1"/>
          </p:nvPr>
        </p:nvSpPr>
        <p:spPr>
          <a:xfrm>
            <a:off x="97536" y="179294"/>
            <a:ext cx="8948928" cy="6571129"/>
          </a:xfrm>
          <a:gradFill>
            <a:gsLst>
              <a:gs pos="0">
                <a:schemeClr val="accent3">
                  <a:lumMod val="5000"/>
                  <a:lumOff val="95000"/>
                </a:schemeClr>
              </a:gs>
              <a:gs pos="95000">
                <a:schemeClr val="accent3">
                  <a:lumMod val="45000"/>
                  <a:lumOff val="55000"/>
                </a:schemeClr>
              </a:gs>
              <a:gs pos="100000">
                <a:schemeClr val="accent3">
                  <a:lumMod val="45000"/>
                  <a:lumOff val="55000"/>
                </a:schemeClr>
              </a:gs>
              <a:gs pos="100000">
                <a:schemeClr val="accent3">
                  <a:lumMod val="30000"/>
                  <a:lumOff val="70000"/>
                </a:schemeClr>
              </a:gs>
            </a:gsLst>
            <a:lin ang="0" scaled="1"/>
          </a:gradFill>
          <a:effectLst>
            <a:outerShdw blurRad="50800" dist="38100" dir="2700000" algn="tl" rotWithShape="0">
              <a:prstClr val="black">
                <a:alpha val="40000"/>
              </a:prstClr>
            </a:outerShdw>
          </a:effectLst>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Of course, that payment we would 						later have to appropriate for ourselves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“by grace… through faith”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2:8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through all this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demonstrates His own love toward us”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His desire for His elect 					to be reconciled to Him so that in all 					this indeed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were reconciled to 						God through the death of His Son”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0279870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75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0"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205</TotalTime>
  <Words>1495</Words>
  <Application>Microsoft Macintosh PowerPoint</Application>
  <PresentationFormat>On-screen Show (4:3)</PresentationFormat>
  <Paragraphs>63</Paragraphs>
  <Slides>15</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24</cp:revision>
  <dcterms:created xsi:type="dcterms:W3CDTF">2024-11-30T11:33:00Z</dcterms:created>
  <dcterms:modified xsi:type="dcterms:W3CDTF">2024-11-30T14:58:29Z</dcterms:modified>
</cp:coreProperties>
</file>