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6"/>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9753"/>
    <p:restoredTop sz="94709"/>
  </p:normalViewPr>
  <p:slideViewPr>
    <p:cSldViewPr snapToGrid="0">
      <p:cViewPr varScale="1">
        <p:scale>
          <a:sx n="101" d="100"/>
          <a:sy n="101" d="100"/>
        </p:scale>
        <p:origin x="1596" y="1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A432E77-C9DD-5040-84E0-AD4E8BE11B93}" type="datetimeFigureOut">
              <a:rPr lang="en-US" smtClean="0"/>
              <a:t>11/24/2024</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6BD2622-C044-1641-B87C-95DACDEA9FB4}" type="slidenum">
              <a:rPr lang="en-US" smtClean="0"/>
              <a:t>‹#›</a:t>
            </a:fld>
            <a:endParaRPr lang="en-US"/>
          </a:p>
        </p:txBody>
      </p:sp>
    </p:spTree>
    <p:extLst>
      <p:ext uri="{BB962C8B-B14F-4D97-AF65-F5344CB8AC3E}">
        <p14:creationId xmlns:p14="http://schemas.microsoft.com/office/powerpoint/2010/main" val="272560010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C6BD2622-C044-1641-B87C-95DACDEA9FB4}" type="slidenum">
              <a:rPr lang="en-US" smtClean="0"/>
              <a:t>6</a:t>
            </a:fld>
            <a:endParaRPr lang="en-US"/>
          </a:p>
        </p:txBody>
      </p:sp>
    </p:spTree>
    <p:extLst>
      <p:ext uri="{BB962C8B-B14F-4D97-AF65-F5344CB8AC3E}">
        <p14:creationId xmlns:p14="http://schemas.microsoft.com/office/powerpoint/2010/main" val="323517632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D256BF4-6286-EC94-D4EE-98990E9FC52F}"/>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8A652B70-D0D9-D07D-69F2-472F50272F85}"/>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4641A3CE-A0D3-72C8-5173-51912871F75F}"/>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5B94AF5A-29B5-F11A-0AB0-F03AB7AB3BE7}"/>
              </a:ext>
            </a:extLst>
          </p:cNvPr>
          <p:cNvSpPr>
            <a:spLocks noGrp="1"/>
          </p:cNvSpPr>
          <p:nvPr>
            <p:ph type="sldNum" sz="quarter" idx="5"/>
          </p:nvPr>
        </p:nvSpPr>
        <p:spPr/>
        <p:txBody>
          <a:bodyPr/>
          <a:lstStyle/>
          <a:p>
            <a:fld id="{C6BD2622-C044-1641-B87C-95DACDEA9FB4}" type="slidenum">
              <a:rPr lang="en-US" smtClean="0"/>
              <a:t>7</a:t>
            </a:fld>
            <a:endParaRPr lang="en-US"/>
          </a:p>
        </p:txBody>
      </p:sp>
    </p:spTree>
    <p:extLst>
      <p:ext uri="{BB962C8B-B14F-4D97-AF65-F5344CB8AC3E}">
        <p14:creationId xmlns:p14="http://schemas.microsoft.com/office/powerpoint/2010/main" val="102450702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F8C635F-A33C-A9DD-D011-591CFE1CAE3F}"/>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6C85C0DD-ED51-694E-7333-40499142D059}"/>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E8C465B1-91A1-562F-9413-F59C2624C491}"/>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27D2AA61-EA52-7E36-63AE-31E8252A9034}"/>
              </a:ext>
            </a:extLst>
          </p:cNvPr>
          <p:cNvSpPr>
            <a:spLocks noGrp="1"/>
          </p:cNvSpPr>
          <p:nvPr>
            <p:ph type="sldNum" sz="quarter" idx="5"/>
          </p:nvPr>
        </p:nvSpPr>
        <p:spPr/>
        <p:txBody>
          <a:bodyPr/>
          <a:lstStyle/>
          <a:p>
            <a:fld id="{C6BD2622-C044-1641-B87C-95DACDEA9FB4}" type="slidenum">
              <a:rPr lang="en-US" smtClean="0"/>
              <a:t>8</a:t>
            </a:fld>
            <a:endParaRPr lang="en-US"/>
          </a:p>
        </p:txBody>
      </p:sp>
    </p:spTree>
    <p:extLst>
      <p:ext uri="{BB962C8B-B14F-4D97-AF65-F5344CB8AC3E}">
        <p14:creationId xmlns:p14="http://schemas.microsoft.com/office/powerpoint/2010/main" val="364283118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CBC5E3E-3D00-FC4B-B122-1D4D129BE6B1}"/>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D7DCB029-4551-1611-913B-D89DFCE8B887}"/>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DEAFA301-2227-1CBF-37DC-01AEC3C898EE}"/>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8DD8895D-0F62-76FA-912D-BE24828009DB}"/>
              </a:ext>
            </a:extLst>
          </p:cNvPr>
          <p:cNvSpPr>
            <a:spLocks noGrp="1"/>
          </p:cNvSpPr>
          <p:nvPr>
            <p:ph type="sldNum" sz="quarter" idx="5"/>
          </p:nvPr>
        </p:nvSpPr>
        <p:spPr/>
        <p:txBody>
          <a:bodyPr/>
          <a:lstStyle/>
          <a:p>
            <a:fld id="{C6BD2622-C044-1641-B87C-95DACDEA9FB4}" type="slidenum">
              <a:rPr lang="en-US" smtClean="0"/>
              <a:t>9</a:t>
            </a:fld>
            <a:endParaRPr lang="en-US"/>
          </a:p>
        </p:txBody>
      </p:sp>
    </p:spTree>
    <p:extLst>
      <p:ext uri="{BB962C8B-B14F-4D97-AF65-F5344CB8AC3E}">
        <p14:creationId xmlns:p14="http://schemas.microsoft.com/office/powerpoint/2010/main" val="124762754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B94FDDC-B297-0F06-25D3-923880091DA7}"/>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4D1F13EF-A49C-0C49-21FF-BC35760F6110}"/>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B8BFA44C-0439-A8EE-F07A-8BA51C165979}"/>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E62402B0-04B9-80BA-14C5-83335D292B92}"/>
              </a:ext>
            </a:extLst>
          </p:cNvPr>
          <p:cNvSpPr>
            <a:spLocks noGrp="1"/>
          </p:cNvSpPr>
          <p:nvPr>
            <p:ph type="sldNum" sz="quarter" idx="5"/>
          </p:nvPr>
        </p:nvSpPr>
        <p:spPr/>
        <p:txBody>
          <a:bodyPr/>
          <a:lstStyle/>
          <a:p>
            <a:fld id="{C6BD2622-C044-1641-B87C-95DACDEA9FB4}" type="slidenum">
              <a:rPr lang="en-US" smtClean="0"/>
              <a:t>10</a:t>
            </a:fld>
            <a:endParaRPr lang="en-US"/>
          </a:p>
        </p:txBody>
      </p:sp>
    </p:spTree>
    <p:extLst>
      <p:ext uri="{BB962C8B-B14F-4D97-AF65-F5344CB8AC3E}">
        <p14:creationId xmlns:p14="http://schemas.microsoft.com/office/powerpoint/2010/main" val="16339345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468CA97-2307-322D-73BE-CDA332BD9993}"/>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0A65C058-84A0-8614-208E-58196FAEA9E7}"/>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9D27120E-2A03-0A4D-0D43-193C023327D0}"/>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56C25E60-E8CD-836D-DAB9-88F5145AF5B7}"/>
              </a:ext>
            </a:extLst>
          </p:cNvPr>
          <p:cNvSpPr>
            <a:spLocks noGrp="1"/>
          </p:cNvSpPr>
          <p:nvPr>
            <p:ph type="sldNum" sz="quarter" idx="5"/>
          </p:nvPr>
        </p:nvSpPr>
        <p:spPr/>
        <p:txBody>
          <a:bodyPr/>
          <a:lstStyle/>
          <a:p>
            <a:fld id="{C6BD2622-C044-1641-B87C-95DACDEA9FB4}" type="slidenum">
              <a:rPr lang="en-US" smtClean="0"/>
              <a:t>11</a:t>
            </a:fld>
            <a:endParaRPr lang="en-US"/>
          </a:p>
        </p:txBody>
      </p:sp>
    </p:spTree>
    <p:extLst>
      <p:ext uri="{BB962C8B-B14F-4D97-AF65-F5344CB8AC3E}">
        <p14:creationId xmlns:p14="http://schemas.microsoft.com/office/powerpoint/2010/main" val="109160688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06F1C0F-6FBD-EF00-EE29-BF0028650C7A}"/>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B1F8D145-1FB4-88AB-D210-6CF26895EC47}"/>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DB523FA6-70A9-C4B1-7BE8-8E1139BE1EB1}"/>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A7C689AE-4103-CDA0-232D-1A325699DC48}"/>
              </a:ext>
            </a:extLst>
          </p:cNvPr>
          <p:cNvSpPr>
            <a:spLocks noGrp="1"/>
          </p:cNvSpPr>
          <p:nvPr>
            <p:ph type="sldNum" sz="quarter" idx="5"/>
          </p:nvPr>
        </p:nvSpPr>
        <p:spPr/>
        <p:txBody>
          <a:bodyPr/>
          <a:lstStyle/>
          <a:p>
            <a:fld id="{C6BD2622-C044-1641-B87C-95DACDEA9FB4}" type="slidenum">
              <a:rPr lang="en-US" smtClean="0"/>
              <a:t>12</a:t>
            </a:fld>
            <a:endParaRPr lang="en-US"/>
          </a:p>
        </p:txBody>
      </p:sp>
    </p:spTree>
    <p:extLst>
      <p:ext uri="{BB962C8B-B14F-4D97-AF65-F5344CB8AC3E}">
        <p14:creationId xmlns:p14="http://schemas.microsoft.com/office/powerpoint/2010/main" val="157274192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98257E9-23E6-A13A-AB39-105AC982F9FF}"/>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05D8B22B-5799-3E93-E22B-DF6E4F6BC175}"/>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AB8D5B70-3835-62B6-A5C8-4C24E4DAE716}"/>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F5CD275B-960A-DC70-DD32-2E19B18550F8}"/>
              </a:ext>
            </a:extLst>
          </p:cNvPr>
          <p:cNvSpPr>
            <a:spLocks noGrp="1"/>
          </p:cNvSpPr>
          <p:nvPr>
            <p:ph type="sldNum" sz="quarter" idx="5"/>
          </p:nvPr>
        </p:nvSpPr>
        <p:spPr/>
        <p:txBody>
          <a:bodyPr/>
          <a:lstStyle/>
          <a:p>
            <a:fld id="{C6BD2622-C044-1641-B87C-95DACDEA9FB4}" type="slidenum">
              <a:rPr lang="en-US" smtClean="0"/>
              <a:t>13</a:t>
            </a:fld>
            <a:endParaRPr lang="en-US"/>
          </a:p>
        </p:txBody>
      </p:sp>
    </p:spTree>
    <p:extLst>
      <p:ext uri="{BB962C8B-B14F-4D97-AF65-F5344CB8AC3E}">
        <p14:creationId xmlns:p14="http://schemas.microsoft.com/office/powerpoint/2010/main" val="128067391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C09F16-692C-8C37-FBB1-74E373B95EFF}"/>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47BB54B4-7A5E-47CD-A671-37254F81384F}"/>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3FA08F47-0562-7DE2-F88D-FBA04C7EA2A1}"/>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FED548F6-6612-8BB6-1A50-B2ECFF4352EF}"/>
              </a:ext>
            </a:extLst>
          </p:cNvPr>
          <p:cNvSpPr>
            <a:spLocks noGrp="1"/>
          </p:cNvSpPr>
          <p:nvPr>
            <p:ph type="sldNum" sz="quarter" idx="5"/>
          </p:nvPr>
        </p:nvSpPr>
        <p:spPr/>
        <p:txBody>
          <a:bodyPr/>
          <a:lstStyle/>
          <a:p>
            <a:fld id="{C6BD2622-C044-1641-B87C-95DACDEA9FB4}" type="slidenum">
              <a:rPr lang="en-US" smtClean="0"/>
              <a:t>14</a:t>
            </a:fld>
            <a:endParaRPr lang="en-US"/>
          </a:p>
        </p:txBody>
      </p:sp>
    </p:spTree>
    <p:extLst>
      <p:ext uri="{BB962C8B-B14F-4D97-AF65-F5344CB8AC3E}">
        <p14:creationId xmlns:p14="http://schemas.microsoft.com/office/powerpoint/2010/main" val="403570764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C078AF91-9D6E-F64B-A2E5-171AFF5F415C}" type="datetimeFigureOut">
              <a:rPr lang="en-US" smtClean="0"/>
              <a:t>11/24/2024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279597354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C078AF91-9D6E-F64B-A2E5-171AFF5F415C}" type="datetimeFigureOut">
              <a:rPr lang="en-US" smtClean="0"/>
              <a:t>11/24/2024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34294771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C078AF91-9D6E-F64B-A2E5-171AFF5F415C}" type="datetimeFigureOut">
              <a:rPr lang="en-US" smtClean="0"/>
              <a:t>11/24/2024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22146984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C078AF91-9D6E-F64B-A2E5-171AFF5F415C}" type="datetimeFigureOut">
              <a:rPr lang="en-US" smtClean="0"/>
              <a:t>11/24/2024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30176751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C078AF91-9D6E-F64B-A2E5-171AFF5F415C}" type="datetimeFigureOut">
              <a:rPr lang="en-US" smtClean="0"/>
              <a:t>11/24/2024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32831311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C078AF91-9D6E-F64B-A2E5-171AFF5F415C}" type="datetimeFigureOut">
              <a:rPr lang="en-US" smtClean="0"/>
              <a:t>11/24/2024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8684694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C078AF91-9D6E-F64B-A2E5-171AFF5F415C}" type="datetimeFigureOut">
              <a:rPr lang="en-US" smtClean="0"/>
              <a:t>11/24/2024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38740395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C078AF91-9D6E-F64B-A2E5-171AFF5F415C}" type="datetimeFigureOut">
              <a:rPr lang="en-US" smtClean="0"/>
              <a:t>11/24/2024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4549725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078AF91-9D6E-F64B-A2E5-171AFF5F415C}" type="datetimeFigureOut">
              <a:rPr lang="en-US" smtClean="0"/>
              <a:t>11/24/2024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23459528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C078AF91-9D6E-F64B-A2E5-171AFF5F415C}" type="datetimeFigureOut">
              <a:rPr lang="en-US" smtClean="0"/>
              <a:t>11/24/2024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28732881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C078AF91-9D6E-F64B-A2E5-171AFF5F415C}" type="datetimeFigureOut">
              <a:rPr lang="en-US" smtClean="0"/>
              <a:t>11/24/2024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633B1AC-D6DC-404C-BC94-22C2B0AF57D7}" type="slidenum">
              <a:rPr lang="en-US" smtClean="0"/>
              <a:t>‹#›</a:t>
            </a:fld>
            <a:endParaRPr lang="en-US"/>
          </a:p>
        </p:txBody>
      </p:sp>
    </p:spTree>
    <p:extLst>
      <p:ext uri="{BB962C8B-B14F-4D97-AF65-F5344CB8AC3E}">
        <p14:creationId xmlns:p14="http://schemas.microsoft.com/office/powerpoint/2010/main" val="37715028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C078AF91-9D6E-F64B-A2E5-171AFF5F415C}" type="datetimeFigureOut">
              <a:rPr lang="en-US" smtClean="0"/>
              <a:t>11/24/2024</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8633B1AC-D6DC-404C-BC94-22C2B0AF57D7}" type="slidenum">
              <a:rPr lang="en-US" smtClean="0"/>
              <a:t>‹#›</a:t>
            </a:fld>
            <a:endParaRPr lang="en-US"/>
          </a:p>
        </p:txBody>
      </p:sp>
    </p:spTree>
    <p:extLst>
      <p:ext uri="{BB962C8B-B14F-4D97-AF65-F5344CB8AC3E}">
        <p14:creationId xmlns:p14="http://schemas.microsoft.com/office/powerpoint/2010/main" val="179911410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449F53A7-B4DF-6D52-8950-0B336B1D7AD9}"/>
              </a:ext>
            </a:extLst>
          </p:cNvPr>
          <p:cNvSpPr>
            <a:spLocks noGrp="1"/>
          </p:cNvSpPr>
          <p:nvPr>
            <p:ph type="subTitle" idx="1"/>
          </p:nvPr>
        </p:nvSpPr>
        <p:spPr>
          <a:xfrm>
            <a:off x="97536" y="97536"/>
            <a:ext cx="8936736" cy="6632448"/>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b="1" u="sng"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SAMUEL SERIES 20: THE PERILOUS YEARS: THE RETURN OF DAVID (2Sam 19:1-43)</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u="sng"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INTRO</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Have you ever been so caught up in self-centered concern that it had to take either a strong and humbling rebuke or a life-shaking circumstance to awaken you from your self-focused emotional stupor?</a:t>
            </a:r>
          </a:p>
        </p:txBody>
      </p:sp>
    </p:spTree>
    <p:extLst>
      <p:ext uri="{BB962C8B-B14F-4D97-AF65-F5344CB8AC3E}">
        <p14:creationId xmlns:p14="http://schemas.microsoft.com/office/powerpoint/2010/main" val="313686846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0" end="0"/>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0" end="0"/>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Effect transition="in" filter="fade">
                                      <p:cBhvr>
                                        <p:cTn id="15" dur="1000"/>
                                        <p:tgtEl>
                                          <p:spTgt spid="3">
                                            <p:txEl>
                                              <p:pRg st="1" end="1"/>
                                            </p:txEl>
                                          </p:spTgt>
                                        </p:tgtEl>
                                      </p:cBhvr>
                                    </p:animEffect>
                                    <p:anim calcmode="lin" valueType="num">
                                      <p:cBhvr>
                                        <p:cTn id="16"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37" presetClass="entr" presetSubtype="0" fill="hold" nodeType="clickEffect">
                                  <p:stCondLst>
                                    <p:cond delay="0"/>
                                  </p:stCondLst>
                                  <p:childTnLst>
                                    <p:set>
                                      <p:cBhvr>
                                        <p:cTn id="22" dur="1" fill="hold">
                                          <p:stCondLst>
                                            <p:cond delay="0"/>
                                          </p:stCondLst>
                                        </p:cTn>
                                        <p:tgtEl>
                                          <p:spTgt spid="3">
                                            <p:txEl>
                                              <p:pRg st="2" end="2"/>
                                            </p:txEl>
                                          </p:spTgt>
                                        </p:tgtEl>
                                        <p:attrNameLst>
                                          <p:attrName>style.visibility</p:attrName>
                                        </p:attrNameLst>
                                      </p:cBhvr>
                                      <p:to>
                                        <p:strVal val="visible"/>
                                      </p:to>
                                    </p:set>
                                    <p:animEffect transition="in" filter="fade">
                                      <p:cBhvr>
                                        <p:cTn id="23" dur="1000"/>
                                        <p:tgtEl>
                                          <p:spTgt spid="3">
                                            <p:txEl>
                                              <p:pRg st="2" end="2"/>
                                            </p:txEl>
                                          </p:spTgt>
                                        </p:tgtEl>
                                      </p:cBhvr>
                                    </p:animEffect>
                                    <p:anim calcmode="lin" valueType="num">
                                      <p:cBhvr>
                                        <p:cTn id="24"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5"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26"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957FE6C0-723E-6EFD-C1AD-F94FF4EFF91E}"/>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3DFD09E8-B36E-6AB9-08AD-6F167B5CB8D6}"/>
              </a:ext>
            </a:extLst>
          </p:cNvPr>
          <p:cNvSpPr>
            <a:spLocks noGrp="1"/>
          </p:cNvSpPr>
          <p:nvPr>
            <p:ph type="subTitle" idx="1"/>
          </p:nvPr>
        </p:nvSpPr>
        <p:spPr>
          <a:xfrm>
            <a:off x="97536" y="97536"/>
            <a:ext cx="8936736" cy="6632448"/>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8ab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Apparently, Joab’s short but cutting 					rebuke shook David back to reality.</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What can we learn from this incident? </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WHEN OUR EMOTIONS ARE INVOLVED AND NOT PUT IN SUBJECTION TO OUR MINDS AS INFORMED BY GOD’S WORD, WE WILL BE BLINDED TO A MORE SCRIPTURE-GUIDED PERSPECTIVE – THE BIGGER PICTURE.</a:t>
            </a:r>
          </a:p>
        </p:txBody>
      </p:sp>
    </p:spTree>
    <p:extLst>
      <p:ext uri="{BB962C8B-B14F-4D97-AF65-F5344CB8AC3E}">
        <p14:creationId xmlns:p14="http://schemas.microsoft.com/office/powerpoint/2010/main" val="2152867012"/>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37"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fade">
                                      <p:cBhvr>
                                        <p:cTn id="23" dur="1000"/>
                                        <p:tgtEl>
                                          <p:spTgt spid="3">
                                            <p:txEl>
                                              <p:pRg st="3" end="3"/>
                                            </p:txEl>
                                          </p:spTgt>
                                        </p:tgtEl>
                                      </p:cBhvr>
                                    </p:animEffect>
                                    <p:anim calcmode="lin" valueType="num">
                                      <p:cBhvr>
                                        <p:cTn id="24"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5" dur="900" decel="100000" fill="hold"/>
                                        <p:tgtEl>
                                          <p:spTgt spid="3">
                                            <p:txEl>
                                              <p:pRg st="3" end="3"/>
                                            </p:txEl>
                                          </p:spTgt>
                                        </p:tgtEl>
                                        <p:attrNameLst>
                                          <p:attrName>ppt_y</p:attrName>
                                        </p:attrNameLst>
                                      </p:cBhvr>
                                      <p:tavLst>
                                        <p:tav tm="0">
                                          <p:val>
                                            <p:strVal val="#ppt_y+1"/>
                                          </p:val>
                                        </p:tav>
                                        <p:tav tm="100000">
                                          <p:val>
                                            <p:strVal val="#ppt_y-.03"/>
                                          </p:val>
                                        </p:tav>
                                      </p:tavLst>
                                    </p:anim>
                                    <p:anim calcmode="lin" valueType="num">
                                      <p:cBhvr>
                                        <p:cTn id="26" dur="100" accel="100000" fill="hold">
                                          <p:stCondLst>
                                            <p:cond delay="900"/>
                                          </p:stCondLst>
                                        </p:cTn>
                                        <p:tgtEl>
                                          <p:spTgt spid="3">
                                            <p:txEl>
                                              <p:pRg st="3" end="3"/>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F475891C-7B4F-FFEB-25A8-3154896A7942}"/>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D454DD38-A426-7920-B508-036144A0825D}"/>
              </a:ext>
            </a:extLst>
          </p:cNvPr>
          <p:cNvSpPr>
            <a:spLocks noGrp="1"/>
          </p:cNvSpPr>
          <p:nvPr>
            <p:ph type="subTitle" idx="1"/>
          </p:nvPr>
        </p:nvSpPr>
        <p:spPr>
          <a:xfrm>
            <a:off x="97536" y="97536"/>
            <a:ext cx="8936736" cy="6632448"/>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We will fail to consider what the 						Lord’s higher purpose is and, 						hence, fail to trust in and submit to 					His ultimate sovereignty.</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We will not succeed in accomplishing 					God’s will and purpose for us in that 						particular situation.</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John MacArthur</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“The goal of life is 					not personal satisfaction. The goal of 					life is the glory of God and the honor 					of God.”</a:t>
            </a:r>
          </a:p>
        </p:txBody>
      </p:sp>
    </p:spTree>
    <p:extLst>
      <p:ext uri="{BB962C8B-B14F-4D97-AF65-F5344CB8AC3E}">
        <p14:creationId xmlns:p14="http://schemas.microsoft.com/office/powerpoint/2010/main" val="2953702464"/>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B0AAA0AF-379B-EEF3-2D65-6A011711A94F}"/>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E9DFDE60-CF9D-9A47-ED1A-AAE4A6B2014C}"/>
              </a:ext>
            </a:extLst>
          </p:cNvPr>
          <p:cNvSpPr>
            <a:spLocks noGrp="1"/>
          </p:cNvSpPr>
          <p:nvPr>
            <p:ph type="subTitle" idx="1"/>
          </p:nvPr>
        </p:nvSpPr>
        <p:spPr>
          <a:xfrm>
            <a:off x="97536" y="97536"/>
            <a:ext cx="8936736" cy="663244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relation to this, HOWEVER OUR EXTERNAL CIRCUMSTANCES MAY WEIGH HEAVY UPON US, GOD EXPECTS US TO STILL ACCOMPLISH WHATEVER RESPONSIBILITIES HE HAD GIVEN US TO ACCOMPLISH.</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To fulfill our God-given 								responsibilities amid difficult 						circumstances would require us to 					profoundly trust in and depend on 					Him.</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Consider Paul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2Cor 12:7-10</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3015390650"/>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8390704B-AB04-47D2-DAE4-92001FF4E044}"/>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77C468F4-1ECE-B944-77EC-CFD44EC8D82E}"/>
              </a:ext>
            </a:extLst>
          </p:cNvPr>
          <p:cNvSpPr>
            <a:spLocks noGrp="1"/>
          </p:cNvSpPr>
          <p:nvPr>
            <p:ph type="subTitle" idx="1"/>
          </p:nvPr>
        </p:nvSpPr>
        <p:spPr>
          <a:xfrm>
            <a:off x="97536" y="97536"/>
            <a:ext cx="8936736" cy="663244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the case of Joab, WE SEE THAT GOD IN HIS ABSOLUTE SOVEREIGNTY AND PERFECT RIGHTEOUSNESS CAN CHOOSE ANY INSTRUMENT (YES, EVEN WICKED MEN) TO ACCOMPLISH HIS HOLY PURPOSES.</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God clearly used Judas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Acts 1:15-</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and evil men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Acts 2:23</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to 						accomplish His plan of sending Jesus 					to die for the sins of those who would 						trust Christ as Lord and Savior.</a:t>
            </a:r>
          </a:p>
        </p:txBody>
      </p:sp>
    </p:spTree>
    <p:extLst>
      <p:ext uri="{BB962C8B-B14F-4D97-AF65-F5344CB8AC3E}">
        <p14:creationId xmlns:p14="http://schemas.microsoft.com/office/powerpoint/2010/main" val="3078616988"/>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DF888211-C5A5-B84B-2240-7C701B024398}"/>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1B084C5C-C896-50EA-CE01-EE0F7EF12784}"/>
              </a:ext>
            </a:extLst>
          </p:cNvPr>
          <p:cNvSpPr>
            <a:spLocks noGrp="1"/>
          </p:cNvSpPr>
          <p:nvPr>
            <p:ph type="subTitle" idx="1"/>
          </p:nvPr>
        </p:nvSpPr>
        <p:spPr>
          <a:xfrm>
            <a:off x="97536" y="97536"/>
            <a:ext cx="8936736" cy="663244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Going back to David</a:t>
            </a:r>
            <a:r>
              <a:rPr lang="en-PH" sz="360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GOD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CHOOSES MEN AND WOMEN, EVEN WITH ALL THEIR WEAKNESSES, WHO ARE AFTER HIS OWN HEART AND TRULY DEVOTED TO HIM.</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Once more we are made witness to 					the real weaknesses of God’s chosen 					servant, David,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 man after His own 					heart”</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1Sam 13:14</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Lord can heal a broken heart, 					If we give all the pieces to Him and 					obey Him by faith.”</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629602567"/>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50B9D2F7-14B5-AC24-433A-04567535A338}"/>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48C6D1B7-9DB1-5F2E-CC0D-06701B8F0826}"/>
              </a:ext>
            </a:extLst>
          </p:cNvPr>
          <p:cNvSpPr>
            <a:spLocks noGrp="1"/>
          </p:cNvSpPr>
          <p:nvPr>
            <p:ph type="subTitle" idx="1"/>
          </p:nvPr>
        </p:nvSpPr>
        <p:spPr>
          <a:xfrm>
            <a:off x="97536" y="97536"/>
            <a:ext cx="8936736" cy="6632448"/>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repeated theme in this chapter is bringing back the king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10-12, 15, 41</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Our outline:</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7. The Return of David (2 Samuel 19:1-							43)</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David Is Rebuked by Joab (vv. 1-									8b)</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 David Is Restored as King (vv. 8c-									43)</a:t>
            </a:r>
          </a:p>
        </p:txBody>
      </p:sp>
    </p:spTree>
    <p:extLst>
      <p:ext uri="{BB962C8B-B14F-4D97-AF65-F5344CB8AC3E}">
        <p14:creationId xmlns:p14="http://schemas.microsoft.com/office/powerpoint/2010/main" val="1018771505"/>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37"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fade">
                                      <p:cBhvr>
                                        <p:cTn id="23" dur="1000"/>
                                        <p:tgtEl>
                                          <p:spTgt spid="3">
                                            <p:txEl>
                                              <p:pRg st="3" end="3"/>
                                            </p:txEl>
                                          </p:spTgt>
                                        </p:tgtEl>
                                      </p:cBhvr>
                                    </p:animEffect>
                                    <p:anim calcmode="lin" valueType="num">
                                      <p:cBhvr>
                                        <p:cTn id="24"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5" dur="900" decel="100000" fill="hold"/>
                                        <p:tgtEl>
                                          <p:spTgt spid="3">
                                            <p:txEl>
                                              <p:pRg st="3" end="3"/>
                                            </p:txEl>
                                          </p:spTgt>
                                        </p:tgtEl>
                                        <p:attrNameLst>
                                          <p:attrName>ppt_y</p:attrName>
                                        </p:attrNameLst>
                                      </p:cBhvr>
                                      <p:tavLst>
                                        <p:tav tm="0">
                                          <p:val>
                                            <p:strVal val="#ppt_y+1"/>
                                          </p:val>
                                        </p:tav>
                                        <p:tav tm="100000">
                                          <p:val>
                                            <p:strVal val="#ppt_y-.03"/>
                                          </p:val>
                                        </p:tav>
                                      </p:tavLst>
                                    </p:anim>
                                    <p:anim calcmode="lin" valueType="num">
                                      <p:cBhvr>
                                        <p:cTn id="26" dur="100" accel="100000" fill="hold">
                                          <p:stCondLst>
                                            <p:cond delay="900"/>
                                          </p:stCondLst>
                                        </p:cTn>
                                        <p:tgtEl>
                                          <p:spTgt spid="3">
                                            <p:txEl>
                                              <p:pRg st="3" end="3"/>
                                            </p:txEl>
                                          </p:spTgt>
                                        </p:tgtEl>
                                        <p:attrNameLst>
                                          <p:attrName>ppt_y</p:attrName>
                                        </p:attrNameLst>
                                      </p:cBhvr>
                                      <p:tavLst>
                                        <p:tav tm="0">
                                          <p:val>
                                            <p:strVal val="#ppt_y-.03"/>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37" presetClass="entr" presetSubtype="0"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Effect transition="in" filter="fade">
                                      <p:cBhvr>
                                        <p:cTn id="31" dur="1000"/>
                                        <p:tgtEl>
                                          <p:spTgt spid="3">
                                            <p:txEl>
                                              <p:pRg st="4" end="4"/>
                                            </p:txEl>
                                          </p:spTgt>
                                        </p:tgtEl>
                                      </p:cBhvr>
                                    </p:animEffect>
                                    <p:anim calcmode="lin" valueType="num">
                                      <p:cBhvr>
                                        <p:cTn id="32"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3" dur="900" decel="100000" fill="hold"/>
                                        <p:tgtEl>
                                          <p:spTgt spid="3">
                                            <p:txEl>
                                              <p:pRg st="4" end="4"/>
                                            </p:txEl>
                                          </p:spTgt>
                                        </p:tgtEl>
                                        <p:attrNameLst>
                                          <p:attrName>ppt_y</p:attrName>
                                        </p:attrNameLst>
                                      </p:cBhvr>
                                      <p:tavLst>
                                        <p:tav tm="0">
                                          <p:val>
                                            <p:strVal val="#ppt_y+1"/>
                                          </p:val>
                                        </p:tav>
                                        <p:tav tm="100000">
                                          <p:val>
                                            <p:strVal val="#ppt_y-.03"/>
                                          </p:val>
                                        </p:tav>
                                      </p:tavLst>
                                    </p:anim>
                                    <p:anim calcmode="lin" valueType="num">
                                      <p:cBhvr>
                                        <p:cTn id="34" dur="100" accel="100000" fill="hold">
                                          <p:stCondLst>
                                            <p:cond delay="900"/>
                                          </p:stCondLst>
                                        </p:cTn>
                                        <p:tgtEl>
                                          <p:spTgt spid="3">
                                            <p:txEl>
                                              <p:pRg st="4" end="4"/>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738221A7-F556-7B74-7155-E00A76C350A1}"/>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F166BE77-AD73-E3D5-408D-ADC3243FE384}"/>
              </a:ext>
            </a:extLst>
          </p:cNvPr>
          <p:cNvSpPr>
            <a:spLocks noGrp="1"/>
          </p:cNvSpPr>
          <p:nvPr>
            <p:ph type="subTitle" idx="1"/>
          </p:nvPr>
        </p:nvSpPr>
        <p:spPr>
          <a:xfrm>
            <a:off x="97536" y="97536"/>
            <a:ext cx="8936736" cy="6632448"/>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 David Is Rebuked by Joab (vv. 1-8b)</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2Sam 19:1-8b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section picks up from the last verse of Ch. 18. </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David’s reaction to the 							Cushite’s news of Absalom’s death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18:33</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had reached Joab.</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And this continued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4</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dirty="0"/>
          </a:p>
        </p:txBody>
      </p:sp>
    </p:spTree>
    <p:extLst>
      <p:ext uri="{BB962C8B-B14F-4D97-AF65-F5344CB8AC3E}">
        <p14:creationId xmlns:p14="http://schemas.microsoft.com/office/powerpoint/2010/main" val="2474989088"/>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37"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fade">
                                      <p:cBhvr>
                                        <p:cTn id="23" dur="1000"/>
                                        <p:tgtEl>
                                          <p:spTgt spid="3">
                                            <p:txEl>
                                              <p:pRg st="3" end="3"/>
                                            </p:txEl>
                                          </p:spTgt>
                                        </p:tgtEl>
                                      </p:cBhvr>
                                    </p:animEffect>
                                    <p:anim calcmode="lin" valueType="num">
                                      <p:cBhvr>
                                        <p:cTn id="24"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5" dur="900" decel="100000" fill="hold"/>
                                        <p:tgtEl>
                                          <p:spTgt spid="3">
                                            <p:txEl>
                                              <p:pRg st="3" end="3"/>
                                            </p:txEl>
                                          </p:spTgt>
                                        </p:tgtEl>
                                        <p:attrNameLst>
                                          <p:attrName>ppt_y</p:attrName>
                                        </p:attrNameLst>
                                      </p:cBhvr>
                                      <p:tavLst>
                                        <p:tav tm="0">
                                          <p:val>
                                            <p:strVal val="#ppt_y+1"/>
                                          </p:val>
                                        </p:tav>
                                        <p:tav tm="100000">
                                          <p:val>
                                            <p:strVal val="#ppt_y-.03"/>
                                          </p:val>
                                        </p:tav>
                                      </p:tavLst>
                                    </p:anim>
                                    <p:anim calcmode="lin" valueType="num">
                                      <p:cBhvr>
                                        <p:cTn id="26" dur="100" accel="100000" fill="hold">
                                          <p:stCondLst>
                                            <p:cond delay="900"/>
                                          </p:stCondLst>
                                        </p:cTn>
                                        <p:tgtEl>
                                          <p:spTgt spid="3">
                                            <p:txEl>
                                              <p:pRg st="3" end="3"/>
                                            </p:txEl>
                                          </p:spTgt>
                                        </p:tgtEl>
                                        <p:attrNameLst>
                                          <p:attrName>ppt_y</p:attrName>
                                        </p:attrNameLst>
                                      </p:cBhvr>
                                      <p:tavLst>
                                        <p:tav tm="0">
                                          <p:val>
                                            <p:strVal val="#ppt_y-.03"/>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37" presetClass="entr" presetSubtype="0"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Effect transition="in" filter="fade">
                                      <p:cBhvr>
                                        <p:cTn id="31" dur="1000"/>
                                        <p:tgtEl>
                                          <p:spTgt spid="3">
                                            <p:txEl>
                                              <p:pRg st="4" end="4"/>
                                            </p:txEl>
                                          </p:spTgt>
                                        </p:tgtEl>
                                      </p:cBhvr>
                                    </p:animEffect>
                                    <p:anim calcmode="lin" valueType="num">
                                      <p:cBhvr>
                                        <p:cTn id="32"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3" dur="900" decel="100000" fill="hold"/>
                                        <p:tgtEl>
                                          <p:spTgt spid="3">
                                            <p:txEl>
                                              <p:pRg st="4" end="4"/>
                                            </p:txEl>
                                          </p:spTgt>
                                        </p:tgtEl>
                                        <p:attrNameLst>
                                          <p:attrName>ppt_y</p:attrName>
                                        </p:attrNameLst>
                                      </p:cBhvr>
                                      <p:tavLst>
                                        <p:tav tm="0">
                                          <p:val>
                                            <p:strVal val="#ppt_y+1"/>
                                          </p:val>
                                        </p:tav>
                                        <p:tav tm="100000">
                                          <p:val>
                                            <p:strVal val="#ppt_y-.03"/>
                                          </p:val>
                                        </p:tav>
                                      </p:tavLst>
                                    </p:anim>
                                    <p:anim calcmode="lin" valueType="num">
                                      <p:cBhvr>
                                        <p:cTn id="34" dur="100" accel="100000" fill="hold">
                                          <p:stCondLst>
                                            <p:cond delay="900"/>
                                          </p:stCondLst>
                                        </p:cTn>
                                        <p:tgtEl>
                                          <p:spTgt spid="3">
                                            <p:txEl>
                                              <p:pRg st="4" end="4"/>
                                            </p:txEl>
                                          </p:spTgt>
                                        </p:tgtEl>
                                        <p:attrNameLst>
                                          <p:attrName>ppt_y</p:attrName>
                                        </p:attrNameLst>
                                      </p:cBhvr>
                                      <p:tavLst>
                                        <p:tav tm="0">
                                          <p:val>
                                            <p:strVal val="#ppt_y-.03"/>
                                          </p:val>
                                        </p:tav>
                                        <p:tav tm="100000">
                                          <p:val>
                                            <p:strVal val="#ppt_y"/>
                                          </p:val>
                                        </p:tav>
                                      </p:tavLst>
                                    </p:anim>
                                  </p:childTnLst>
                                </p:cTn>
                              </p:par>
                            </p:childTnLst>
                          </p:cTn>
                        </p:par>
                      </p:childTnLst>
                    </p:cTn>
                  </p:par>
                  <p:par>
                    <p:cTn id="35" fill="hold">
                      <p:stCondLst>
                        <p:cond delay="indefinite"/>
                      </p:stCondLst>
                      <p:childTnLst>
                        <p:par>
                          <p:cTn id="36" fill="hold">
                            <p:stCondLst>
                              <p:cond delay="0"/>
                            </p:stCondLst>
                            <p:childTnLst>
                              <p:par>
                                <p:cTn id="37" presetID="37" presetClass="entr" presetSubtype="0" fill="hold" nodeType="clickEffect">
                                  <p:stCondLst>
                                    <p:cond delay="0"/>
                                  </p:stCondLst>
                                  <p:childTnLst>
                                    <p:set>
                                      <p:cBhvr>
                                        <p:cTn id="38" dur="1" fill="hold">
                                          <p:stCondLst>
                                            <p:cond delay="0"/>
                                          </p:stCondLst>
                                        </p:cTn>
                                        <p:tgtEl>
                                          <p:spTgt spid="3">
                                            <p:txEl>
                                              <p:pRg st="5" end="5"/>
                                            </p:txEl>
                                          </p:spTgt>
                                        </p:tgtEl>
                                        <p:attrNameLst>
                                          <p:attrName>style.visibility</p:attrName>
                                        </p:attrNameLst>
                                      </p:cBhvr>
                                      <p:to>
                                        <p:strVal val="visible"/>
                                      </p:to>
                                    </p:set>
                                    <p:animEffect transition="in" filter="fade">
                                      <p:cBhvr>
                                        <p:cTn id="39" dur="1000"/>
                                        <p:tgtEl>
                                          <p:spTgt spid="3">
                                            <p:txEl>
                                              <p:pRg st="5" end="5"/>
                                            </p:txEl>
                                          </p:spTgt>
                                        </p:tgtEl>
                                      </p:cBhvr>
                                    </p:animEffect>
                                    <p:anim calcmode="lin" valueType="num">
                                      <p:cBhvr>
                                        <p:cTn id="40"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41" dur="900" decel="100000" fill="hold"/>
                                        <p:tgtEl>
                                          <p:spTgt spid="3">
                                            <p:txEl>
                                              <p:pRg st="5" end="5"/>
                                            </p:txEl>
                                          </p:spTgt>
                                        </p:tgtEl>
                                        <p:attrNameLst>
                                          <p:attrName>ppt_y</p:attrName>
                                        </p:attrNameLst>
                                      </p:cBhvr>
                                      <p:tavLst>
                                        <p:tav tm="0">
                                          <p:val>
                                            <p:strVal val="#ppt_y+1"/>
                                          </p:val>
                                        </p:tav>
                                        <p:tav tm="100000">
                                          <p:val>
                                            <p:strVal val="#ppt_y-.03"/>
                                          </p:val>
                                        </p:tav>
                                      </p:tavLst>
                                    </p:anim>
                                    <p:anim calcmode="lin" valueType="num">
                                      <p:cBhvr>
                                        <p:cTn id="42" dur="100" accel="100000" fill="hold">
                                          <p:stCondLst>
                                            <p:cond delay="900"/>
                                          </p:stCondLst>
                                        </p:cTn>
                                        <p:tgtEl>
                                          <p:spTgt spid="3">
                                            <p:txEl>
                                              <p:pRg st="5" end="5"/>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9A93118C-3FEA-7756-4D6C-9449E8D9DE1D}"/>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40949859-2071-93C4-62CE-D26CAE66DD41}"/>
              </a:ext>
            </a:extLst>
          </p:cNvPr>
          <p:cNvSpPr>
            <a:spLocks noGrp="1"/>
          </p:cNvSpPr>
          <p:nvPr>
            <p:ph type="subTitle" idx="1"/>
          </p:nvPr>
        </p:nvSpPr>
        <p:spPr>
          <a:xfrm>
            <a:off x="97536" y="97536"/>
            <a:ext cx="8936736" cy="6632448"/>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Soon enough, the news of his reaction had reached his men and that was enough to change the whole mood of victory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“to mourning for all the people”</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What should have been a day of 						celebration for David’s army at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Mahanaim</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became a confused time of 					embarrassment and shame for 						David’s men: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3</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4031832874"/>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11A42660-1517-3F04-7B3F-EE3C1C24C0C6}"/>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95F2DA27-A108-6B29-7C66-D646490A89D9}"/>
              </a:ext>
            </a:extLst>
          </p:cNvPr>
          <p:cNvSpPr>
            <a:spLocks noGrp="1"/>
          </p:cNvSpPr>
          <p:nvPr>
            <p:ph type="subTitle" idx="1"/>
          </p:nvPr>
        </p:nvSpPr>
        <p:spPr>
          <a:xfrm>
            <a:off x="97536" y="97536"/>
            <a:ext cx="8936736" cy="6632448"/>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As mentioned in the last chapter, David lost sight of the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bigger picture</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because he was so obsessed with the death of Absalom that he could think of nothing else.</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And in his men’s eyes, it may have 						looked like David overlooked his son’s 					mistakes and sins.</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This certainly must have confused his 					men, who saw Absalom as a liar, a 						murderer, a traitor, and a rebel.</a:t>
            </a:r>
          </a:p>
        </p:txBody>
      </p:sp>
    </p:spTree>
    <p:extLst>
      <p:ext uri="{BB962C8B-B14F-4D97-AF65-F5344CB8AC3E}">
        <p14:creationId xmlns:p14="http://schemas.microsoft.com/office/powerpoint/2010/main" val="3881053492"/>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08818D27-815C-1F7E-9323-6A7DDFE5814F}"/>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D1BE5F97-37DF-CC04-13A6-7C14899CA10A}"/>
              </a:ext>
            </a:extLst>
          </p:cNvPr>
          <p:cNvSpPr>
            <a:spLocks noGrp="1"/>
          </p:cNvSpPr>
          <p:nvPr>
            <p:ph type="subTitle" idx="1"/>
          </p:nvPr>
        </p:nvSpPr>
        <p:spPr>
          <a:xfrm>
            <a:off x="97536" y="97536"/>
            <a:ext cx="8936736" cy="663244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David’s problem wasn’t that he grieved over his son.</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His problem: he grieved excessively.</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David’s response was abnormal and 					sinful.</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David the father apparently forgot that 					he was also David the king.</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Warren </a:t>
            </a:r>
            <a:r>
              <a:rPr lang="en-PH" sz="3600" b="1" u="sng"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Wiersbe</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“Leaders must still 					lead, even if their hearts are broken; 					that’s one of the prices that leaders 						must pay.”</a:t>
            </a:r>
          </a:p>
        </p:txBody>
      </p:sp>
    </p:spTree>
    <p:extLst>
      <p:ext uri="{BB962C8B-B14F-4D97-AF65-F5344CB8AC3E}">
        <p14:creationId xmlns:p14="http://schemas.microsoft.com/office/powerpoint/2010/main" val="1789032317"/>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37"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fade">
                                      <p:cBhvr>
                                        <p:cTn id="23" dur="1000"/>
                                        <p:tgtEl>
                                          <p:spTgt spid="3">
                                            <p:txEl>
                                              <p:pRg st="3" end="3"/>
                                            </p:txEl>
                                          </p:spTgt>
                                        </p:tgtEl>
                                      </p:cBhvr>
                                    </p:animEffect>
                                    <p:anim calcmode="lin" valueType="num">
                                      <p:cBhvr>
                                        <p:cTn id="24"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5" dur="900" decel="100000" fill="hold"/>
                                        <p:tgtEl>
                                          <p:spTgt spid="3">
                                            <p:txEl>
                                              <p:pRg st="3" end="3"/>
                                            </p:txEl>
                                          </p:spTgt>
                                        </p:tgtEl>
                                        <p:attrNameLst>
                                          <p:attrName>ppt_y</p:attrName>
                                        </p:attrNameLst>
                                      </p:cBhvr>
                                      <p:tavLst>
                                        <p:tav tm="0">
                                          <p:val>
                                            <p:strVal val="#ppt_y+1"/>
                                          </p:val>
                                        </p:tav>
                                        <p:tav tm="100000">
                                          <p:val>
                                            <p:strVal val="#ppt_y-.03"/>
                                          </p:val>
                                        </p:tav>
                                      </p:tavLst>
                                    </p:anim>
                                    <p:anim calcmode="lin" valueType="num">
                                      <p:cBhvr>
                                        <p:cTn id="26" dur="100" accel="100000" fill="hold">
                                          <p:stCondLst>
                                            <p:cond delay="900"/>
                                          </p:stCondLst>
                                        </p:cTn>
                                        <p:tgtEl>
                                          <p:spTgt spid="3">
                                            <p:txEl>
                                              <p:pRg st="3" end="3"/>
                                            </p:txEl>
                                          </p:spTgt>
                                        </p:tgtEl>
                                        <p:attrNameLst>
                                          <p:attrName>ppt_y</p:attrName>
                                        </p:attrNameLst>
                                      </p:cBhvr>
                                      <p:tavLst>
                                        <p:tav tm="0">
                                          <p:val>
                                            <p:strVal val="#ppt_y-.03"/>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37" presetClass="entr" presetSubtype="0"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Effect transition="in" filter="fade">
                                      <p:cBhvr>
                                        <p:cTn id="31" dur="1000"/>
                                        <p:tgtEl>
                                          <p:spTgt spid="3">
                                            <p:txEl>
                                              <p:pRg st="4" end="4"/>
                                            </p:txEl>
                                          </p:spTgt>
                                        </p:tgtEl>
                                      </p:cBhvr>
                                    </p:animEffect>
                                    <p:anim calcmode="lin" valueType="num">
                                      <p:cBhvr>
                                        <p:cTn id="32"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3" dur="900" decel="100000" fill="hold"/>
                                        <p:tgtEl>
                                          <p:spTgt spid="3">
                                            <p:txEl>
                                              <p:pRg st="4" end="4"/>
                                            </p:txEl>
                                          </p:spTgt>
                                        </p:tgtEl>
                                        <p:attrNameLst>
                                          <p:attrName>ppt_y</p:attrName>
                                        </p:attrNameLst>
                                      </p:cBhvr>
                                      <p:tavLst>
                                        <p:tav tm="0">
                                          <p:val>
                                            <p:strVal val="#ppt_y+1"/>
                                          </p:val>
                                        </p:tav>
                                        <p:tav tm="100000">
                                          <p:val>
                                            <p:strVal val="#ppt_y-.03"/>
                                          </p:val>
                                        </p:tav>
                                      </p:tavLst>
                                    </p:anim>
                                    <p:anim calcmode="lin" valueType="num">
                                      <p:cBhvr>
                                        <p:cTn id="34" dur="100" accel="100000" fill="hold">
                                          <p:stCondLst>
                                            <p:cond delay="900"/>
                                          </p:stCondLst>
                                        </p:cTn>
                                        <p:tgtEl>
                                          <p:spTgt spid="3">
                                            <p:txEl>
                                              <p:pRg st="4" end="4"/>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20C75D74-9AE3-FA0F-0F96-6D914853440D}"/>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7893076A-C69C-D98E-56AF-0A50DC01E564}"/>
              </a:ext>
            </a:extLst>
          </p:cNvPr>
          <p:cNvSpPr>
            <a:spLocks noGrp="1"/>
          </p:cNvSpPr>
          <p:nvPr>
            <p:ph type="subTitle" idx="1"/>
          </p:nvPr>
        </p:nvSpPr>
        <p:spPr>
          <a:xfrm>
            <a:off x="97536" y="97536"/>
            <a:ext cx="8936736" cy="6632448"/>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David’s case, there was more to his grief than just grieving over a beloved son.</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Had David sought the bigger picture, 					he would have found himself 							submitting to the Lord’s holy 							judgment, on one hand, while 							thanking Him for having spared his 						life, on the other hand.</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5-7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1952588219"/>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F68B0894-F0E5-4B28-9C26-8E3FB3738F29}"/>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3EA38A68-90EC-4E3D-7B4C-651F5D663BEE}"/>
              </a:ext>
            </a:extLst>
          </p:cNvPr>
          <p:cNvSpPr>
            <a:spLocks noGrp="1"/>
          </p:cNvSpPr>
          <p:nvPr>
            <p:ph type="subTitle" idx="1"/>
          </p:nvPr>
        </p:nvSpPr>
        <p:spPr>
          <a:xfrm>
            <a:off x="97536" y="97536"/>
            <a:ext cx="8936736" cy="6632448"/>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Joab’s rebuke consisted of several elements.</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First,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5a</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he charged David with humiliating his loyal servants.</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Second,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5b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he reminded David of the extent of the deliverance brought about by his men’s victory.</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Third,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6ab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he spelled out how David had shamed his men and, in effect, despising their loyalty and sacrifice.</a:t>
            </a:r>
            <a:endParaRPr lang="en-PH" dirty="0"/>
          </a:p>
        </p:txBody>
      </p:sp>
    </p:spTree>
    <p:extLst>
      <p:ext uri="{BB962C8B-B14F-4D97-AF65-F5344CB8AC3E}">
        <p14:creationId xmlns:p14="http://schemas.microsoft.com/office/powerpoint/2010/main" val="1415806657"/>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37"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fade">
                                      <p:cBhvr>
                                        <p:cTn id="23" dur="1000"/>
                                        <p:tgtEl>
                                          <p:spTgt spid="3">
                                            <p:txEl>
                                              <p:pRg st="3" end="3"/>
                                            </p:txEl>
                                          </p:spTgt>
                                        </p:tgtEl>
                                      </p:cBhvr>
                                    </p:animEffect>
                                    <p:anim calcmode="lin" valueType="num">
                                      <p:cBhvr>
                                        <p:cTn id="24"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5" dur="900" decel="100000" fill="hold"/>
                                        <p:tgtEl>
                                          <p:spTgt spid="3">
                                            <p:txEl>
                                              <p:pRg st="3" end="3"/>
                                            </p:txEl>
                                          </p:spTgt>
                                        </p:tgtEl>
                                        <p:attrNameLst>
                                          <p:attrName>ppt_y</p:attrName>
                                        </p:attrNameLst>
                                      </p:cBhvr>
                                      <p:tavLst>
                                        <p:tav tm="0">
                                          <p:val>
                                            <p:strVal val="#ppt_y+1"/>
                                          </p:val>
                                        </p:tav>
                                        <p:tav tm="100000">
                                          <p:val>
                                            <p:strVal val="#ppt_y-.03"/>
                                          </p:val>
                                        </p:tav>
                                      </p:tavLst>
                                    </p:anim>
                                    <p:anim calcmode="lin" valueType="num">
                                      <p:cBhvr>
                                        <p:cTn id="26" dur="100" accel="100000" fill="hold">
                                          <p:stCondLst>
                                            <p:cond delay="900"/>
                                          </p:stCondLst>
                                        </p:cTn>
                                        <p:tgtEl>
                                          <p:spTgt spid="3">
                                            <p:txEl>
                                              <p:pRg st="3" end="3"/>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gradFill flip="none" rotWithShape="1">
          <a:gsLst>
            <a:gs pos="11000">
              <a:schemeClr val="accent1">
                <a:lumMod val="5000"/>
                <a:lumOff val="95000"/>
              </a:schemeClr>
            </a:gs>
            <a:gs pos="95000">
              <a:schemeClr val="accent1">
                <a:lumMod val="45000"/>
                <a:lumOff val="55000"/>
              </a:schemeClr>
            </a:gs>
            <a:gs pos="83000">
              <a:schemeClr val="accent1">
                <a:lumMod val="45000"/>
                <a:lumOff val="55000"/>
              </a:schemeClr>
            </a:gs>
            <a:gs pos="100000">
              <a:schemeClr val="accent1">
                <a:lumMod val="30000"/>
                <a:lumOff val="70000"/>
              </a:schemeClr>
            </a:gs>
          </a:gsLst>
          <a:lin ang="0" scaled="1"/>
          <a:tileRect/>
        </a:gradFill>
        <a:effectLst/>
      </p:bgPr>
    </p:bg>
    <p:spTree>
      <p:nvGrpSpPr>
        <p:cNvPr id="1" name="">
          <a:extLst>
            <a:ext uri="{FF2B5EF4-FFF2-40B4-BE49-F238E27FC236}">
              <a16:creationId xmlns:a16="http://schemas.microsoft.com/office/drawing/2014/main" id="{CC7BEC13-5613-1F48-D0F4-AE437FD39874}"/>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E7A39422-ED01-F332-C82A-F6A5179630A0}"/>
              </a:ext>
            </a:extLst>
          </p:cNvPr>
          <p:cNvSpPr>
            <a:spLocks noGrp="1"/>
          </p:cNvSpPr>
          <p:nvPr>
            <p:ph type="subTitle" idx="1"/>
          </p:nvPr>
        </p:nvSpPr>
        <p:spPr>
          <a:xfrm>
            <a:off x="97536" y="97536"/>
            <a:ext cx="8936736" cy="663244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Fourth, Joab’s statement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6c</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although an exaggeration, pressed upon David the impact of failing his responsibility as a king to encourage and commend his men and rejoice with them in this victory.</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Fifth,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he stirs up – almost commands – David to act by warning him of serious consequences if he did not.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threat to inaction on David’s part: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he could lose his army</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755060208"/>
      </p:ext>
    </p:extLst>
  </p:cSld>
  <p:clrMapOvr>
    <a:masterClrMapping/>
  </p:clrMapOvr>
  <p:transition spd="slow">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900" decel="100000" fill="hold"/>
                                        <p:tgtEl>
                                          <p:spTgt spid="3">
                                            <p:txEl>
                                              <p:pRg st="1" end="1"/>
                                            </p:txEl>
                                          </p:spTgt>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3">
                                            <p:txEl>
                                              <p:pRg st="1" end="1"/>
                                            </p:txEl>
                                          </p:spTgt>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fade">
                                      <p:cBhvr>
                                        <p:cTn id="15" dur="1000"/>
                                        <p:tgtEl>
                                          <p:spTgt spid="3">
                                            <p:txEl>
                                              <p:pRg st="2" end="2"/>
                                            </p:txEl>
                                          </p:spTgt>
                                        </p:tgtEl>
                                      </p:cBhvr>
                                    </p:animEffect>
                                    <p:anim calcmode="lin" valueType="num">
                                      <p:cBhvr>
                                        <p:cTn id="16"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7" dur="900" decel="100000" fill="hold"/>
                                        <p:tgtEl>
                                          <p:spTgt spid="3">
                                            <p:txEl>
                                              <p:pRg st="2" end="2"/>
                                            </p:txEl>
                                          </p:spTgt>
                                        </p:tgtEl>
                                        <p:attrNameLst>
                                          <p:attrName>ppt_y</p:attrName>
                                        </p:attrNameLst>
                                      </p:cBhvr>
                                      <p:tavLst>
                                        <p:tav tm="0">
                                          <p:val>
                                            <p:strVal val="#ppt_y+1"/>
                                          </p:val>
                                        </p:tav>
                                        <p:tav tm="100000">
                                          <p:val>
                                            <p:strVal val="#ppt_y-.03"/>
                                          </p:val>
                                        </p:tav>
                                      </p:tavLst>
                                    </p:anim>
                                    <p:anim calcmode="lin" valueType="num">
                                      <p:cBhvr>
                                        <p:cTn id="18" dur="100" accel="100000" fill="hold">
                                          <p:stCondLst>
                                            <p:cond delay="900"/>
                                          </p:stCondLst>
                                        </p:cTn>
                                        <p:tgtEl>
                                          <p:spTgt spid="3">
                                            <p:txEl>
                                              <p:pRg st="2" end="2"/>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102</TotalTime>
  <Words>1284</Words>
  <Application>Microsoft Office PowerPoint</Application>
  <PresentationFormat>On-screen Show (4:3)</PresentationFormat>
  <Paragraphs>59</Paragraphs>
  <Slides>14</Slides>
  <Notes>9</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14</vt:i4>
      </vt:variant>
    </vt:vector>
  </HeadingPairs>
  <TitlesOfParts>
    <vt:vector size="19" baseType="lpstr">
      <vt:lpstr>Aptos</vt:lpstr>
      <vt:lpstr>Aptos Display</vt:lpstr>
      <vt:lpstr>Arial</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Robert Casas</dc:creator>
  <cp:lastModifiedBy>Marc Grande</cp:lastModifiedBy>
  <cp:revision>22</cp:revision>
  <dcterms:created xsi:type="dcterms:W3CDTF">2024-11-23T16:11:26Z</dcterms:created>
  <dcterms:modified xsi:type="dcterms:W3CDTF">2024-11-24T03:41:23Z</dcterms:modified>
</cp:coreProperties>
</file>

<file path=docProps/thumbnail.jpeg>
</file>