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53"/>
    <p:restoredTop sz="94709"/>
  </p:normalViewPr>
  <p:slideViewPr>
    <p:cSldViewPr snapToGrid="0">
      <p:cViewPr varScale="1">
        <p:scale>
          <a:sx n="101" d="100"/>
          <a:sy n="101" d="100"/>
        </p:scale>
        <p:origin x="159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432E77-C9DD-5040-84E0-AD4E8BE11B93}" type="datetimeFigureOut">
              <a:rPr lang="en-US" smtClean="0"/>
              <a:t>11/24/2024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BD2622-C044-1641-B87C-95DACDEA9FB4}" type="slidenum">
              <a:rPr lang="en-US" smtClean="0"/>
              <a:t>‹#›</a:t>
            </a:fld>
            <a:endParaRPr lang="en-US"/>
          </a:p>
        </p:txBody>
      </p:sp>
    </p:spTree>
    <p:extLst>
      <p:ext uri="{BB962C8B-B14F-4D97-AF65-F5344CB8AC3E}">
        <p14:creationId xmlns:p14="http://schemas.microsoft.com/office/powerpoint/2010/main" val="2725600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6BD2622-C044-1641-B87C-95DACDEA9FB4}" type="slidenum">
              <a:rPr lang="en-US" smtClean="0"/>
              <a:t>6</a:t>
            </a:fld>
            <a:endParaRPr lang="en-US"/>
          </a:p>
        </p:txBody>
      </p:sp>
    </p:spTree>
    <p:extLst>
      <p:ext uri="{BB962C8B-B14F-4D97-AF65-F5344CB8AC3E}">
        <p14:creationId xmlns:p14="http://schemas.microsoft.com/office/powerpoint/2010/main" val="3235176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256BF4-6286-EC94-D4EE-98990E9FC5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652B70-D0D9-D07D-69F2-472F50272F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41A3CE-A0D3-72C8-5173-51912871F75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B94AF5A-29B5-F11A-0AB0-F03AB7AB3BE7}"/>
              </a:ext>
            </a:extLst>
          </p:cNvPr>
          <p:cNvSpPr>
            <a:spLocks noGrp="1"/>
          </p:cNvSpPr>
          <p:nvPr>
            <p:ph type="sldNum" sz="quarter" idx="5"/>
          </p:nvPr>
        </p:nvSpPr>
        <p:spPr/>
        <p:txBody>
          <a:bodyPr/>
          <a:lstStyle/>
          <a:p>
            <a:fld id="{C6BD2622-C044-1641-B87C-95DACDEA9FB4}" type="slidenum">
              <a:rPr lang="en-US" smtClean="0"/>
              <a:t>7</a:t>
            </a:fld>
            <a:endParaRPr lang="en-US"/>
          </a:p>
        </p:txBody>
      </p:sp>
    </p:spTree>
    <p:extLst>
      <p:ext uri="{BB962C8B-B14F-4D97-AF65-F5344CB8AC3E}">
        <p14:creationId xmlns:p14="http://schemas.microsoft.com/office/powerpoint/2010/main" val="1024507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8C635F-A33C-A9DD-D011-591CFE1CAE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85C0DD-ED51-694E-7333-40499142D05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C465B1-91A1-562F-9413-F59C2624C49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7D2AA61-EA52-7E36-63AE-31E8252A9034}"/>
              </a:ext>
            </a:extLst>
          </p:cNvPr>
          <p:cNvSpPr>
            <a:spLocks noGrp="1"/>
          </p:cNvSpPr>
          <p:nvPr>
            <p:ph type="sldNum" sz="quarter" idx="5"/>
          </p:nvPr>
        </p:nvSpPr>
        <p:spPr/>
        <p:txBody>
          <a:bodyPr/>
          <a:lstStyle/>
          <a:p>
            <a:fld id="{C6BD2622-C044-1641-B87C-95DACDEA9FB4}" type="slidenum">
              <a:rPr lang="en-US" smtClean="0"/>
              <a:t>8</a:t>
            </a:fld>
            <a:endParaRPr lang="en-US"/>
          </a:p>
        </p:txBody>
      </p:sp>
    </p:spTree>
    <p:extLst>
      <p:ext uri="{BB962C8B-B14F-4D97-AF65-F5344CB8AC3E}">
        <p14:creationId xmlns:p14="http://schemas.microsoft.com/office/powerpoint/2010/main" val="3642831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BC5E3E-3D00-FC4B-B122-1D4D129BE6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7DCB029-4551-1611-913B-D89DFCE8B8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EAFA301-2227-1CBF-37DC-01AEC3C898E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DD8895D-0F62-76FA-912D-BE24828009DB}"/>
              </a:ext>
            </a:extLst>
          </p:cNvPr>
          <p:cNvSpPr>
            <a:spLocks noGrp="1"/>
          </p:cNvSpPr>
          <p:nvPr>
            <p:ph type="sldNum" sz="quarter" idx="5"/>
          </p:nvPr>
        </p:nvSpPr>
        <p:spPr/>
        <p:txBody>
          <a:bodyPr/>
          <a:lstStyle/>
          <a:p>
            <a:fld id="{C6BD2622-C044-1641-B87C-95DACDEA9FB4}" type="slidenum">
              <a:rPr lang="en-US" smtClean="0"/>
              <a:t>9</a:t>
            </a:fld>
            <a:endParaRPr lang="en-US"/>
          </a:p>
        </p:txBody>
      </p:sp>
    </p:spTree>
    <p:extLst>
      <p:ext uri="{BB962C8B-B14F-4D97-AF65-F5344CB8AC3E}">
        <p14:creationId xmlns:p14="http://schemas.microsoft.com/office/powerpoint/2010/main" val="1247627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4FDDC-B297-0F06-25D3-923880091D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1F13EF-A49C-0C49-21FF-BC35760F611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BFA44C-0439-A8EE-F07A-8BA51C16597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62402B0-04B9-80BA-14C5-83335D292B92}"/>
              </a:ext>
            </a:extLst>
          </p:cNvPr>
          <p:cNvSpPr>
            <a:spLocks noGrp="1"/>
          </p:cNvSpPr>
          <p:nvPr>
            <p:ph type="sldNum" sz="quarter" idx="5"/>
          </p:nvPr>
        </p:nvSpPr>
        <p:spPr/>
        <p:txBody>
          <a:bodyPr/>
          <a:lstStyle/>
          <a:p>
            <a:fld id="{C6BD2622-C044-1641-B87C-95DACDEA9FB4}" type="slidenum">
              <a:rPr lang="en-US" smtClean="0"/>
              <a:t>10</a:t>
            </a:fld>
            <a:endParaRPr lang="en-US"/>
          </a:p>
        </p:txBody>
      </p:sp>
    </p:spTree>
    <p:extLst>
      <p:ext uri="{BB962C8B-B14F-4D97-AF65-F5344CB8AC3E}">
        <p14:creationId xmlns:p14="http://schemas.microsoft.com/office/powerpoint/2010/main" val="16339345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68CA97-2307-322D-73BE-CDA332BD99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A65C058-84A0-8614-208E-58196FAEA9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27120E-2A03-0A4D-0D43-193C023327D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6C25E60-E8CD-836D-DAB9-88F5145AF5B7}"/>
              </a:ext>
            </a:extLst>
          </p:cNvPr>
          <p:cNvSpPr>
            <a:spLocks noGrp="1"/>
          </p:cNvSpPr>
          <p:nvPr>
            <p:ph type="sldNum" sz="quarter" idx="5"/>
          </p:nvPr>
        </p:nvSpPr>
        <p:spPr/>
        <p:txBody>
          <a:bodyPr/>
          <a:lstStyle/>
          <a:p>
            <a:fld id="{C6BD2622-C044-1641-B87C-95DACDEA9FB4}" type="slidenum">
              <a:rPr lang="en-US" smtClean="0"/>
              <a:t>11</a:t>
            </a:fld>
            <a:endParaRPr lang="en-US"/>
          </a:p>
        </p:txBody>
      </p:sp>
    </p:spTree>
    <p:extLst>
      <p:ext uri="{BB962C8B-B14F-4D97-AF65-F5344CB8AC3E}">
        <p14:creationId xmlns:p14="http://schemas.microsoft.com/office/powerpoint/2010/main" val="1091606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6F1C0F-6FBD-EF00-EE29-BF0028650C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F8D145-1FB4-88AB-D210-6CF26895EC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523FA6-70A9-C4B1-7BE8-8E1139BE1EB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7C689AE-4103-CDA0-232D-1A325699DC48}"/>
              </a:ext>
            </a:extLst>
          </p:cNvPr>
          <p:cNvSpPr>
            <a:spLocks noGrp="1"/>
          </p:cNvSpPr>
          <p:nvPr>
            <p:ph type="sldNum" sz="quarter" idx="5"/>
          </p:nvPr>
        </p:nvSpPr>
        <p:spPr/>
        <p:txBody>
          <a:bodyPr/>
          <a:lstStyle/>
          <a:p>
            <a:fld id="{C6BD2622-C044-1641-B87C-95DACDEA9FB4}" type="slidenum">
              <a:rPr lang="en-US" smtClean="0"/>
              <a:t>12</a:t>
            </a:fld>
            <a:endParaRPr lang="en-US"/>
          </a:p>
        </p:txBody>
      </p:sp>
    </p:spTree>
    <p:extLst>
      <p:ext uri="{BB962C8B-B14F-4D97-AF65-F5344CB8AC3E}">
        <p14:creationId xmlns:p14="http://schemas.microsoft.com/office/powerpoint/2010/main" val="1572741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8257E9-23E6-A13A-AB39-105AC982F9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D8B22B-5799-3E93-E22B-DF6E4F6BC1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8D5B70-3835-62B6-A5C8-4C24E4DAE71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5CD275B-960A-DC70-DD32-2E19B18550F8}"/>
              </a:ext>
            </a:extLst>
          </p:cNvPr>
          <p:cNvSpPr>
            <a:spLocks noGrp="1"/>
          </p:cNvSpPr>
          <p:nvPr>
            <p:ph type="sldNum" sz="quarter" idx="5"/>
          </p:nvPr>
        </p:nvSpPr>
        <p:spPr/>
        <p:txBody>
          <a:bodyPr/>
          <a:lstStyle/>
          <a:p>
            <a:fld id="{C6BD2622-C044-1641-B87C-95DACDEA9FB4}" type="slidenum">
              <a:rPr lang="en-US" smtClean="0"/>
              <a:t>13</a:t>
            </a:fld>
            <a:endParaRPr lang="en-US"/>
          </a:p>
        </p:txBody>
      </p:sp>
    </p:spTree>
    <p:extLst>
      <p:ext uri="{BB962C8B-B14F-4D97-AF65-F5344CB8AC3E}">
        <p14:creationId xmlns:p14="http://schemas.microsoft.com/office/powerpoint/2010/main" val="12806739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C09F16-692C-8C37-FBB1-74E373B95EF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7BB54B4-7A5E-47CD-A671-37254F81384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FA08F47-0562-7DE2-F88D-FBA04C7EA2A1}"/>
              </a:ext>
            </a:extLst>
          </p:cNvPr>
          <p:cNvSpPr>
            <a:spLocks noGrp="1"/>
          </p:cNvSpPr>
          <p:nvPr>
            <p:ph type="body" idx="1"/>
          </p:nvPr>
        </p:nvSpPr>
        <p:spPr/>
        <p:txBody>
          <a:bodyPr/>
          <a:lstStyle/>
          <a:p>
            <a:r>
              <a:rPr lang="en-US" dirty="0"/>
              <a:t>	</a:t>
            </a:r>
          </a:p>
        </p:txBody>
      </p:sp>
      <p:sp>
        <p:nvSpPr>
          <p:cNvPr id="4" name="Slide Number Placeholder 3">
            <a:extLst>
              <a:ext uri="{FF2B5EF4-FFF2-40B4-BE49-F238E27FC236}">
                <a16:creationId xmlns:a16="http://schemas.microsoft.com/office/drawing/2014/main" id="{FED548F6-6612-8BB6-1A50-B2ECFF4352EF}"/>
              </a:ext>
            </a:extLst>
          </p:cNvPr>
          <p:cNvSpPr>
            <a:spLocks noGrp="1"/>
          </p:cNvSpPr>
          <p:nvPr>
            <p:ph type="sldNum" sz="quarter" idx="5"/>
          </p:nvPr>
        </p:nvSpPr>
        <p:spPr/>
        <p:txBody>
          <a:bodyPr/>
          <a:lstStyle/>
          <a:p>
            <a:fld id="{C6BD2622-C044-1641-B87C-95DACDEA9FB4}" type="slidenum">
              <a:rPr lang="en-US" smtClean="0"/>
              <a:t>14</a:t>
            </a:fld>
            <a:endParaRPr lang="en-US"/>
          </a:p>
        </p:txBody>
      </p:sp>
    </p:spTree>
    <p:extLst>
      <p:ext uri="{BB962C8B-B14F-4D97-AF65-F5344CB8AC3E}">
        <p14:creationId xmlns:p14="http://schemas.microsoft.com/office/powerpoint/2010/main" val="4035707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78AF91-9D6E-F64B-A2E5-171AFF5F415C}" type="datetimeFigureOut">
              <a:rPr lang="en-US" smtClean="0"/>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33B1AC-D6DC-404C-BC94-22C2B0AF57D7}" type="slidenum">
              <a:rPr lang="en-US" smtClean="0"/>
              <a:t>‹#›</a:t>
            </a:fld>
            <a:endParaRPr lang="en-US"/>
          </a:p>
        </p:txBody>
      </p:sp>
    </p:spTree>
    <p:extLst>
      <p:ext uri="{BB962C8B-B14F-4D97-AF65-F5344CB8AC3E}">
        <p14:creationId xmlns:p14="http://schemas.microsoft.com/office/powerpoint/2010/main" val="2795973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78AF91-9D6E-F64B-A2E5-171AFF5F415C}" type="datetimeFigureOut">
              <a:rPr lang="en-US" smtClean="0"/>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33B1AC-D6DC-404C-BC94-22C2B0AF57D7}" type="slidenum">
              <a:rPr lang="en-US" smtClean="0"/>
              <a:t>‹#›</a:t>
            </a:fld>
            <a:endParaRPr lang="en-US"/>
          </a:p>
        </p:txBody>
      </p:sp>
    </p:spTree>
    <p:extLst>
      <p:ext uri="{BB962C8B-B14F-4D97-AF65-F5344CB8AC3E}">
        <p14:creationId xmlns:p14="http://schemas.microsoft.com/office/powerpoint/2010/main" val="3429477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78AF91-9D6E-F64B-A2E5-171AFF5F415C}" type="datetimeFigureOut">
              <a:rPr lang="en-US" smtClean="0"/>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33B1AC-D6DC-404C-BC94-22C2B0AF57D7}" type="slidenum">
              <a:rPr lang="en-US" smtClean="0"/>
              <a:t>‹#›</a:t>
            </a:fld>
            <a:endParaRPr lang="en-US"/>
          </a:p>
        </p:txBody>
      </p:sp>
    </p:spTree>
    <p:extLst>
      <p:ext uri="{BB962C8B-B14F-4D97-AF65-F5344CB8AC3E}">
        <p14:creationId xmlns:p14="http://schemas.microsoft.com/office/powerpoint/2010/main" val="2214698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78AF91-9D6E-F64B-A2E5-171AFF5F415C}" type="datetimeFigureOut">
              <a:rPr lang="en-US" smtClean="0"/>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33B1AC-D6DC-404C-BC94-22C2B0AF57D7}" type="slidenum">
              <a:rPr lang="en-US" smtClean="0"/>
              <a:t>‹#›</a:t>
            </a:fld>
            <a:endParaRPr lang="en-US"/>
          </a:p>
        </p:txBody>
      </p:sp>
    </p:spTree>
    <p:extLst>
      <p:ext uri="{BB962C8B-B14F-4D97-AF65-F5344CB8AC3E}">
        <p14:creationId xmlns:p14="http://schemas.microsoft.com/office/powerpoint/2010/main" val="301767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78AF91-9D6E-F64B-A2E5-171AFF5F415C}" type="datetimeFigureOut">
              <a:rPr lang="en-US" smtClean="0"/>
              <a:t>11/24/2024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33B1AC-D6DC-404C-BC94-22C2B0AF57D7}" type="slidenum">
              <a:rPr lang="en-US" smtClean="0"/>
              <a:t>‹#›</a:t>
            </a:fld>
            <a:endParaRPr lang="en-US"/>
          </a:p>
        </p:txBody>
      </p:sp>
    </p:spTree>
    <p:extLst>
      <p:ext uri="{BB962C8B-B14F-4D97-AF65-F5344CB8AC3E}">
        <p14:creationId xmlns:p14="http://schemas.microsoft.com/office/powerpoint/2010/main" val="3283131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078AF91-9D6E-F64B-A2E5-171AFF5F415C}" type="datetimeFigureOut">
              <a:rPr lang="en-US" smtClean="0"/>
              <a:t>11/24/2024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33B1AC-D6DC-404C-BC94-22C2B0AF57D7}" type="slidenum">
              <a:rPr lang="en-US" smtClean="0"/>
              <a:t>‹#›</a:t>
            </a:fld>
            <a:endParaRPr lang="en-US"/>
          </a:p>
        </p:txBody>
      </p:sp>
    </p:spTree>
    <p:extLst>
      <p:ext uri="{BB962C8B-B14F-4D97-AF65-F5344CB8AC3E}">
        <p14:creationId xmlns:p14="http://schemas.microsoft.com/office/powerpoint/2010/main" val="868469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078AF91-9D6E-F64B-A2E5-171AFF5F415C}" type="datetimeFigureOut">
              <a:rPr lang="en-US" smtClean="0"/>
              <a:t>11/24/2024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33B1AC-D6DC-404C-BC94-22C2B0AF57D7}" type="slidenum">
              <a:rPr lang="en-US" smtClean="0"/>
              <a:t>‹#›</a:t>
            </a:fld>
            <a:endParaRPr lang="en-US"/>
          </a:p>
        </p:txBody>
      </p:sp>
    </p:spTree>
    <p:extLst>
      <p:ext uri="{BB962C8B-B14F-4D97-AF65-F5344CB8AC3E}">
        <p14:creationId xmlns:p14="http://schemas.microsoft.com/office/powerpoint/2010/main" val="3874039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078AF91-9D6E-F64B-A2E5-171AFF5F415C}" type="datetimeFigureOut">
              <a:rPr lang="en-US" smtClean="0"/>
              <a:t>11/24/2024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33B1AC-D6DC-404C-BC94-22C2B0AF57D7}" type="slidenum">
              <a:rPr lang="en-US" smtClean="0"/>
              <a:t>‹#›</a:t>
            </a:fld>
            <a:endParaRPr lang="en-US"/>
          </a:p>
        </p:txBody>
      </p:sp>
    </p:spTree>
    <p:extLst>
      <p:ext uri="{BB962C8B-B14F-4D97-AF65-F5344CB8AC3E}">
        <p14:creationId xmlns:p14="http://schemas.microsoft.com/office/powerpoint/2010/main" val="454972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78AF91-9D6E-F64B-A2E5-171AFF5F415C}" type="datetimeFigureOut">
              <a:rPr lang="en-US" smtClean="0"/>
              <a:t>11/24/2024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33B1AC-D6DC-404C-BC94-22C2B0AF57D7}" type="slidenum">
              <a:rPr lang="en-US" smtClean="0"/>
              <a:t>‹#›</a:t>
            </a:fld>
            <a:endParaRPr lang="en-US"/>
          </a:p>
        </p:txBody>
      </p:sp>
    </p:spTree>
    <p:extLst>
      <p:ext uri="{BB962C8B-B14F-4D97-AF65-F5344CB8AC3E}">
        <p14:creationId xmlns:p14="http://schemas.microsoft.com/office/powerpoint/2010/main" val="2345952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078AF91-9D6E-F64B-A2E5-171AFF5F415C}" type="datetimeFigureOut">
              <a:rPr lang="en-US" smtClean="0"/>
              <a:t>11/24/2024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33B1AC-D6DC-404C-BC94-22C2B0AF57D7}" type="slidenum">
              <a:rPr lang="en-US" smtClean="0"/>
              <a:t>‹#›</a:t>
            </a:fld>
            <a:endParaRPr lang="en-US"/>
          </a:p>
        </p:txBody>
      </p:sp>
    </p:spTree>
    <p:extLst>
      <p:ext uri="{BB962C8B-B14F-4D97-AF65-F5344CB8AC3E}">
        <p14:creationId xmlns:p14="http://schemas.microsoft.com/office/powerpoint/2010/main" val="28732881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078AF91-9D6E-F64B-A2E5-171AFF5F415C}" type="datetimeFigureOut">
              <a:rPr lang="en-US" smtClean="0"/>
              <a:t>11/24/2024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33B1AC-D6DC-404C-BC94-22C2B0AF57D7}" type="slidenum">
              <a:rPr lang="en-US" smtClean="0"/>
              <a:t>‹#›</a:t>
            </a:fld>
            <a:endParaRPr lang="en-US"/>
          </a:p>
        </p:txBody>
      </p:sp>
    </p:spTree>
    <p:extLst>
      <p:ext uri="{BB962C8B-B14F-4D97-AF65-F5344CB8AC3E}">
        <p14:creationId xmlns:p14="http://schemas.microsoft.com/office/powerpoint/2010/main" val="3771502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078AF91-9D6E-F64B-A2E5-171AFF5F415C}" type="datetimeFigureOut">
              <a:rPr lang="en-US" smtClean="0"/>
              <a:t>11/24/2024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633B1AC-D6DC-404C-BC94-22C2B0AF57D7}" type="slidenum">
              <a:rPr lang="en-US" smtClean="0"/>
              <a:t>‹#›</a:t>
            </a:fld>
            <a:endParaRPr lang="en-US"/>
          </a:p>
        </p:txBody>
      </p:sp>
    </p:spTree>
    <p:extLst>
      <p:ext uri="{BB962C8B-B14F-4D97-AF65-F5344CB8AC3E}">
        <p14:creationId xmlns:p14="http://schemas.microsoft.com/office/powerpoint/2010/main" val="17991141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1000">
              <a:schemeClr val="accent1">
                <a:lumMod val="5000"/>
                <a:lumOff val="95000"/>
              </a:schemeClr>
            </a:gs>
            <a:gs pos="95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49F53A7-B4DF-6D52-8950-0B336B1D7AD9}"/>
              </a:ext>
            </a:extLst>
          </p:cNvPr>
          <p:cNvSpPr>
            <a:spLocks noGrp="1"/>
          </p:cNvSpPr>
          <p:nvPr>
            <p:ph type="subTitle" idx="1"/>
          </p:nvPr>
        </p:nvSpPr>
        <p:spPr>
          <a:xfrm>
            <a:off x="97536" y="97536"/>
            <a:ext cx="8936736" cy="6632448"/>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b="1"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20: THE PERILOUS YEARS: THE RETURN OF DAVID (2Sam 19:1-43)</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Have you ever been so caught up in self-centered concern that it had to take either a strong and humbling rebuke or a life-shaking circumstance to awaken you from your self-focused emotional stupor?</a:t>
            </a:r>
          </a:p>
        </p:txBody>
      </p:sp>
    </p:spTree>
    <p:extLst>
      <p:ext uri="{BB962C8B-B14F-4D97-AF65-F5344CB8AC3E}">
        <p14:creationId xmlns:p14="http://schemas.microsoft.com/office/powerpoint/2010/main" val="3136868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11000">
              <a:schemeClr val="accent1">
                <a:lumMod val="5000"/>
                <a:lumOff val="95000"/>
              </a:schemeClr>
            </a:gs>
            <a:gs pos="95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effectLst/>
      </p:bgPr>
    </p:bg>
    <p:spTree>
      <p:nvGrpSpPr>
        <p:cNvPr id="1" name="">
          <a:extLst>
            <a:ext uri="{FF2B5EF4-FFF2-40B4-BE49-F238E27FC236}">
              <a16:creationId xmlns:a16="http://schemas.microsoft.com/office/drawing/2014/main" id="{957FE6C0-723E-6EFD-C1AD-F94FF4EFF91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3DFD09E8-B36E-6AB9-08AD-6F167B5CB8D6}"/>
              </a:ext>
            </a:extLst>
          </p:cNvPr>
          <p:cNvSpPr>
            <a:spLocks noGrp="1"/>
          </p:cNvSpPr>
          <p:nvPr>
            <p:ph type="subTitle" idx="1"/>
          </p:nvPr>
        </p:nvSpPr>
        <p:spPr>
          <a:xfrm>
            <a:off x="97536" y="97536"/>
            <a:ext cx="8936736" cy="6632448"/>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8ab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Apparently, Joab’s short but cutting 					rebuke shook David back to reality.</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can we learn from this incident? </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WHEN OUR EMOTIONS ARE INVOLVED AND NOT PUT IN SUBJECTION TO OUR MINDS AS INFORMED BY GOD’S WORD, WE WILL BE BLINDED TO A MORE SCRIPTURE-GUIDED PERSPECTIVE – THE BIGGER PICTURE.</a:t>
            </a:r>
          </a:p>
        </p:txBody>
      </p:sp>
    </p:spTree>
    <p:extLst>
      <p:ext uri="{BB962C8B-B14F-4D97-AF65-F5344CB8AC3E}">
        <p14:creationId xmlns:p14="http://schemas.microsoft.com/office/powerpoint/2010/main" val="215286701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11000">
              <a:schemeClr val="accent1">
                <a:lumMod val="5000"/>
                <a:lumOff val="95000"/>
              </a:schemeClr>
            </a:gs>
            <a:gs pos="95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effectLst/>
      </p:bgPr>
    </p:bg>
    <p:spTree>
      <p:nvGrpSpPr>
        <p:cNvPr id="1" name="">
          <a:extLst>
            <a:ext uri="{FF2B5EF4-FFF2-40B4-BE49-F238E27FC236}">
              <a16:creationId xmlns:a16="http://schemas.microsoft.com/office/drawing/2014/main" id="{F475891C-7B4F-FFEB-25A8-3154896A7942}"/>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D454DD38-A426-7920-B508-036144A0825D}"/>
              </a:ext>
            </a:extLst>
          </p:cNvPr>
          <p:cNvSpPr>
            <a:spLocks noGrp="1"/>
          </p:cNvSpPr>
          <p:nvPr>
            <p:ph type="subTitle" idx="1"/>
          </p:nvPr>
        </p:nvSpPr>
        <p:spPr>
          <a:xfrm>
            <a:off x="97536" y="97536"/>
            <a:ext cx="8936736" cy="6632448"/>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 will fail to consider what the 						Lord’s higher purpose is and, 						hence, fail to trust in and submit to 					His ultimate sovereignty.</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We will not succeed in accomplishing 					God’s will and purpose for us in that 						particular situation.</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John MacArthur</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goal of life is 					not personal satisfaction. The goal of 					life is the glory of God and the honor 					of God.”</a:t>
            </a:r>
          </a:p>
        </p:txBody>
      </p:sp>
    </p:spTree>
    <p:extLst>
      <p:ext uri="{BB962C8B-B14F-4D97-AF65-F5344CB8AC3E}">
        <p14:creationId xmlns:p14="http://schemas.microsoft.com/office/powerpoint/2010/main" val="2953702464"/>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11000">
              <a:schemeClr val="accent1">
                <a:lumMod val="5000"/>
                <a:lumOff val="95000"/>
              </a:schemeClr>
            </a:gs>
            <a:gs pos="95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effectLst/>
      </p:bgPr>
    </p:bg>
    <p:spTree>
      <p:nvGrpSpPr>
        <p:cNvPr id="1" name="">
          <a:extLst>
            <a:ext uri="{FF2B5EF4-FFF2-40B4-BE49-F238E27FC236}">
              <a16:creationId xmlns:a16="http://schemas.microsoft.com/office/drawing/2014/main" id="{B0AAA0AF-379B-EEF3-2D65-6A011711A94F}"/>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E9DFDE60-CF9D-9A47-ED1A-AAE4A6B2014C}"/>
              </a:ext>
            </a:extLst>
          </p:cNvPr>
          <p:cNvSpPr>
            <a:spLocks noGrp="1"/>
          </p:cNvSpPr>
          <p:nvPr>
            <p:ph type="subTitle" idx="1"/>
          </p:nvPr>
        </p:nvSpPr>
        <p:spPr>
          <a:xfrm>
            <a:off x="97536" y="97536"/>
            <a:ext cx="8936736" cy="6632448"/>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relation to this, HOWEVER OUR EXTERNAL CIRCUMSTANCES MAY WEIGH HEAVY UPON US, GOD EXPECTS US TO STILL ACCOMPLISH WHATEVER RESPONSIBILITIES HE HAD GIVEN US TO ACCOMPLISH.</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 fulfill our God-given 								responsibilities amid difficult 						circumstances would require us to 					profoundly trust in and depend on 					Him.</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Consider Paul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2Cor 12:7-10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01539065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11000">
              <a:schemeClr val="accent1">
                <a:lumMod val="5000"/>
                <a:lumOff val="95000"/>
              </a:schemeClr>
            </a:gs>
            <a:gs pos="95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effectLst/>
      </p:bgPr>
    </p:bg>
    <p:spTree>
      <p:nvGrpSpPr>
        <p:cNvPr id="1" name="">
          <a:extLst>
            <a:ext uri="{FF2B5EF4-FFF2-40B4-BE49-F238E27FC236}">
              <a16:creationId xmlns:a16="http://schemas.microsoft.com/office/drawing/2014/main" id="{8390704B-AB04-47D2-DAE4-92001FF4E044}"/>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7C468F4-1ECE-B944-77EC-CFD44EC8D82E}"/>
              </a:ext>
            </a:extLst>
          </p:cNvPr>
          <p:cNvSpPr>
            <a:spLocks noGrp="1"/>
          </p:cNvSpPr>
          <p:nvPr>
            <p:ph type="subTitle" idx="1"/>
          </p:nvPr>
        </p:nvSpPr>
        <p:spPr>
          <a:xfrm>
            <a:off x="97536" y="97536"/>
            <a:ext cx="8936736" cy="6632448"/>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the case of Joab, WE SEE THAT GOD IN HIS ABSOLUTE SOVEREIGNTY AND PERFECT RIGHTEOUSNESS CAN CHOOSE ANY INSTRUMENT (YES, EVEN WICKED MEN) TO ACCOMPLISH HIS HOLY PURPOSES.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God clearly used Judas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Acts 1:15-</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19</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evil men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Acts 2:23</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accomplish His plan of sending Jesus 					to die for the sins of those who would 						trust Christ as Lord and Savior.</a:t>
            </a:r>
          </a:p>
        </p:txBody>
      </p:sp>
    </p:spTree>
    <p:extLst>
      <p:ext uri="{BB962C8B-B14F-4D97-AF65-F5344CB8AC3E}">
        <p14:creationId xmlns:p14="http://schemas.microsoft.com/office/powerpoint/2010/main" val="307861698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11000">
              <a:schemeClr val="accent1">
                <a:lumMod val="5000"/>
                <a:lumOff val="95000"/>
              </a:schemeClr>
            </a:gs>
            <a:gs pos="95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effectLst/>
      </p:bgPr>
    </p:bg>
    <p:spTree>
      <p:nvGrpSpPr>
        <p:cNvPr id="1" name="">
          <a:extLst>
            <a:ext uri="{FF2B5EF4-FFF2-40B4-BE49-F238E27FC236}">
              <a16:creationId xmlns:a16="http://schemas.microsoft.com/office/drawing/2014/main" id="{DF888211-C5A5-B84B-2240-7C701B024398}"/>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1B084C5C-C896-50EA-CE01-EE0F7EF12784}"/>
              </a:ext>
            </a:extLst>
          </p:cNvPr>
          <p:cNvSpPr>
            <a:spLocks noGrp="1"/>
          </p:cNvSpPr>
          <p:nvPr>
            <p:ph type="subTitle" idx="1"/>
          </p:nvPr>
        </p:nvSpPr>
        <p:spPr>
          <a:xfrm>
            <a:off x="97536" y="97536"/>
            <a:ext cx="8936736" cy="6632448"/>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Going back to David</a:t>
            </a:r>
            <a:r>
              <a:rPr lang="en-PH" sz="360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GOD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CHOOSES MEN AND WOMEN, EVEN WITH ALL THEIR WEAKNESSES, WHO ARE AFTER HIS OWN HEART AND TRULY DEVOTED TO HIM.</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Once more we are made witness to 					the real weaknesses of God’s chosen 					servant, David,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man after His own 					heart”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1Sam 13:14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Lord can heal a broken heart, 					If we give all the pieces to Him and 					obey Him by faith.”</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2960256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11000">
              <a:schemeClr val="accent1">
                <a:lumMod val="5000"/>
                <a:lumOff val="95000"/>
              </a:schemeClr>
            </a:gs>
            <a:gs pos="95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effectLst/>
      </p:bgPr>
    </p:bg>
    <p:spTree>
      <p:nvGrpSpPr>
        <p:cNvPr id="1" name="">
          <a:extLst>
            <a:ext uri="{FF2B5EF4-FFF2-40B4-BE49-F238E27FC236}">
              <a16:creationId xmlns:a16="http://schemas.microsoft.com/office/drawing/2014/main" id="{50B9D2F7-14B5-AC24-433A-04567535A338}"/>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48C6D1B7-9DB1-5F2E-CC0D-06701B8F0826}"/>
              </a:ext>
            </a:extLst>
          </p:cNvPr>
          <p:cNvSpPr>
            <a:spLocks noGrp="1"/>
          </p:cNvSpPr>
          <p:nvPr>
            <p:ph type="subTitle" idx="1"/>
          </p:nvPr>
        </p:nvSpPr>
        <p:spPr>
          <a:xfrm>
            <a:off x="97536" y="97536"/>
            <a:ext cx="8936736" cy="6632448"/>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repeated theme in this chapter is bringing back the king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10-12, 15, 41</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 outline: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7. The Return of David (2 Samuel 19:1-							43)</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David Is Rebuked by Joab (vv. 1-									8b)</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 David Is Restored as King (vv. 8c-									43)</a:t>
            </a:r>
          </a:p>
        </p:txBody>
      </p:sp>
    </p:spTree>
    <p:extLst>
      <p:ext uri="{BB962C8B-B14F-4D97-AF65-F5344CB8AC3E}">
        <p14:creationId xmlns:p14="http://schemas.microsoft.com/office/powerpoint/2010/main" val="101877150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11000">
              <a:schemeClr val="accent1">
                <a:lumMod val="5000"/>
                <a:lumOff val="95000"/>
              </a:schemeClr>
            </a:gs>
            <a:gs pos="95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effectLst/>
      </p:bgPr>
    </p:bg>
    <p:spTree>
      <p:nvGrpSpPr>
        <p:cNvPr id="1" name="">
          <a:extLst>
            <a:ext uri="{FF2B5EF4-FFF2-40B4-BE49-F238E27FC236}">
              <a16:creationId xmlns:a16="http://schemas.microsoft.com/office/drawing/2014/main" id="{738221A7-F556-7B74-7155-E00A76C350A1}"/>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F166BE77-AD73-E3D5-408D-ADC3243FE384}"/>
              </a:ext>
            </a:extLst>
          </p:cNvPr>
          <p:cNvSpPr>
            <a:spLocks noGrp="1"/>
          </p:cNvSpPr>
          <p:nvPr>
            <p:ph type="subTitle" idx="1"/>
          </p:nvPr>
        </p:nvSpPr>
        <p:spPr>
          <a:xfrm>
            <a:off x="97536" y="97536"/>
            <a:ext cx="8936736" cy="6632448"/>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David Is Rebuked by Joab (vv. 1-8b)</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19:1-8b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section picks up from the last verse of Ch. 18. </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David’s reaction to the 							Cushite’s news of Absalom’s death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18:33</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had reached Joab.</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And this continued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dirty="0"/>
          </a:p>
        </p:txBody>
      </p:sp>
    </p:spTree>
    <p:extLst>
      <p:ext uri="{BB962C8B-B14F-4D97-AF65-F5344CB8AC3E}">
        <p14:creationId xmlns:p14="http://schemas.microsoft.com/office/powerpoint/2010/main" val="247498908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11000">
              <a:schemeClr val="accent1">
                <a:lumMod val="5000"/>
                <a:lumOff val="95000"/>
              </a:schemeClr>
            </a:gs>
            <a:gs pos="95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effectLst/>
      </p:bgPr>
    </p:bg>
    <p:spTree>
      <p:nvGrpSpPr>
        <p:cNvPr id="1" name="">
          <a:extLst>
            <a:ext uri="{FF2B5EF4-FFF2-40B4-BE49-F238E27FC236}">
              <a16:creationId xmlns:a16="http://schemas.microsoft.com/office/drawing/2014/main" id="{9A93118C-3FEA-7756-4D6C-9449E8D9DE1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40949859-2071-93C4-62CE-D26CAE66DD41}"/>
              </a:ext>
            </a:extLst>
          </p:cNvPr>
          <p:cNvSpPr>
            <a:spLocks noGrp="1"/>
          </p:cNvSpPr>
          <p:nvPr>
            <p:ph type="subTitle" idx="1"/>
          </p:nvPr>
        </p:nvSpPr>
        <p:spPr>
          <a:xfrm>
            <a:off x="97536" y="97536"/>
            <a:ext cx="8936736" cy="6632448"/>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Soon enough, the news of his reaction had reached his men and that was enough to change the whole mood of victory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 mourning for all the people”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What should have been a day of 						celebration for David’s army at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Mahanaim</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became a confused time of 					embarrassment and shame for 						David’s men: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031832874"/>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11000">
              <a:schemeClr val="accent1">
                <a:lumMod val="5000"/>
                <a:lumOff val="95000"/>
              </a:schemeClr>
            </a:gs>
            <a:gs pos="95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effectLst/>
      </p:bgPr>
    </p:bg>
    <p:spTree>
      <p:nvGrpSpPr>
        <p:cNvPr id="1" name="">
          <a:extLst>
            <a:ext uri="{FF2B5EF4-FFF2-40B4-BE49-F238E27FC236}">
              <a16:creationId xmlns:a16="http://schemas.microsoft.com/office/drawing/2014/main" id="{11A42660-1517-3F04-7B3F-EE3C1C24C0C6}"/>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95F2DA27-A108-6B29-7C66-D646490A89D9}"/>
              </a:ext>
            </a:extLst>
          </p:cNvPr>
          <p:cNvSpPr>
            <a:spLocks noGrp="1"/>
          </p:cNvSpPr>
          <p:nvPr>
            <p:ph type="subTitle" idx="1"/>
          </p:nvPr>
        </p:nvSpPr>
        <p:spPr>
          <a:xfrm>
            <a:off x="97536" y="97536"/>
            <a:ext cx="8936736" cy="6632448"/>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As mentioned in the last chapter, David lost sight of the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bigger picture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because he was so obsessed with the death of Absalom that he could think of nothing else.</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And in his men’s eyes, it may have 						looked like David overlooked his son’s 					mistakes and sins.</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certainly must have confused his 					men, who saw Absalom as a liar, a 						murderer, a traitor, and a rebel.</a:t>
            </a:r>
          </a:p>
        </p:txBody>
      </p:sp>
    </p:spTree>
    <p:extLst>
      <p:ext uri="{BB962C8B-B14F-4D97-AF65-F5344CB8AC3E}">
        <p14:creationId xmlns:p14="http://schemas.microsoft.com/office/powerpoint/2010/main" val="388105349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11000">
              <a:schemeClr val="accent1">
                <a:lumMod val="5000"/>
                <a:lumOff val="95000"/>
              </a:schemeClr>
            </a:gs>
            <a:gs pos="95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effectLst/>
      </p:bgPr>
    </p:bg>
    <p:spTree>
      <p:nvGrpSpPr>
        <p:cNvPr id="1" name="">
          <a:extLst>
            <a:ext uri="{FF2B5EF4-FFF2-40B4-BE49-F238E27FC236}">
              <a16:creationId xmlns:a16="http://schemas.microsoft.com/office/drawing/2014/main" id="{08818D27-815C-1F7E-9323-6A7DDFE5814F}"/>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D1BE5F97-37DF-CC04-13A6-7C14899CA10A}"/>
              </a:ext>
            </a:extLst>
          </p:cNvPr>
          <p:cNvSpPr>
            <a:spLocks noGrp="1"/>
          </p:cNvSpPr>
          <p:nvPr>
            <p:ph type="subTitle" idx="1"/>
          </p:nvPr>
        </p:nvSpPr>
        <p:spPr>
          <a:xfrm>
            <a:off x="97536" y="97536"/>
            <a:ext cx="8936736" cy="6632448"/>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David’s problem wasn’t that he grieved over his son.</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His problem: he grieved excessively.</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David’s response was abnormal and 					sinful.</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the father apparently forgot that 					he was also David the king.</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Warren </a:t>
            </a:r>
            <a:r>
              <a:rPr lang="en-PH" sz="3600" b="1" u="sng"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Wiersbe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“Leaders must still 					lead, even if their hearts are broken; 					that’s one of the prices that leaders 						must pay.”</a:t>
            </a:r>
          </a:p>
        </p:txBody>
      </p:sp>
    </p:spTree>
    <p:extLst>
      <p:ext uri="{BB962C8B-B14F-4D97-AF65-F5344CB8AC3E}">
        <p14:creationId xmlns:p14="http://schemas.microsoft.com/office/powerpoint/2010/main" val="178903231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11000">
              <a:schemeClr val="accent1">
                <a:lumMod val="5000"/>
                <a:lumOff val="95000"/>
              </a:schemeClr>
            </a:gs>
            <a:gs pos="95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effectLst/>
      </p:bgPr>
    </p:bg>
    <p:spTree>
      <p:nvGrpSpPr>
        <p:cNvPr id="1" name="">
          <a:extLst>
            <a:ext uri="{FF2B5EF4-FFF2-40B4-BE49-F238E27FC236}">
              <a16:creationId xmlns:a16="http://schemas.microsoft.com/office/drawing/2014/main" id="{20C75D74-9AE3-FA0F-0F96-6D914853440D}"/>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7893076A-C69C-D98E-56AF-0A50DC01E564}"/>
              </a:ext>
            </a:extLst>
          </p:cNvPr>
          <p:cNvSpPr>
            <a:spLocks noGrp="1"/>
          </p:cNvSpPr>
          <p:nvPr>
            <p:ph type="subTitle" idx="1"/>
          </p:nvPr>
        </p:nvSpPr>
        <p:spPr>
          <a:xfrm>
            <a:off x="97536" y="97536"/>
            <a:ext cx="8936736" cy="6632448"/>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David’s case, there was more to his grief than just grieving over a beloved son.</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Had David sought the bigger picture, 					he would have found himself 							submitting to the Lord’s holy 							judgment, on one hand, while 							thanking Him for having spared his 						life, on the other hand.</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5-7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95258821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11000">
              <a:schemeClr val="accent1">
                <a:lumMod val="5000"/>
                <a:lumOff val="95000"/>
              </a:schemeClr>
            </a:gs>
            <a:gs pos="95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effectLst/>
      </p:bgPr>
    </p:bg>
    <p:spTree>
      <p:nvGrpSpPr>
        <p:cNvPr id="1" name="">
          <a:extLst>
            <a:ext uri="{FF2B5EF4-FFF2-40B4-BE49-F238E27FC236}">
              <a16:creationId xmlns:a16="http://schemas.microsoft.com/office/drawing/2014/main" id="{F68B0894-F0E5-4B28-9C26-8E3FB3738F29}"/>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3EA38A68-90EC-4E3D-7B4C-651F5D663BEE}"/>
              </a:ext>
            </a:extLst>
          </p:cNvPr>
          <p:cNvSpPr>
            <a:spLocks noGrp="1"/>
          </p:cNvSpPr>
          <p:nvPr>
            <p:ph type="subTitle" idx="1"/>
          </p:nvPr>
        </p:nvSpPr>
        <p:spPr>
          <a:xfrm>
            <a:off x="97536" y="97536"/>
            <a:ext cx="8936736" cy="6632448"/>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Joab’s rebuke consisted of several elements.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5a</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 charged David with humiliating his loyal servants.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5b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 reminded David of the extent of the deliverance brought about by his men’s victory.</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Third,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6ab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 spelled out how David had shamed his men and, in effect, despising their loyalty and sacrifice.</a:t>
            </a:r>
            <a:endParaRPr lang="en-PH" dirty="0"/>
          </a:p>
        </p:txBody>
      </p:sp>
    </p:spTree>
    <p:extLst>
      <p:ext uri="{BB962C8B-B14F-4D97-AF65-F5344CB8AC3E}">
        <p14:creationId xmlns:p14="http://schemas.microsoft.com/office/powerpoint/2010/main" val="141580665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11000">
              <a:schemeClr val="accent1">
                <a:lumMod val="5000"/>
                <a:lumOff val="95000"/>
              </a:schemeClr>
            </a:gs>
            <a:gs pos="95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effectLst/>
      </p:bgPr>
    </p:bg>
    <p:spTree>
      <p:nvGrpSpPr>
        <p:cNvPr id="1" name="">
          <a:extLst>
            <a:ext uri="{FF2B5EF4-FFF2-40B4-BE49-F238E27FC236}">
              <a16:creationId xmlns:a16="http://schemas.microsoft.com/office/drawing/2014/main" id="{CC7BEC13-5613-1F48-D0F4-AE437FD39874}"/>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E7A39422-ED01-F332-C82A-F6A5179630A0}"/>
              </a:ext>
            </a:extLst>
          </p:cNvPr>
          <p:cNvSpPr>
            <a:spLocks noGrp="1"/>
          </p:cNvSpPr>
          <p:nvPr>
            <p:ph type="subTitle" idx="1"/>
          </p:nvPr>
        </p:nvSpPr>
        <p:spPr>
          <a:xfrm>
            <a:off x="97536" y="97536"/>
            <a:ext cx="8936736" cy="6632448"/>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Fourth, Joab’s statement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6c</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although an exaggeration, pressed upon David the impact of failing his responsibility as a king to encourage and commend his men and rejoice with them in this victory.</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Fifth,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 stirs up – almost commands – David to act by warning him of serious consequences if he did not.</a:t>
            </a:r>
          </a:p>
          <a:p>
            <a:pPr algn="l">
              <a:lnSpc>
                <a:spcPct val="100000"/>
              </a:lnSpc>
              <a:tabLst>
                <a:tab pos="484188" algn="l"/>
                <a:tab pos="576263" algn="l"/>
                <a:tab pos="841375" algn="l"/>
                <a:tab pos="881063" algn="l"/>
                <a:tab pos="969963" algn="l"/>
                <a:tab pos="1019175" algn="l"/>
                <a:tab pos="1154113" algn="l"/>
                <a:tab pos="1508125" algn="l"/>
                <a:tab pos="1639888"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threat to inaction on David’s part: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 could lose his army</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75506020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102</TotalTime>
  <Words>1284</Words>
  <Application>Microsoft Office PowerPoint</Application>
  <PresentationFormat>On-screen Show (4:3)</PresentationFormat>
  <Paragraphs>59</Paragraphs>
  <Slides>14</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Marc Grande</cp:lastModifiedBy>
  <cp:revision>22</cp:revision>
  <dcterms:created xsi:type="dcterms:W3CDTF">2024-11-23T16:11:26Z</dcterms:created>
  <dcterms:modified xsi:type="dcterms:W3CDTF">2024-11-24T03:41:23Z</dcterms:modified>
</cp:coreProperties>
</file>