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4741"/>
  </p:normalViewPr>
  <p:slideViewPr>
    <p:cSldViewPr snapToGrid="0">
      <p:cViewPr varScale="1">
        <p:scale>
          <a:sx n="106" d="100"/>
          <a:sy n="106" d="100"/>
        </p:scale>
        <p:origin x="5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D74DFB-7D55-0647-B58B-C943CB2A99B8}" type="datetimeFigureOut">
              <a:rPr lang="en-US" smtClean="0"/>
              <a:t>11/16/24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435192-0638-0049-BB2A-0890B1EA626C}" type="slidenum">
              <a:rPr lang="en-US" smtClean="0"/>
              <a:t>‹#›</a:t>
            </a:fld>
            <a:endParaRPr lang="en-US"/>
          </a:p>
        </p:txBody>
      </p:sp>
    </p:spTree>
    <p:extLst>
      <p:ext uri="{BB962C8B-B14F-4D97-AF65-F5344CB8AC3E}">
        <p14:creationId xmlns:p14="http://schemas.microsoft.com/office/powerpoint/2010/main" val="1907975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435192-0638-0049-BB2A-0890B1EA626C}" type="slidenum">
              <a:rPr lang="en-US" smtClean="0"/>
              <a:t>2</a:t>
            </a:fld>
            <a:endParaRPr lang="en-US"/>
          </a:p>
        </p:txBody>
      </p:sp>
    </p:spTree>
    <p:extLst>
      <p:ext uri="{BB962C8B-B14F-4D97-AF65-F5344CB8AC3E}">
        <p14:creationId xmlns:p14="http://schemas.microsoft.com/office/powerpoint/2010/main" val="6701405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171D6-112F-D569-77FA-3BB971147F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5F6DA0-1096-D51C-7D51-60611E68C7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280373-4C70-3C20-85F8-4574C6BB45F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6ABEB93-6492-C2FF-B37C-9B7EBEF12DBC}"/>
              </a:ext>
            </a:extLst>
          </p:cNvPr>
          <p:cNvSpPr>
            <a:spLocks noGrp="1"/>
          </p:cNvSpPr>
          <p:nvPr>
            <p:ph type="sldNum" sz="quarter" idx="5"/>
          </p:nvPr>
        </p:nvSpPr>
        <p:spPr/>
        <p:txBody>
          <a:bodyPr/>
          <a:lstStyle/>
          <a:p>
            <a:fld id="{2E435192-0638-0049-BB2A-0890B1EA626C}" type="slidenum">
              <a:rPr lang="en-US" smtClean="0"/>
              <a:t>11</a:t>
            </a:fld>
            <a:endParaRPr lang="en-US"/>
          </a:p>
        </p:txBody>
      </p:sp>
    </p:spTree>
    <p:extLst>
      <p:ext uri="{BB962C8B-B14F-4D97-AF65-F5344CB8AC3E}">
        <p14:creationId xmlns:p14="http://schemas.microsoft.com/office/powerpoint/2010/main" val="2982273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7DE5D-3D5F-467D-C4C9-2429DE10EE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D8E0BD-EE74-AAA4-C40A-39DCC62AC9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5D2C1C-A893-03B9-AFEA-2381A1A6AD4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BD9C170-447F-651F-6DF7-AC8B23B536F3}"/>
              </a:ext>
            </a:extLst>
          </p:cNvPr>
          <p:cNvSpPr>
            <a:spLocks noGrp="1"/>
          </p:cNvSpPr>
          <p:nvPr>
            <p:ph type="sldNum" sz="quarter" idx="5"/>
          </p:nvPr>
        </p:nvSpPr>
        <p:spPr/>
        <p:txBody>
          <a:bodyPr/>
          <a:lstStyle/>
          <a:p>
            <a:fld id="{2E435192-0638-0049-BB2A-0890B1EA626C}" type="slidenum">
              <a:rPr lang="en-US" smtClean="0"/>
              <a:t>12</a:t>
            </a:fld>
            <a:endParaRPr lang="en-US"/>
          </a:p>
        </p:txBody>
      </p:sp>
    </p:spTree>
    <p:extLst>
      <p:ext uri="{BB962C8B-B14F-4D97-AF65-F5344CB8AC3E}">
        <p14:creationId xmlns:p14="http://schemas.microsoft.com/office/powerpoint/2010/main" val="2292275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B171F-EEA2-E0D4-A859-1811A8D149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E68F27-81A5-1724-1D87-6984C9823E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3F7AC9-5EC1-2D53-C307-83F992B2B41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98BDD1E-C23E-E799-8224-F2B106A6DD65}"/>
              </a:ext>
            </a:extLst>
          </p:cNvPr>
          <p:cNvSpPr>
            <a:spLocks noGrp="1"/>
          </p:cNvSpPr>
          <p:nvPr>
            <p:ph type="sldNum" sz="quarter" idx="5"/>
          </p:nvPr>
        </p:nvSpPr>
        <p:spPr/>
        <p:txBody>
          <a:bodyPr/>
          <a:lstStyle/>
          <a:p>
            <a:fld id="{2E435192-0638-0049-BB2A-0890B1EA626C}" type="slidenum">
              <a:rPr lang="en-US" smtClean="0"/>
              <a:t>13</a:t>
            </a:fld>
            <a:endParaRPr lang="en-US"/>
          </a:p>
        </p:txBody>
      </p:sp>
    </p:spTree>
    <p:extLst>
      <p:ext uri="{BB962C8B-B14F-4D97-AF65-F5344CB8AC3E}">
        <p14:creationId xmlns:p14="http://schemas.microsoft.com/office/powerpoint/2010/main" val="27388680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D22F2F-0281-72A1-A2D8-D5B4025AE2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2BE4A2-44FE-8975-5C8B-971D393176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FAEAE9-B4A2-671D-6A57-8552D877D71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0D31680-55C9-40A9-3B90-921AB5E24EF6}"/>
              </a:ext>
            </a:extLst>
          </p:cNvPr>
          <p:cNvSpPr>
            <a:spLocks noGrp="1"/>
          </p:cNvSpPr>
          <p:nvPr>
            <p:ph type="sldNum" sz="quarter" idx="5"/>
          </p:nvPr>
        </p:nvSpPr>
        <p:spPr/>
        <p:txBody>
          <a:bodyPr/>
          <a:lstStyle/>
          <a:p>
            <a:fld id="{2E435192-0638-0049-BB2A-0890B1EA626C}" type="slidenum">
              <a:rPr lang="en-US" smtClean="0"/>
              <a:t>14</a:t>
            </a:fld>
            <a:endParaRPr lang="en-US"/>
          </a:p>
        </p:txBody>
      </p:sp>
    </p:spTree>
    <p:extLst>
      <p:ext uri="{BB962C8B-B14F-4D97-AF65-F5344CB8AC3E}">
        <p14:creationId xmlns:p14="http://schemas.microsoft.com/office/powerpoint/2010/main" val="1606013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B05A3-0339-EC9B-35EB-E15DB034EB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FE4217-48FC-954C-357A-946E430DC1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1286E1-BFD6-F9F8-5588-15A8375EC87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6A2C85D-F561-E414-9BCB-5EED7D185C21}"/>
              </a:ext>
            </a:extLst>
          </p:cNvPr>
          <p:cNvSpPr>
            <a:spLocks noGrp="1"/>
          </p:cNvSpPr>
          <p:nvPr>
            <p:ph type="sldNum" sz="quarter" idx="5"/>
          </p:nvPr>
        </p:nvSpPr>
        <p:spPr/>
        <p:txBody>
          <a:bodyPr/>
          <a:lstStyle/>
          <a:p>
            <a:fld id="{2E435192-0638-0049-BB2A-0890B1EA626C}" type="slidenum">
              <a:rPr lang="en-US" smtClean="0"/>
              <a:t>3</a:t>
            </a:fld>
            <a:endParaRPr lang="en-US"/>
          </a:p>
        </p:txBody>
      </p:sp>
    </p:spTree>
    <p:extLst>
      <p:ext uri="{BB962C8B-B14F-4D97-AF65-F5344CB8AC3E}">
        <p14:creationId xmlns:p14="http://schemas.microsoft.com/office/powerpoint/2010/main" val="1519830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3BA40-D5DA-3A25-F56A-6906983E61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40F9B6-15BC-C29B-8A1F-204DD004E3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B1FD61-FFE0-0F29-EB90-231D05E74F8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7CEFA90-63A2-20F9-0837-75A3228C0222}"/>
              </a:ext>
            </a:extLst>
          </p:cNvPr>
          <p:cNvSpPr>
            <a:spLocks noGrp="1"/>
          </p:cNvSpPr>
          <p:nvPr>
            <p:ph type="sldNum" sz="quarter" idx="5"/>
          </p:nvPr>
        </p:nvSpPr>
        <p:spPr/>
        <p:txBody>
          <a:bodyPr/>
          <a:lstStyle/>
          <a:p>
            <a:fld id="{2E435192-0638-0049-BB2A-0890B1EA626C}" type="slidenum">
              <a:rPr lang="en-US" smtClean="0"/>
              <a:t>4</a:t>
            </a:fld>
            <a:endParaRPr lang="en-US"/>
          </a:p>
        </p:txBody>
      </p:sp>
    </p:spTree>
    <p:extLst>
      <p:ext uri="{BB962C8B-B14F-4D97-AF65-F5344CB8AC3E}">
        <p14:creationId xmlns:p14="http://schemas.microsoft.com/office/powerpoint/2010/main" val="507053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8542A9-8402-144F-D606-B086A0AB65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228520-C28C-BF39-5A8B-5AD8BA517B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5EB993-BB6E-7E69-296A-59A2C2E1D01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9A21FF9-2AFE-FB14-5421-FBF1FADDAAA4}"/>
              </a:ext>
            </a:extLst>
          </p:cNvPr>
          <p:cNvSpPr>
            <a:spLocks noGrp="1"/>
          </p:cNvSpPr>
          <p:nvPr>
            <p:ph type="sldNum" sz="quarter" idx="5"/>
          </p:nvPr>
        </p:nvSpPr>
        <p:spPr/>
        <p:txBody>
          <a:bodyPr/>
          <a:lstStyle/>
          <a:p>
            <a:fld id="{2E435192-0638-0049-BB2A-0890B1EA626C}" type="slidenum">
              <a:rPr lang="en-US" smtClean="0"/>
              <a:t>5</a:t>
            </a:fld>
            <a:endParaRPr lang="en-US"/>
          </a:p>
        </p:txBody>
      </p:sp>
    </p:spTree>
    <p:extLst>
      <p:ext uri="{BB962C8B-B14F-4D97-AF65-F5344CB8AC3E}">
        <p14:creationId xmlns:p14="http://schemas.microsoft.com/office/powerpoint/2010/main" val="1987676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131C13-C441-C6C0-7A67-86AD63FB5D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2621FE-C95D-BF82-6D43-475455CBBA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350278-10A0-B441-B9F7-E7C01964A25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DD92FFE-F876-0722-4988-EF47F758706B}"/>
              </a:ext>
            </a:extLst>
          </p:cNvPr>
          <p:cNvSpPr>
            <a:spLocks noGrp="1"/>
          </p:cNvSpPr>
          <p:nvPr>
            <p:ph type="sldNum" sz="quarter" idx="5"/>
          </p:nvPr>
        </p:nvSpPr>
        <p:spPr/>
        <p:txBody>
          <a:bodyPr/>
          <a:lstStyle/>
          <a:p>
            <a:fld id="{2E435192-0638-0049-BB2A-0890B1EA626C}" type="slidenum">
              <a:rPr lang="en-US" smtClean="0"/>
              <a:t>6</a:t>
            </a:fld>
            <a:endParaRPr lang="en-US"/>
          </a:p>
        </p:txBody>
      </p:sp>
    </p:spTree>
    <p:extLst>
      <p:ext uri="{BB962C8B-B14F-4D97-AF65-F5344CB8AC3E}">
        <p14:creationId xmlns:p14="http://schemas.microsoft.com/office/powerpoint/2010/main" val="1852290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330608-955B-B849-30C0-6486834D2A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66EB69-C8B6-6A5A-F874-DF350E507E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484BC4-C9A2-D547-E170-793516FF882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740B564-CB43-8042-441E-17CB770172F2}"/>
              </a:ext>
            </a:extLst>
          </p:cNvPr>
          <p:cNvSpPr>
            <a:spLocks noGrp="1"/>
          </p:cNvSpPr>
          <p:nvPr>
            <p:ph type="sldNum" sz="quarter" idx="5"/>
          </p:nvPr>
        </p:nvSpPr>
        <p:spPr/>
        <p:txBody>
          <a:bodyPr/>
          <a:lstStyle/>
          <a:p>
            <a:fld id="{2E435192-0638-0049-BB2A-0890B1EA626C}" type="slidenum">
              <a:rPr lang="en-US" smtClean="0"/>
              <a:t>7</a:t>
            </a:fld>
            <a:endParaRPr lang="en-US"/>
          </a:p>
        </p:txBody>
      </p:sp>
    </p:spTree>
    <p:extLst>
      <p:ext uri="{BB962C8B-B14F-4D97-AF65-F5344CB8AC3E}">
        <p14:creationId xmlns:p14="http://schemas.microsoft.com/office/powerpoint/2010/main" val="2647650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0E4DA-E7A4-DD53-352C-B039D193AE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AED638-7FC7-16C7-3660-1D1341A14C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9E599B-0713-71E5-438B-6209C0B865F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C302D1C-B514-B17A-5E94-82CDE576A187}"/>
              </a:ext>
            </a:extLst>
          </p:cNvPr>
          <p:cNvSpPr>
            <a:spLocks noGrp="1"/>
          </p:cNvSpPr>
          <p:nvPr>
            <p:ph type="sldNum" sz="quarter" idx="5"/>
          </p:nvPr>
        </p:nvSpPr>
        <p:spPr/>
        <p:txBody>
          <a:bodyPr/>
          <a:lstStyle/>
          <a:p>
            <a:fld id="{2E435192-0638-0049-BB2A-0890B1EA626C}" type="slidenum">
              <a:rPr lang="en-US" smtClean="0"/>
              <a:t>8</a:t>
            </a:fld>
            <a:endParaRPr lang="en-US"/>
          </a:p>
        </p:txBody>
      </p:sp>
    </p:spTree>
    <p:extLst>
      <p:ext uri="{BB962C8B-B14F-4D97-AF65-F5344CB8AC3E}">
        <p14:creationId xmlns:p14="http://schemas.microsoft.com/office/powerpoint/2010/main" val="3311259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BB466-6648-3A86-9953-0E07933729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516FB7-06D0-7A49-A86A-7D6C65FB8B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BD850E-2919-737F-7CD7-E121F57913B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CF2FDDF-D292-66EE-0F17-812800E3EBA9}"/>
              </a:ext>
            </a:extLst>
          </p:cNvPr>
          <p:cNvSpPr>
            <a:spLocks noGrp="1"/>
          </p:cNvSpPr>
          <p:nvPr>
            <p:ph type="sldNum" sz="quarter" idx="5"/>
          </p:nvPr>
        </p:nvSpPr>
        <p:spPr/>
        <p:txBody>
          <a:bodyPr/>
          <a:lstStyle/>
          <a:p>
            <a:fld id="{2E435192-0638-0049-BB2A-0890B1EA626C}" type="slidenum">
              <a:rPr lang="en-US" smtClean="0"/>
              <a:t>9</a:t>
            </a:fld>
            <a:endParaRPr lang="en-US"/>
          </a:p>
        </p:txBody>
      </p:sp>
    </p:spTree>
    <p:extLst>
      <p:ext uri="{BB962C8B-B14F-4D97-AF65-F5344CB8AC3E}">
        <p14:creationId xmlns:p14="http://schemas.microsoft.com/office/powerpoint/2010/main" val="1075532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F4ED5-D8E0-B6E9-051A-0A63A42602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20C2F7-EA32-0873-F151-E4BA8160C2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8077BA-9BC1-247F-4164-E20C049B261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87A49AC-251C-9A44-D79C-CC07BC82DABD}"/>
              </a:ext>
            </a:extLst>
          </p:cNvPr>
          <p:cNvSpPr>
            <a:spLocks noGrp="1"/>
          </p:cNvSpPr>
          <p:nvPr>
            <p:ph type="sldNum" sz="quarter" idx="5"/>
          </p:nvPr>
        </p:nvSpPr>
        <p:spPr/>
        <p:txBody>
          <a:bodyPr/>
          <a:lstStyle/>
          <a:p>
            <a:fld id="{2E435192-0638-0049-BB2A-0890B1EA626C}" type="slidenum">
              <a:rPr lang="en-US" smtClean="0"/>
              <a:t>10</a:t>
            </a:fld>
            <a:endParaRPr lang="en-US"/>
          </a:p>
        </p:txBody>
      </p:sp>
    </p:spTree>
    <p:extLst>
      <p:ext uri="{BB962C8B-B14F-4D97-AF65-F5344CB8AC3E}">
        <p14:creationId xmlns:p14="http://schemas.microsoft.com/office/powerpoint/2010/main" val="618413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44A4251-CDC5-294F-ABEB-63F009129D4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3948498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4A4251-CDC5-294F-ABEB-63F009129D4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3732277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4A4251-CDC5-294F-ABEB-63F009129D4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3477802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4A4251-CDC5-294F-ABEB-63F009129D4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592168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4A4251-CDC5-294F-ABEB-63F009129D4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2532689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4A4251-CDC5-294F-ABEB-63F009129D4D}" type="datetimeFigureOut">
              <a:rPr lang="en-US" smtClean="0"/>
              <a:t>11/16/24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1198670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44A4251-CDC5-294F-ABEB-63F009129D4D}" type="datetimeFigureOut">
              <a:rPr lang="en-US" smtClean="0"/>
              <a:t>11/16/24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4227109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44A4251-CDC5-294F-ABEB-63F009129D4D}" type="datetimeFigureOut">
              <a:rPr lang="en-US" smtClean="0"/>
              <a:t>11/16/24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1674654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4A4251-CDC5-294F-ABEB-63F009129D4D}" type="datetimeFigureOut">
              <a:rPr lang="en-US" smtClean="0"/>
              <a:t>11/16/24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1115840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4A4251-CDC5-294F-ABEB-63F009129D4D}" type="datetimeFigureOut">
              <a:rPr lang="en-US" smtClean="0"/>
              <a:t>11/16/24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2750427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4A4251-CDC5-294F-ABEB-63F009129D4D}" type="datetimeFigureOut">
              <a:rPr lang="en-US" smtClean="0"/>
              <a:t>11/16/24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94802F-E9EF-0242-A654-1C4171EC740E}" type="slidenum">
              <a:rPr lang="en-US" smtClean="0"/>
              <a:t>‹#›</a:t>
            </a:fld>
            <a:endParaRPr lang="en-US"/>
          </a:p>
        </p:txBody>
      </p:sp>
    </p:spTree>
    <p:extLst>
      <p:ext uri="{BB962C8B-B14F-4D97-AF65-F5344CB8AC3E}">
        <p14:creationId xmlns:p14="http://schemas.microsoft.com/office/powerpoint/2010/main" val="330510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44A4251-CDC5-294F-ABEB-63F009129D4D}" type="datetimeFigureOut">
              <a:rPr lang="en-US" smtClean="0"/>
              <a:t>11/16/24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A94802F-E9EF-0242-A654-1C4171EC740E}" type="slidenum">
              <a:rPr lang="en-US" smtClean="0"/>
              <a:t>‹#›</a:t>
            </a:fld>
            <a:endParaRPr lang="en-US"/>
          </a:p>
        </p:txBody>
      </p:sp>
    </p:spTree>
    <p:extLst>
      <p:ext uri="{BB962C8B-B14F-4D97-AF65-F5344CB8AC3E}">
        <p14:creationId xmlns:p14="http://schemas.microsoft.com/office/powerpoint/2010/main" val="2742071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CC947E-DF3C-591C-2634-3D9C87D2676A}"/>
              </a:ext>
            </a:extLst>
          </p:cNvPr>
          <p:cNvSpPr>
            <a:spLocks noGrp="1"/>
          </p:cNvSpPr>
          <p:nvPr>
            <p:ph type="subTitle" idx="1"/>
          </p:nvPr>
        </p:nvSpPr>
        <p:spPr>
          <a:xfrm>
            <a:off x="84221" y="96253"/>
            <a:ext cx="8951495" cy="665346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19: THE PERILOUS YEARS: THE DEATH OF ABSALOM (2Sam 18:1-33)</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general outline: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6. The Death of Absalom (2Sam 18:1-33)</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The Armies Battle (vv. 1-18)</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Sermon Title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Certainty of God’s Judgment Upon The Wicked”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David’s Army Organized (vv. 1-5)</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Israel’s Army Defeated (vv. 6-8)</a:t>
            </a:r>
          </a:p>
        </p:txBody>
      </p:sp>
    </p:spTree>
    <p:extLst>
      <p:ext uri="{BB962C8B-B14F-4D97-AF65-F5344CB8AC3E}">
        <p14:creationId xmlns:p14="http://schemas.microsoft.com/office/powerpoint/2010/main" val="4177149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802667A2-72FD-C68E-9472-B8781084E7A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58A565C-3D90-5D9D-B53F-DB0E35150A8B}"/>
              </a:ext>
            </a:extLst>
          </p:cNvPr>
          <p:cNvSpPr>
            <a:spLocks noGrp="1"/>
          </p:cNvSpPr>
          <p:nvPr>
            <p:ph type="subTitle" idx="1"/>
          </p:nvPr>
        </p:nvSpPr>
        <p:spPr>
          <a:xfrm>
            <a:off x="84221" y="96253"/>
            <a:ext cx="8951495" cy="665346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is an example of one who failed to see the bigger picture.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was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focused on what he 						wanted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emotional in that 							focus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he missed what God 							wanted him to see.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Because of David’s question,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Ahimaaz</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became afraid to tell the king the truth about the death of his son Absalom.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gave an excuse for not declaring 					the whole news: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29b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8196658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E411C28B-45F1-B71D-D42E-2D5AB0D9047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739CFF4-E56F-C8D3-8D23-FA0903BE34CB}"/>
              </a:ext>
            </a:extLst>
          </p:cNvPr>
          <p:cNvSpPr>
            <a:spLocks noGrp="1"/>
          </p:cNvSpPr>
          <p:nvPr>
            <p:ph type="subTitle" idx="1"/>
          </p:nvPr>
        </p:nvSpPr>
        <p:spPr>
          <a:xfrm>
            <a:off x="84221" y="96253"/>
            <a:ext cx="8951495" cy="665346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told him to move aside 					as they now waited for the Cushite 						messenger to arrive.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31-32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31</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messenger came excited 					to bring the news and, like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Ahimaaz</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acknowledged God as the David’s 						deliverer from his enemies.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once more, David ignores this 					and asks about Absalom’s fate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32a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9652381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908B207C-3560-B71D-5BEB-3480B204A6FF}"/>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71092AE-5E63-00D2-DC3D-074E0BE3ED12}"/>
              </a:ext>
            </a:extLst>
          </p:cNvPr>
          <p:cNvSpPr>
            <a:spLocks noGrp="1"/>
          </p:cNvSpPr>
          <p:nvPr>
            <p:ph type="subTitle" idx="1"/>
          </p:nvPr>
        </p:nvSpPr>
        <p:spPr>
          <a:xfrm>
            <a:off x="84221" y="96253"/>
            <a:ext cx="8951495" cy="665346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32b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Cushite breaks the grim 					news of Absalom’s death, together 						with many of his men, almost in the 					form of an imprecation.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The News Mourned (v. 33)</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Overwhelmed by the confirmation of Absalom’s death, David retired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the chamber over the gate and wept.”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954970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BAEB6806-EA6E-B9A1-1E00-EFCBD58F4A5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E547846A-C31B-5E2E-B67A-DB8595E96FF2}"/>
              </a:ext>
            </a:extLst>
          </p:cNvPr>
          <p:cNvSpPr>
            <a:spLocks noGrp="1"/>
          </p:cNvSpPr>
          <p:nvPr>
            <p:ph type="subTitle" idx="1"/>
          </p:nvPr>
        </p:nvSpPr>
        <p:spPr>
          <a:xfrm>
            <a:off x="84221" y="96253"/>
            <a:ext cx="8951495" cy="665346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room, David openly wept and lamented Absalom’s death in unremitting grief.</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Grieving over his son’s death is understandable and expected, but...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Because David was so focused on himself, on what he wanted,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failed to see the bigger picture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God’s judgment had fallen upon Absalom, and that this was still part of the consequences of David’s sin in Ch. 11.</a:t>
            </a:r>
          </a:p>
        </p:txBody>
      </p:sp>
    </p:spTree>
    <p:extLst>
      <p:ext uri="{BB962C8B-B14F-4D97-AF65-F5344CB8AC3E}">
        <p14:creationId xmlns:p14="http://schemas.microsoft.com/office/powerpoint/2010/main" val="9292819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5AD54D4C-9ACE-9340-9611-C8C916E21E1F}"/>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62B1E04-CA35-421D-5AB5-9285617625D2}"/>
              </a:ext>
            </a:extLst>
          </p:cNvPr>
          <p:cNvSpPr>
            <a:spLocks noGrp="1"/>
          </p:cNvSpPr>
          <p:nvPr>
            <p:ph type="subTitle" idx="1"/>
          </p:nvPr>
        </p:nvSpPr>
        <p:spPr>
          <a:xfrm>
            <a:off x="84221" y="96253"/>
            <a:ext cx="8951495" cy="665346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David’s grieving had become sinful.</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David’s grieving was now in danger of causing the demoralization of his men.</a:t>
            </a:r>
          </a:p>
        </p:txBody>
      </p:sp>
    </p:spTree>
    <p:extLst>
      <p:ext uri="{BB962C8B-B14F-4D97-AF65-F5344CB8AC3E}">
        <p14:creationId xmlns:p14="http://schemas.microsoft.com/office/powerpoint/2010/main" val="12568542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0713A3D4-C7E2-36AA-6760-E1CA4DAAB899}"/>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38A4233-3546-5C7C-40B3-69A03C82667E}"/>
              </a:ext>
            </a:extLst>
          </p:cNvPr>
          <p:cNvSpPr>
            <a:spLocks noGrp="1"/>
          </p:cNvSpPr>
          <p:nvPr>
            <p:ph type="subTitle" idx="1"/>
          </p:nvPr>
        </p:nvSpPr>
        <p:spPr>
          <a:xfrm>
            <a:off x="84221" y="96253"/>
            <a:ext cx="8951495" cy="6653463"/>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Absalom Executed (vv. 9-18)</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David Grieves (vv. 19-33)</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The News Dispatched (vv. 19-27)</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19-27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when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Ahimaaz</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declared that he would be the one to bring the news to David of the army’s victory, Joab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initially forbade him to do so.</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Instead, Joab chose a Cushite to bear 					the news to the king.</a:t>
            </a:r>
          </a:p>
        </p:txBody>
      </p:sp>
    </p:spTree>
    <p:extLst>
      <p:ext uri="{BB962C8B-B14F-4D97-AF65-F5344CB8AC3E}">
        <p14:creationId xmlns:p14="http://schemas.microsoft.com/office/powerpoint/2010/main" val="371817758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B9D3F1D5-095B-7D40-F88A-7E60DA50F57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ACDACB0-2401-3704-9BE7-23D13BDBD661}"/>
              </a:ext>
            </a:extLst>
          </p:cNvPr>
          <p:cNvSpPr>
            <a:spLocks noGrp="1"/>
          </p:cNvSpPr>
          <p:nvPr>
            <p:ph type="subTitle" idx="1"/>
          </p:nvPr>
        </p:nvSpPr>
        <p:spPr>
          <a:xfrm>
            <a:off x="84221" y="96253"/>
            <a:ext cx="8951495" cy="665346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22-23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Ahimaaz</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not to be 					denied, however, and finally received 					permission to go.</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fact that only one runner was 						approaching led David to assume that 					the news was good.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So with the approach of another man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1858401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B1794E6C-7A69-75A8-A821-F53D8B09727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EE869C6-2D33-A162-E92D-EB1F88081CA9}"/>
              </a:ext>
            </a:extLst>
          </p:cNvPr>
          <p:cNvSpPr>
            <a:spLocks noGrp="1"/>
          </p:cNvSpPr>
          <p:nvPr>
            <p:ph type="subTitle" idx="1"/>
          </p:nvPr>
        </p:nvSpPr>
        <p:spPr>
          <a:xfrm>
            <a:off x="84221" y="96253"/>
            <a:ext cx="8951495" cy="665346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believed that the choice of the 					messenger was indicative of the 						content of the message.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The News Proclaimed (vv. 28-32)</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vv. 28-30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upon reaching the gate,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Ahimaaz</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called and said to the king, 					‘All is well.’”</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39771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1F438641-FFF8-86F8-4244-9BC1366427C9}"/>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3F24B56-5BA7-AEB9-9DA3-82213D7B1F8D}"/>
              </a:ext>
            </a:extLst>
          </p:cNvPr>
          <p:cNvSpPr>
            <a:spLocks noGrp="1"/>
          </p:cNvSpPr>
          <p:nvPr>
            <p:ph type="subTitle" idx="1"/>
          </p:nvPr>
        </p:nvSpPr>
        <p:spPr>
          <a:xfrm>
            <a:off x="84221" y="96253"/>
            <a:ext cx="8951495" cy="665346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then blesses YHWH, David’s God 					for having defeated those who 							rebelled against him, in effect 							delivering the good news of David’s 					victory.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here he attributed to God not 						just David’s triumph over his 						enemies but also His vengeance 						against those who rebelled against 					His man.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30093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C023CA5C-6227-934F-DC9E-26490F01A49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2B61CDE-A319-AEBF-C6CA-E70A91E7E0DA}"/>
              </a:ext>
            </a:extLst>
          </p:cNvPr>
          <p:cNvSpPr>
            <a:spLocks noGrp="1"/>
          </p:cNvSpPr>
          <p:nvPr>
            <p:ph type="subTitle" idx="1"/>
          </p:nvPr>
        </p:nvSpPr>
        <p:spPr>
          <a:xfrm>
            <a:off x="84221" y="96253"/>
            <a:ext cx="8951495" cy="665346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IMPORTANT IT IS FOR US TO RECOGNIZE THAT GOD, BOTH IMMEDIATELY AND ULTIMATELY, IS BEHIND ALL THE SUCCESSES AND TRIUMPHS WE MAY EXPERIENCE IN LIFE!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must not only recognize this 						but also openly declare this as a 						testimony of His greatness as our 					God.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175517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11DE4460-0F14-2ACE-7B3C-06FFE228BA2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AA0E9DE-511C-CE52-D99E-5D5C6CF5ED91}"/>
              </a:ext>
            </a:extLst>
          </p:cNvPr>
          <p:cNvSpPr>
            <a:spLocks noGrp="1"/>
          </p:cNvSpPr>
          <p:nvPr>
            <p:ph type="subTitle" idx="1"/>
          </p:nvPr>
        </p:nvSpPr>
        <p:spPr>
          <a:xfrm>
            <a:off x="84221" y="96253"/>
            <a:ext cx="8951495" cy="665346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Ahimaaz</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saw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bigger picture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behind the defeat of David’s enemies 					and that picture was none other than 					God Himself.</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FULFILLING HIS HOLY PURPOSES FOR THE GLORY OF HIS NAME IS THE BIGGER PICTURE BEHIND ALL THE EVENTS IN CREATION, ESPECIALLY IN THE LIVES OF HIS CHILDREN REDEEMED IN CHRIST.</a:t>
            </a:r>
          </a:p>
        </p:txBody>
      </p:sp>
    </p:spTree>
    <p:extLst>
      <p:ext uri="{BB962C8B-B14F-4D97-AF65-F5344CB8AC3E}">
        <p14:creationId xmlns:p14="http://schemas.microsoft.com/office/powerpoint/2010/main" val="394226270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49B54A56-3198-0E6A-F865-2ADFEC71A20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5750DC66-4528-3DC4-3766-A4B8FD16BCFB}"/>
              </a:ext>
            </a:extLst>
          </p:cNvPr>
          <p:cNvSpPr>
            <a:spLocks noGrp="1"/>
          </p:cNvSpPr>
          <p:nvPr>
            <p:ph type="subTitle" idx="1"/>
          </p:nvPr>
        </p:nvSpPr>
        <p:spPr>
          <a:xfrm>
            <a:off x="84221" y="96253"/>
            <a:ext cx="8951495" cy="665346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Now read David’s response to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Ahimaaz</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29a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David’s response here sounds almost anticlimactic!</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David’s response was troublesome for the ff. reasons.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didn’t seem important to David that his troops were victorious in the battle.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155845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31000">
              <a:schemeClr val="accent5">
                <a:lumMod val="95000"/>
                <a:lumOff val="5000"/>
              </a:schemeClr>
            </a:gs>
            <a:gs pos="100000">
              <a:schemeClr val="accent5">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74831CE7-1C1B-175F-213E-15B664D922A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AFCAEA9-9303-093E-23E9-88B89D32FF61}"/>
              </a:ext>
            </a:extLst>
          </p:cNvPr>
          <p:cNvSpPr>
            <a:spLocks noGrp="1"/>
          </p:cNvSpPr>
          <p:nvPr>
            <p:ph type="subTitle" idx="1"/>
          </p:nvPr>
        </p:nvSpPr>
        <p:spPr>
          <a:xfrm>
            <a:off x="84221" y="96253"/>
            <a:ext cx="8951495" cy="665346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and more importantly,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did not respond in praising God or giving Him thanks and glorifying Him; in fact, he did not even acknowledge </a:t>
            </a:r>
            <a:r>
              <a:rPr lang="en-PH" sz="3600" b="1"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Ahimaaz’s</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exalting of God!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Third,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was too emotionally focused on Absalom’s fate that he was blinded to his sin, not only against the king and the kingdom, but also against God and His law.</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255886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charRg st="173" end="338"/>
                                            </p:txEl>
                                          </p:spTgt>
                                        </p:tgtEl>
                                        <p:attrNameLst>
                                          <p:attrName>style.visibility</p:attrName>
                                        </p:attrNameLst>
                                      </p:cBhvr>
                                      <p:to>
                                        <p:strVal val="visible"/>
                                      </p:to>
                                    </p:set>
                                    <p:anim calcmode="lin" valueType="num">
                                      <p:cBhvr>
                                        <p:cTn id="7" dur="1000" fill="hold"/>
                                        <p:tgtEl>
                                          <p:spTgt spid="3">
                                            <p:txEl>
                                              <p:charRg st="173" end="338"/>
                                            </p:txEl>
                                          </p:spTgt>
                                        </p:tgtEl>
                                        <p:attrNameLst>
                                          <p:attrName>ppt_w</p:attrName>
                                        </p:attrNameLst>
                                      </p:cBhvr>
                                      <p:tavLst>
                                        <p:tav tm="0">
                                          <p:val>
                                            <p:fltVal val="0"/>
                                          </p:val>
                                        </p:tav>
                                        <p:tav tm="100000">
                                          <p:val>
                                            <p:strVal val="#ppt_w"/>
                                          </p:val>
                                        </p:tav>
                                      </p:tavLst>
                                    </p:anim>
                                    <p:anim calcmode="lin" valueType="num">
                                      <p:cBhvr>
                                        <p:cTn id="8" dur="1000" fill="hold"/>
                                        <p:tgtEl>
                                          <p:spTgt spid="3">
                                            <p:txEl>
                                              <p:charRg st="173" end="338"/>
                                            </p:txEl>
                                          </p:spTgt>
                                        </p:tgtEl>
                                        <p:attrNameLst>
                                          <p:attrName>ppt_h</p:attrName>
                                        </p:attrNameLst>
                                      </p:cBhvr>
                                      <p:tavLst>
                                        <p:tav tm="0">
                                          <p:val>
                                            <p:fltVal val="0"/>
                                          </p:val>
                                        </p:tav>
                                        <p:tav tm="100000">
                                          <p:val>
                                            <p:strVal val="#ppt_h"/>
                                          </p:val>
                                        </p:tav>
                                      </p:tavLst>
                                    </p:anim>
                                    <p:anim calcmode="lin" valueType="num">
                                      <p:cBhvr>
                                        <p:cTn id="9" dur="1000" fill="hold"/>
                                        <p:tgtEl>
                                          <p:spTgt spid="3">
                                            <p:txEl>
                                              <p:charRg st="173" end="338"/>
                                            </p:txEl>
                                          </p:spTgt>
                                        </p:tgtEl>
                                        <p:attrNameLst>
                                          <p:attrName>style.rotation</p:attrName>
                                        </p:attrNameLst>
                                      </p:cBhvr>
                                      <p:tavLst>
                                        <p:tav tm="0">
                                          <p:val>
                                            <p:fltVal val="90"/>
                                          </p:val>
                                        </p:tav>
                                        <p:tav tm="100000">
                                          <p:val>
                                            <p:fltVal val="0"/>
                                          </p:val>
                                        </p:tav>
                                      </p:tavLst>
                                    </p:anim>
                                    <p:animEffect transition="in" filter="fade">
                                      <p:cBhvr>
                                        <p:cTn id="10" dur="1000"/>
                                        <p:tgtEl>
                                          <p:spTgt spid="3">
                                            <p:txEl>
                                              <p:charRg st="173" end="33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107</TotalTime>
  <Words>1133</Words>
  <Application>Microsoft Macintosh PowerPoint</Application>
  <PresentationFormat>On-screen Show (4:3)</PresentationFormat>
  <Paragraphs>68</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17</cp:revision>
  <dcterms:created xsi:type="dcterms:W3CDTF">2024-11-16T14:06:49Z</dcterms:created>
  <dcterms:modified xsi:type="dcterms:W3CDTF">2024-11-16T15:54:06Z</dcterms:modified>
</cp:coreProperties>
</file>