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9"/>
    <p:restoredTop sz="94552"/>
  </p:normalViewPr>
  <p:slideViewPr>
    <p:cSldViewPr snapToGrid="0">
      <p:cViewPr varScale="1">
        <p:scale>
          <a:sx n="101" d="100"/>
          <a:sy n="101" d="100"/>
        </p:scale>
        <p:origin x="193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8A5108-EFB4-5940-BEB9-BB158855FF0E}" type="datetimeFigureOut">
              <a:rPr lang="en-US" smtClean="0"/>
              <a:t>10/6/2024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CCE380-AB3F-6040-A896-883483801676}" type="slidenum">
              <a:rPr lang="en-US" smtClean="0"/>
              <a:t>‹#›</a:t>
            </a:fld>
            <a:endParaRPr lang="en-US"/>
          </a:p>
        </p:txBody>
      </p:sp>
    </p:spTree>
    <p:extLst>
      <p:ext uri="{BB962C8B-B14F-4D97-AF65-F5344CB8AC3E}">
        <p14:creationId xmlns:p14="http://schemas.microsoft.com/office/powerpoint/2010/main" val="2485470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CCE380-AB3F-6040-A896-883483801676}" type="slidenum">
              <a:rPr lang="en-US" smtClean="0"/>
              <a:t>3</a:t>
            </a:fld>
            <a:endParaRPr lang="en-US"/>
          </a:p>
        </p:txBody>
      </p:sp>
    </p:spTree>
    <p:extLst>
      <p:ext uri="{BB962C8B-B14F-4D97-AF65-F5344CB8AC3E}">
        <p14:creationId xmlns:p14="http://schemas.microsoft.com/office/powerpoint/2010/main" val="1873738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5BAF2-4E1E-FF62-73A9-5ED8303914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2BCA41-B34D-55F7-AB3A-346E44716F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4E232E-23B5-9735-4285-CB3CEF0F568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E6C1F27-ADEB-D198-05FD-D477220C577C}"/>
              </a:ext>
            </a:extLst>
          </p:cNvPr>
          <p:cNvSpPr>
            <a:spLocks noGrp="1"/>
          </p:cNvSpPr>
          <p:nvPr>
            <p:ph type="sldNum" sz="quarter" idx="5"/>
          </p:nvPr>
        </p:nvSpPr>
        <p:spPr/>
        <p:txBody>
          <a:bodyPr/>
          <a:lstStyle/>
          <a:p>
            <a:fld id="{FDCCE380-AB3F-6040-A896-883483801676}" type="slidenum">
              <a:rPr lang="en-US" smtClean="0"/>
              <a:t>12</a:t>
            </a:fld>
            <a:endParaRPr lang="en-US"/>
          </a:p>
        </p:txBody>
      </p:sp>
    </p:spTree>
    <p:extLst>
      <p:ext uri="{BB962C8B-B14F-4D97-AF65-F5344CB8AC3E}">
        <p14:creationId xmlns:p14="http://schemas.microsoft.com/office/powerpoint/2010/main" val="1417858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E08EC-713C-E367-30E9-321B0FCCD1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593F8A-29F5-9BCF-E06A-72772CA31D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C483B1-87FF-ED09-C21A-D3F8F24EA89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1D47E9C-FF52-AD57-6676-CBBE224F6A74}"/>
              </a:ext>
            </a:extLst>
          </p:cNvPr>
          <p:cNvSpPr>
            <a:spLocks noGrp="1"/>
          </p:cNvSpPr>
          <p:nvPr>
            <p:ph type="sldNum" sz="quarter" idx="5"/>
          </p:nvPr>
        </p:nvSpPr>
        <p:spPr/>
        <p:txBody>
          <a:bodyPr/>
          <a:lstStyle/>
          <a:p>
            <a:fld id="{FDCCE380-AB3F-6040-A896-883483801676}" type="slidenum">
              <a:rPr lang="en-US" smtClean="0"/>
              <a:t>13</a:t>
            </a:fld>
            <a:endParaRPr lang="en-US"/>
          </a:p>
        </p:txBody>
      </p:sp>
    </p:spTree>
    <p:extLst>
      <p:ext uri="{BB962C8B-B14F-4D97-AF65-F5344CB8AC3E}">
        <p14:creationId xmlns:p14="http://schemas.microsoft.com/office/powerpoint/2010/main" val="1224805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61FF8-BE9D-DB59-8EA9-0A7E2FC996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EB090F-C119-13C4-05A2-4C314374A4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16BE41-54ED-A302-F4BA-BEC6A759F89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707F646-4CED-EEA5-EC78-76F377988AE7}"/>
              </a:ext>
            </a:extLst>
          </p:cNvPr>
          <p:cNvSpPr>
            <a:spLocks noGrp="1"/>
          </p:cNvSpPr>
          <p:nvPr>
            <p:ph type="sldNum" sz="quarter" idx="5"/>
          </p:nvPr>
        </p:nvSpPr>
        <p:spPr/>
        <p:txBody>
          <a:bodyPr/>
          <a:lstStyle/>
          <a:p>
            <a:fld id="{FDCCE380-AB3F-6040-A896-883483801676}" type="slidenum">
              <a:rPr lang="en-US" smtClean="0"/>
              <a:t>14</a:t>
            </a:fld>
            <a:endParaRPr lang="en-US"/>
          </a:p>
        </p:txBody>
      </p:sp>
    </p:spTree>
    <p:extLst>
      <p:ext uri="{BB962C8B-B14F-4D97-AF65-F5344CB8AC3E}">
        <p14:creationId xmlns:p14="http://schemas.microsoft.com/office/powerpoint/2010/main" val="3964387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C15C4-48D3-BA4B-5F2A-6CE5F96C63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83F721-3065-F783-0B95-CEDBAEEDFB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464372-95BB-A728-39D5-FF58728FC99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CC304CB-7911-7951-3341-49D92582177E}"/>
              </a:ext>
            </a:extLst>
          </p:cNvPr>
          <p:cNvSpPr>
            <a:spLocks noGrp="1"/>
          </p:cNvSpPr>
          <p:nvPr>
            <p:ph type="sldNum" sz="quarter" idx="5"/>
          </p:nvPr>
        </p:nvSpPr>
        <p:spPr/>
        <p:txBody>
          <a:bodyPr/>
          <a:lstStyle/>
          <a:p>
            <a:fld id="{FDCCE380-AB3F-6040-A896-883483801676}" type="slidenum">
              <a:rPr lang="en-US" smtClean="0"/>
              <a:t>15</a:t>
            </a:fld>
            <a:endParaRPr lang="en-US"/>
          </a:p>
        </p:txBody>
      </p:sp>
    </p:spTree>
    <p:extLst>
      <p:ext uri="{BB962C8B-B14F-4D97-AF65-F5344CB8AC3E}">
        <p14:creationId xmlns:p14="http://schemas.microsoft.com/office/powerpoint/2010/main" val="4194997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DE0F7-3F67-1015-D4F9-87F1B2DF1A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596BAA-A3B5-6255-E611-E60DF15FD6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D64B2-A683-22CD-249D-430EB1BB5FF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981DB79-55DE-553E-8699-4AF1024E6BBF}"/>
              </a:ext>
            </a:extLst>
          </p:cNvPr>
          <p:cNvSpPr>
            <a:spLocks noGrp="1"/>
          </p:cNvSpPr>
          <p:nvPr>
            <p:ph type="sldNum" sz="quarter" idx="5"/>
          </p:nvPr>
        </p:nvSpPr>
        <p:spPr/>
        <p:txBody>
          <a:bodyPr/>
          <a:lstStyle/>
          <a:p>
            <a:fld id="{FDCCE380-AB3F-6040-A896-883483801676}" type="slidenum">
              <a:rPr lang="en-US" smtClean="0"/>
              <a:t>4</a:t>
            </a:fld>
            <a:endParaRPr lang="en-US"/>
          </a:p>
        </p:txBody>
      </p:sp>
    </p:spTree>
    <p:extLst>
      <p:ext uri="{BB962C8B-B14F-4D97-AF65-F5344CB8AC3E}">
        <p14:creationId xmlns:p14="http://schemas.microsoft.com/office/powerpoint/2010/main" val="2980834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A46AA-0ECF-AB8D-659C-49AC7AEF6D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F60F2B-A73D-FDDB-EC4F-8B88940C85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D7C8B4-917F-E995-FB17-5D8906F5FD0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7E68647-0CC3-99A8-3423-99E08BFE1DB3}"/>
              </a:ext>
            </a:extLst>
          </p:cNvPr>
          <p:cNvSpPr>
            <a:spLocks noGrp="1"/>
          </p:cNvSpPr>
          <p:nvPr>
            <p:ph type="sldNum" sz="quarter" idx="5"/>
          </p:nvPr>
        </p:nvSpPr>
        <p:spPr/>
        <p:txBody>
          <a:bodyPr/>
          <a:lstStyle/>
          <a:p>
            <a:fld id="{FDCCE380-AB3F-6040-A896-883483801676}" type="slidenum">
              <a:rPr lang="en-US" smtClean="0"/>
              <a:t>5</a:t>
            </a:fld>
            <a:endParaRPr lang="en-US"/>
          </a:p>
        </p:txBody>
      </p:sp>
    </p:spTree>
    <p:extLst>
      <p:ext uri="{BB962C8B-B14F-4D97-AF65-F5344CB8AC3E}">
        <p14:creationId xmlns:p14="http://schemas.microsoft.com/office/powerpoint/2010/main" val="3004725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1C522-6104-85E3-2C03-09ABA53091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5B5BD1-7D52-8D5C-8BF3-D57303591B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768F0A-6181-5C0A-97A5-D4727F6CED5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D597E07-6836-11E1-8566-0394B676C02B}"/>
              </a:ext>
            </a:extLst>
          </p:cNvPr>
          <p:cNvSpPr>
            <a:spLocks noGrp="1"/>
          </p:cNvSpPr>
          <p:nvPr>
            <p:ph type="sldNum" sz="quarter" idx="5"/>
          </p:nvPr>
        </p:nvSpPr>
        <p:spPr/>
        <p:txBody>
          <a:bodyPr/>
          <a:lstStyle/>
          <a:p>
            <a:fld id="{FDCCE380-AB3F-6040-A896-883483801676}" type="slidenum">
              <a:rPr lang="en-US" smtClean="0"/>
              <a:t>6</a:t>
            </a:fld>
            <a:endParaRPr lang="en-US"/>
          </a:p>
        </p:txBody>
      </p:sp>
    </p:spTree>
    <p:extLst>
      <p:ext uri="{BB962C8B-B14F-4D97-AF65-F5344CB8AC3E}">
        <p14:creationId xmlns:p14="http://schemas.microsoft.com/office/powerpoint/2010/main" val="1300065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24F491-849B-8395-6EED-5C4D7E8E1D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D47871-2F0D-DC51-AF5F-0EFCDDFF9B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98696-6D38-4B88-7574-C0AFC7B3D9B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04E91BE-294A-2940-2EE8-915A8E5462F1}"/>
              </a:ext>
            </a:extLst>
          </p:cNvPr>
          <p:cNvSpPr>
            <a:spLocks noGrp="1"/>
          </p:cNvSpPr>
          <p:nvPr>
            <p:ph type="sldNum" sz="quarter" idx="5"/>
          </p:nvPr>
        </p:nvSpPr>
        <p:spPr/>
        <p:txBody>
          <a:bodyPr/>
          <a:lstStyle/>
          <a:p>
            <a:fld id="{FDCCE380-AB3F-6040-A896-883483801676}" type="slidenum">
              <a:rPr lang="en-US" smtClean="0"/>
              <a:t>7</a:t>
            </a:fld>
            <a:endParaRPr lang="en-US"/>
          </a:p>
        </p:txBody>
      </p:sp>
    </p:spTree>
    <p:extLst>
      <p:ext uri="{BB962C8B-B14F-4D97-AF65-F5344CB8AC3E}">
        <p14:creationId xmlns:p14="http://schemas.microsoft.com/office/powerpoint/2010/main" val="2945535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8097A-4BA6-9E52-D29E-33B09B0555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3B7A33-E411-4A42-B074-8122F3169A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EE7ED2-BBD7-9B04-75FA-EF3061E686A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F99841-464E-B221-3F94-88C95669FE7C}"/>
              </a:ext>
            </a:extLst>
          </p:cNvPr>
          <p:cNvSpPr>
            <a:spLocks noGrp="1"/>
          </p:cNvSpPr>
          <p:nvPr>
            <p:ph type="sldNum" sz="quarter" idx="5"/>
          </p:nvPr>
        </p:nvSpPr>
        <p:spPr/>
        <p:txBody>
          <a:bodyPr/>
          <a:lstStyle/>
          <a:p>
            <a:fld id="{FDCCE380-AB3F-6040-A896-883483801676}" type="slidenum">
              <a:rPr lang="en-US" smtClean="0"/>
              <a:t>8</a:t>
            </a:fld>
            <a:endParaRPr lang="en-US"/>
          </a:p>
        </p:txBody>
      </p:sp>
    </p:spTree>
    <p:extLst>
      <p:ext uri="{BB962C8B-B14F-4D97-AF65-F5344CB8AC3E}">
        <p14:creationId xmlns:p14="http://schemas.microsoft.com/office/powerpoint/2010/main" val="2105607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850D6-6C2E-9233-C488-5B77732F6A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24A0DE-9BAC-83F3-4164-8FA9C7A648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FCCC89-B6F9-E778-3355-4D7EC4326A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4001DB9-7BD5-A029-66A0-EF6042D2F687}"/>
              </a:ext>
            </a:extLst>
          </p:cNvPr>
          <p:cNvSpPr>
            <a:spLocks noGrp="1"/>
          </p:cNvSpPr>
          <p:nvPr>
            <p:ph type="sldNum" sz="quarter" idx="5"/>
          </p:nvPr>
        </p:nvSpPr>
        <p:spPr/>
        <p:txBody>
          <a:bodyPr/>
          <a:lstStyle/>
          <a:p>
            <a:fld id="{FDCCE380-AB3F-6040-A896-883483801676}" type="slidenum">
              <a:rPr lang="en-US" smtClean="0"/>
              <a:t>9</a:t>
            </a:fld>
            <a:endParaRPr lang="en-US"/>
          </a:p>
        </p:txBody>
      </p:sp>
    </p:spTree>
    <p:extLst>
      <p:ext uri="{BB962C8B-B14F-4D97-AF65-F5344CB8AC3E}">
        <p14:creationId xmlns:p14="http://schemas.microsoft.com/office/powerpoint/2010/main" val="2204302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6DCE0-31FA-9AC2-393C-F7B343A07E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0EAAE6-5152-F63D-B5F4-7B52DA899A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90CD7D-76AD-C2F0-9CD1-549FA2E783E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3C5FF9F-9C98-D54D-2F5D-2361A8F54CDA}"/>
              </a:ext>
            </a:extLst>
          </p:cNvPr>
          <p:cNvSpPr>
            <a:spLocks noGrp="1"/>
          </p:cNvSpPr>
          <p:nvPr>
            <p:ph type="sldNum" sz="quarter" idx="5"/>
          </p:nvPr>
        </p:nvSpPr>
        <p:spPr/>
        <p:txBody>
          <a:bodyPr/>
          <a:lstStyle/>
          <a:p>
            <a:fld id="{FDCCE380-AB3F-6040-A896-883483801676}" type="slidenum">
              <a:rPr lang="en-US" smtClean="0"/>
              <a:t>10</a:t>
            </a:fld>
            <a:endParaRPr lang="en-US"/>
          </a:p>
        </p:txBody>
      </p:sp>
    </p:spTree>
    <p:extLst>
      <p:ext uri="{BB962C8B-B14F-4D97-AF65-F5344CB8AC3E}">
        <p14:creationId xmlns:p14="http://schemas.microsoft.com/office/powerpoint/2010/main" val="1326310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2902D-E8E3-7C6A-30D0-C1E5BA1B5E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A7038B-4199-04EA-5F8F-F5E51C9507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45E247-FFBF-BB20-ED74-DF988EF5EA7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711C634-BACC-619F-E3E2-DEAFF549AD38}"/>
              </a:ext>
            </a:extLst>
          </p:cNvPr>
          <p:cNvSpPr>
            <a:spLocks noGrp="1"/>
          </p:cNvSpPr>
          <p:nvPr>
            <p:ph type="sldNum" sz="quarter" idx="5"/>
          </p:nvPr>
        </p:nvSpPr>
        <p:spPr/>
        <p:txBody>
          <a:bodyPr/>
          <a:lstStyle/>
          <a:p>
            <a:fld id="{FDCCE380-AB3F-6040-A896-883483801676}" type="slidenum">
              <a:rPr lang="en-US" smtClean="0"/>
              <a:t>11</a:t>
            </a:fld>
            <a:endParaRPr lang="en-US"/>
          </a:p>
        </p:txBody>
      </p:sp>
    </p:spTree>
    <p:extLst>
      <p:ext uri="{BB962C8B-B14F-4D97-AF65-F5344CB8AC3E}">
        <p14:creationId xmlns:p14="http://schemas.microsoft.com/office/powerpoint/2010/main" val="1266025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CC082-257C-064C-A04A-E9601E6B47A6}" type="datetimeFigureOut">
              <a:rPr lang="en-US" smtClean="0"/>
              <a:t>10/6/2024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18351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CC082-257C-064C-A04A-E9601E6B47A6}" type="datetimeFigureOut">
              <a:rPr lang="en-US" smtClean="0"/>
              <a:t>10/6/2024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949647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CC082-257C-064C-A04A-E9601E6B47A6}" type="datetimeFigureOut">
              <a:rPr lang="en-US" smtClean="0"/>
              <a:t>10/6/2024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98625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CC082-257C-064C-A04A-E9601E6B47A6}" type="datetimeFigureOut">
              <a:rPr lang="en-US" smtClean="0"/>
              <a:t>10/6/2024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3938089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ECC082-257C-064C-A04A-E9601E6B47A6}" type="datetimeFigureOut">
              <a:rPr lang="en-US" smtClean="0"/>
              <a:t>10/6/2024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2873669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CC082-257C-064C-A04A-E9601E6B47A6}" type="datetimeFigureOut">
              <a:rPr lang="en-US" smtClean="0"/>
              <a:t>10/6/2024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3519622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CC082-257C-064C-A04A-E9601E6B47A6}" type="datetimeFigureOut">
              <a:rPr lang="en-US" smtClean="0"/>
              <a:t>10/6/2024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107331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CC082-257C-064C-A04A-E9601E6B47A6}" type="datetimeFigureOut">
              <a:rPr lang="en-US" smtClean="0"/>
              <a:t>10/6/2024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827930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CC082-257C-064C-A04A-E9601E6B47A6}" type="datetimeFigureOut">
              <a:rPr lang="en-US" smtClean="0"/>
              <a:t>10/6/2024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2621477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ECC082-257C-064C-A04A-E9601E6B47A6}" type="datetimeFigureOut">
              <a:rPr lang="en-US" smtClean="0"/>
              <a:t>10/6/2024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1845345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ECC082-257C-064C-A04A-E9601E6B47A6}" type="datetimeFigureOut">
              <a:rPr lang="en-US" smtClean="0"/>
              <a:t>10/6/2024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7599E-7304-FE44-A6C4-49A50B205DF0}" type="slidenum">
              <a:rPr lang="en-US" smtClean="0"/>
              <a:t>‹#›</a:t>
            </a:fld>
            <a:endParaRPr lang="en-US"/>
          </a:p>
        </p:txBody>
      </p:sp>
    </p:spTree>
    <p:extLst>
      <p:ext uri="{BB962C8B-B14F-4D97-AF65-F5344CB8AC3E}">
        <p14:creationId xmlns:p14="http://schemas.microsoft.com/office/powerpoint/2010/main" val="3596555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3ECC082-257C-064C-A04A-E9601E6B47A6}" type="datetimeFigureOut">
              <a:rPr lang="en-US" smtClean="0"/>
              <a:t>10/6/2024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F7599E-7304-FE44-A6C4-49A50B205DF0}" type="slidenum">
              <a:rPr lang="en-US" smtClean="0"/>
              <a:t>‹#›</a:t>
            </a:fld>
            <a:endParaRPr lang="en-US"/>
          </a:p>
        </p:txBody>
      </p:sp>
    </p:spTree>
    <p:extLst>
      <p:ext uri="{BB962C8B-B14F-4D97-AF65-F5344CB8AC3E}">
        <p14:creationId xmlns:p14="http://schemas.microsoft.com/office/powerpoint/2010/main" val="3442360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B49C2AF-2433-8BE2-9006-F526802E8C15}"/>
              </a:ext>
            </a:extLst>
          </p:cNvPr>
          <p:cNvSpPr>
            <a:spLocks noGrp="1"/>
          </p:cNvSpPr>
          <p:nvPr>
            <p:ph type="subTitle" idx="1"/>
          </p:nvPr>
        </p:nvSpPr>
        <p:spPr>
          <a:xfrm>
            <a:off x="97536" y="80682"/>
            <a:ext cx="8924544" cy="6661494"/>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18: THE PERILOUS YEARS: THE COUNSELORS OF ABSALOM (2Sam 17:1-29) </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general outline:</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III. THE PERILOUS YEARS (2 Samuel 							13 – 24)</a:t>
            </a:r>
          </a:p>
          <a:p>
            <a:pPr algn="l">
              <a:lnSpc>
                <a:spcPct val="100000"/>
              </a:lnSpc>
              <a:tabLst>
                <a:tab pos="484188" algn="l"/>
                <a:tab pos="576263" algn="l"/>
                <a:tab pos="841375" algn="l"/>
                <a:tab pos="881063" algn="l"/>
                <a:tab pos="969963" algn="l"/>
                <a:tab pos="1019175" algn="l"/>
                <a:tab pos="1154113" algn="l"/>
                <a:tab pos="1508125" algn="l"/>
                <a:tab pos="168592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Trouble with His Kinsmen (2 										Samuel 13 – 19)</a:t>
            </a:r>
          </a:p>
          <a:p>
            <a:pPr algn="l">
              <a:lnSpc>
                <a:spcPct val="100000"/>
              </a:lnSpc>
              <a:tabLst>
                <a:tab pos="484188" algn="l"/>
                <a:tab pos="576263" algn="l"/>
                <a:tab pos="841375" algn="l"/>
                <a:tab pos="881063" algn="l"/>
                <a:tab pos="969963" algn="l"/>
                <a:tab pos="1019175" algn="l"/>
                <a:tab pos="1154113" algn="l"/>
                <a:tab pos="1508125" algn="l"/>
                <a:tab pos="1685925" algn="l"/>
                <a:tab pos="213042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Crimes of Amnon and 											Absalom (2 Samuel 13:1-39)	</a:t>
            </a:r>
          </a:p>
        </p:txBody>
      </p:sp>
    </p:spTree>
    <p:extLst>
      <p:ext uri="{BB962C8B-B14F-4D97-AF65-F5344CB8AC3E}">
        <p14:creationId xmlns:p14="http://schemas.microsoft.com/office/powerpoint/2010/main" val="3381388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4CFDB87B-CCC4-1D19-8A92-1B2FDEF5BFD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7230E65-B3E5-8F21-0A64-7DE3D7F1B75D}"/>
              </a:ext>
            </a:extLst>
          </p:cNvPr>
          <p:cNvSpPr>
            <a:spLocks noGrp="1"/>
          </p:cNvSpPr>
          <p:nvPr>
            <p:ph type="subTitle" idx="1"/>
          </p:nvPr>
        </p:nvSpPr>
        <p:spPr>
          <a:xfrm>
            <a:off x="109728" y="98253"/>
            <a:ext cx="8924544" cy="6661494"/>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the central point of this chapter: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behind every detail of this account was the sovereignty of God operating to fulfill His purposes.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the Lord had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ordained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thwart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the most frequent subject 					of this verb is God.</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had already completely, fully, 								absolutely ordained to intentionally, 							with commitment, frustrate or make 							useless Ahithophel’s counsel.”</a:t>
            </a:r>
          </a:p>
        </p:txBody>
      </p:sp>
    </p:spTree>
    <p:extLst>
      <p:ext uri="{BB962C8B-B14F-4D97-AF65-F5344CB8AC3E}">
        <p14:creationId xmlns:p14="http://schemas.microsoft.com/office/powerpoint/2010/main" val="32321129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96AEB485-B0E7-570D-1113-BF04B2AE78F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44B358C-D08B-3879-1C5C-384D760E1673}"/>
              </a:ext>
            </a:extLst>
          </p:cNvPr>
          <p:cNvSpPr>
            <a:spLocks noGrp="1"/>
          </p:cNvSpPr>
          <p:nvPr>
            <p:ph type="subTitle" idx="1"/>
          </p:nvPr>
        </p:nvSpPr>
        <p:spPr>
          <a:xfrm>
            <a:off x="109728" y="98253"/>
            <a:ext cx="8924544" cy="666149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the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immediate purpose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the 					Lord’s use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this purpose was fulfilled.</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His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ultimate purpose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was now going to bring His 						judgment upon Absalom, not only 					for his rebellion against David but 				also for all his other sins that David 				failed to judge.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54921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FFF61668-9D7C-7192-1F1C-8A8B596AC14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1CA3663-CC37-5DC9-F701-5F56B8DCE0C6}"/>
              </a:ext>
            </a:extLst>
          </p:cNvPr>
          <p:cNvSpPr>
            <a:spLocks noGrp="1"/>
          </p:cNvSpPr>
          <p:nvPr>
            <p:ph type="subTitle" idx="1"/>
          </p:nvPr>
        </p:nvSpPr>
        <p:spPr>
          <a:xfrm>
            <a:off x="109728" y="98253"/>
            <a:ext cx="8924544" cy="6661494"/>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are some gleanings from this episode?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in His sovereignty and omniscience, God not only has perfect knowledge of wicked man’s motives and plans but is also orchestrating every detail in these plans to ultimately fulfill His holy purposes.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enemies of God and His children 						will not be able to do anything outside 					of God’s ultimate purpose (Job 1 &amp; 2).</a:t>
            </a:r>
          </a:p>
        </p:txBody>
      </p:sp>
    </p:spTree>
    <p:extLst>
      <p:ext uri="{BB962C8B-B14F-4D97-AF65-F5344CB8AC3E}">
        <p14:creationId xmlns:p14="http://schemas.microsoft.com/office/powerpoint/2010/main" val="6972373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395A24BC-3EB1-68B8-9BB8-BD1B5FA087E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D5BBBC7-C046-A1AB-60F1-56206A5C8F74}"/>
              </a:ext>
            </a:extLst>
          </p:cNvPr>
          <p:cNvSpPr>
            <a:spLocks noGrp="1"/>
          </p:cNvSpPr>
          <p:nvPr>
            <p:ph type="subTitle" idx="1"/>
          </p:nvPr>
        </p:nvSpPr>
        <p:spPr>
          <a:xfrm>
            <a:off x="109728" y="98253"/>
            <a:ext cx="8924544" cy="666149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should bring much comfort to 					God’s children – realizing that the 					Lord has ultimate control over even 					the wicked and their deeds.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Understanding this truth should 						encourage us to purposely put our 						trust in God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31:14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 wicked deed will go unpunished by the Lord no matter how long in coming His judgment is.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2295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18E2396E-88BD-BA13-4A90-1576B51CBB0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F9A389C-B55D-098F-E000-279D0EA21906}"/>
              </a:ext>
            </a:extLst>
          </p:cNvPr>
          <p:cNvSpPr>
            <a:spLocks noGrp="1"/>
          </p:cNvSpPr>
          <p:nvPr>
            <p:ph type="subTitle" idx="1"/>
          </p:nvPr>
        </p:nvSpPr>
        <p:spPr>
          <a:xfrm>
            <a:off x="109728" y="98253"/>
            <a:ext cx="8924544" cy="666149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in God’s purposeful time,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will 					by no means leave the guilty 							unpunished”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 34:7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Both these two truths are also seen in Christ’s suffering and death on the cross.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God worked in every detail 			(including the schemes and opposition of His enemies) in Christ’s life leading to His crucifixion.</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2:23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2059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BE23FCD4-CF57-286A-BADC-C5CF0B11960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D9F0643-9482-48D4-CC4F-7D66BCAE9E83}"/>
              </a:ext>
            </a:extLst>
          </p:cNvPr>
          <p:cNvSpPr>
            <a:spLocks noGrp="1"/>
          </p:cNvSpPr>
          <p:nvPr>
            <p:ph type="subTitle" idx="1"/>
          </p:nvPr>
        </p:nvSpPr>
        <p:spPr>
          <a:xfrm>
            <a:off x="109728" y="98253"/>
            <a:ext cx="8924544" cy="666149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even the sins of those 			elected by God had to be paid for by 		Christ’s sacrifice on Calvary.</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1:4, 5, 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PRAISE OUR LORD FOR BEING THE SOVEREIGN GOD OVER ALL!</a:t>
            </a:r>
          </a:p>
        </p:txBody>
      </p:sp>
    </p:spTree>
    <p:extLst>
      <p:ext uri="{BB962C8B-B14F-4D97-AF65-F5344CB8AC3E}">
        <p14:creationId xmlns:p14="http://schemas.microsoft.com/office/powerpoint/2010/main" val="2324806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69E17CCD-FAEE-9F4A-7C07-28589C48DE8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29DBA4E-8052-5AF5-2924-D544556FCC35}"/>
              </a:ext>
            </a:extLst>
          </p:cNvPr>
          <p:cNvSpPr>
            <a:spLocks noGrp="1"/>
          </p:cNvSpPr>
          <p:nvPr>
            <p:ph type="subTitle" idx="1"/>
          </p:nvPr>
        </p:nvSpPr>
        <p:spPr>
          <a:xfrm>
            <a:off x="97536" y="80682"/>
            <a:ext cx="8924544" cy="666149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The Return of Absalom (2 												Samuel 14:1-33)</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3. The Rebellion of Absalom (2 												Samuel 15:1-37)</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4. The Occupation of Absalom (2 											Samuel 16:1-23)</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5. The Counselors of Absalom (2 											Samuel 17:1-29)</a:t>
            </a:r>
          </a:p>
        </p:txBody>
      </p:sp>
    </p:spTree>
    <p:extLst>
      <p:ext uri="{BB962C8B-B14F-4D97-AF65-F5344CB8AC3E}">
        <p14:creationId xmlns:p14="http://schemas.microsoft.com/office/powerpoint/2010/main" val="5155759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C541A432-62C9-AF99-4C7B-895FD1B54B1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068705C-48A5-2865-DFE0-5E43A6CB7D24}"/>
              </a:ext>
            </a:extLst>
          </p:cNvPr>
          <p:cNvSpPr>
            <a:spLocks noGrp="1"/>
          </p:cNvSpPr>
          <p:nvPr>
            <p:ph type="subTitle" idx="1"/>
          </p:nvPr>
        </p:nvSpPr>
        <p:spPr>
          <a:xfrm>
            <a:off x="97536" y="80682"/>
            <a:ext cx="8924544" cy="6661494"/>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Ahithophel’s Counsel Offered (vv. 1-4)</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“Finding Comfort in God’s Sovereignty over Evil Men and Evil Plans”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 asked Ahithophel to give his advice, here, Ahithophel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offered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additional advice.</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Ahithophel’s second advice to 							Absalom was that he, Ahithophel, be 					delegated to immediately pursue 						David to kill him alone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379647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EB36E160-57CA-FE45-2B6D-97F2C066109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EEC83D4-55B1-FA6F-8FB4-E11763EEF8CE}"/>
              </a:ext>
            </a:extLst>
          </p:cNvPr>
          <p:cNvSpPr>
            <a:spLocks noGrp="1"/>
          </p:cNvSpPr>
          <p:nvPr>
            <p:ph type="subTitle" idx="1"/>
          </p:nvPr>
        </p:nvSpPr>
        <p:spPr>
          <a:xfrm>
            <a:off x="97536" y="80682"/>
            <a:ext cx="8924544" cy="666149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Notice how Ahithophel put himself front and center in these 3 verses...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sad!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From a human perspective, if Absalom had followed Ahithophel’s plan, David could have been slain and Absalom’s problems solved. </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recall David’s prayer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15:31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971972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DADB3E81-133A-9F6C-E9B0-3F09DEC6139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A8BC9FD-25B8-0BD2-0E0D-E890781997D9}"/>
              </a:ext>
            </a:extLst>
          </p:cNvPr>
          <p:cNvSpPr>
            <a:spLocks noGrp="1"/>
          </p:cNvSpPr>
          <p:nvPr>
            <p:ph type="subTitle" idx="1"/>
          </p:nvPr>
        </p:nvSpPr>
        <p:spPr>
          <a:xfrm>
            <a:off x="109728" y="98253"/>
            <a:ext cx="8924544" cy="6661494"/>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Counsel Sought (vv. 5-14)</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17:5-14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instance, Absalom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sought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second opinion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counsel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You can almost imagine Ahithophel’s 					surprise at this, particularly in view of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buFont typeface="Wingdings" pitchFamily="2" charset="2"/>
              <a:buChar char="Ø"/>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Absalom sought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advice as to 				whether to follow Ahithophel’s counsel.</a:t>
            </a:r>
          </a:p>
        </p:txBody>
      </p:sp>
    </p:spTree>
    <p:extLst>
      <p:ext uri="{BB962C8B-B14F-4D97-AF65-F5344CB8AC3E}">
        <p14:creationId xmlns:p14="http://schemas.microsoft.com/office/powerpoint/2010/main" val="37104394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35F943C0-4122-6D17-5FE2-E21101D0478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EFC7A20-1991-8D79-102B-E26AD18C0D63}"/>
              </a:ext>
            </a:extLst>
          </p:cNvPr>
          <p:cNvSpPr>
            <a:spLocks noGrp="1"/>
          </p:cNvSpPr>
          <p:nvPr>
            <p:ph type="subTitle" idx="1"/>
          </p:nvPr>
        </p:nvSpPr>
        <p:spPr>
          <a:xfrm>
            <a:off x="109728" y="98253"/>
            <a:ext cx="8924544" cy="666149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7-8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opened his reply with an 						outright criticism of Ahithophel’s 						counsel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this point, from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began 				to refute Ahithophel’s perception that 				David and his men would be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“weary 				and exhausted”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8b-10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actually also preparing 						Absalom for his counsel.</a:t>
            </a:r>
            <a:r>
              <a:rPr lang="en-PH"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3175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C90BEFF7-933C-E831-2D35-EF7E5C17D98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DF5144F-DDF5-1F71-2F66-76FA655E41A6}"/>
              </a:ext>
            </a:extLst>
          </p:cNvPr>
          <p:cNvSpPr>
            <a:spLocks noGrp="1"/>
          </p:cNvSpPr>
          <p:nvPr>
            <p:ph type="subTitle" idx="1"/>
          </p:nvPr>
        </p:nvSpPr>
        <p:spPr>
          <a:xfrm>
            <a:off x="109728" y="98253"/>
            <a:ext cx="8924544" cy="6661494"/>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11-13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Continuing to refute Ahithophel’s 						counsel,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advised that instead 					of just gathering 12,000 men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gather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Israel”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effect,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buying time for 					David to cross the Jordan River and 					get away! </a:t>
            </a:r>
          </a:p>
          <a:p>
            <a:pPr algn="l">
              <a:tabLst>
                <a:tab pos="487363" algn="l"/>
                <a:tab pos="576263" algn="l"/>
                <a:tab pos="97631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adds to this,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“11… and that 				you personally go into battle”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effectively removing any chance for 			Ahithophel to grab the limelight and 			transferring it to Absalom.</a:t>
            </a:r>
            <a:endParaRPr lang="en-PH" dirty="0"/>
          </a:p>
        </p:txBody>
      </p:sp>
    </p:spTree>
    <p:extLst>
      <p:ext uri="{BB962C8B-B14F-4D97-AF65-F5344CB8AC3E}">
        <p14:creationId xmlns:p14="http://schemas.microsoft.com/office/powerpoint/2010/main" val="27723003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80036A4F-2530-9727-17EC-B36883C2C0E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E9BF780-17EF-83B8-F6BD-51AF98EAF5B1}"/>
              </a:ext>
            </a:extLst>
          </p:cNvPr>
          <p:cNvSpPr>
            <a:spLocks noGrp="1"/>
          </p:cNvSpPr>
          <p:nvPr>
            <p:ph type="subTitle" idx="1"/>
          </p:nvPr>
        </p:nvSpPr>
        <p:spPr>
          <a:xfrm>
            <a:off x="109728" y="98253"/>
            <a:ext cx="8924544" cy="666149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12-13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created two scenarios that would further attract Absalom to his counsel.</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Both these scenarios surely drew 						Absalom’s interest!</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Add to this the not-so-little detail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12-13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again contrasted 						Ahithophel’s counsel which focused on 				him: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shall come to him…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will fall on him…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Israel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shall bring 				ropes…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will drag….”</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71036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35000">
              <a:schemeClr val="accent1">
                <a:lumMod val="95000"/>
                <a:lumOff val="5000"/>
              </a:schemeClr>
            </a:gs>
            <a:gs pos="100000">
              <a:schemeClr val="accent1">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500B6ACA-4445-3BFD-D8F0-622850E144E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AFCBAC2-A15C-8E21-870F-CD438DED4248}"/>
              </a:ext>
            </a:extLst>
          </p:cNvPr>
          <p:cNvSpPr>
            <a:spLocks noGrp="1"/>
          </p:cNvSpPr>
          <p:nvPr>
            <p:ph type="subTitle" idx="1"/>
          </p:nvPr>
        </p:nvSpPr>
        <p:spPr>
          <a:xfrm>
            <a:off x="109728" y="98253"/>
            <a:ext cx="8924544" cy="666149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Ahithophel’s counsel had no chance 				against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Verse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bears testimony to this.</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response to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counsel 					served as an intentional contrast to the 				response to Ahithophel’s.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these details reveal that God was answering David’s prayer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15:31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Although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counsel makes his wisdom evident, behind it all was God: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303798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171</TotalTime>
  <Words>1426</Words>
  <Application>Microsoft Office PowerPoint</Application>
  <PresentationFormat>On-screen Show (4:3)</PresentationFormat>
  <Paragraphs>77</Paragraphs>
  <Slides>15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23</cp:revision>
  <dcterms:created xsi:type="dcterms:W3CDTF">2024-10-05T12:26:26Z</dcterms:created>
  <dcterms:modified xsi:type="dcterms:W3CDTF">2024-10-06T03:43:27Z</dcterms:modified>
</cp:coreProperties>
</file>