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19"/>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3868"/>
    <p:restoredTop sz="94552"/>
  </p:normalViewPr>
  <p:slideViewPr>
    <p:cSldViewPr snapToGrid="0">
      <p:cViewPr varScale="1">
        <p:scale>
          <a:sx n="105" d="100"/>
          <a:sy n="105" d="100"/>
        </p:scale>
        <p:origin x="1848" y="18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6F3DE84-3858-BF48-ACDE-DF1BB7B10D55}" type="datetimeFigureOut">
              <a:rPr lang="en-US" smtClean="0"/>
              <a:t>8/24/24</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B1B9B8A-979E-8547-AF12-AB42537082B8}" type="slidenum">
              <a:rPr lang="en-US" smtClean="0"/>
              <a:t>‹#›</a:t>
            </a:fld>
            <a:endParaRPr lang="en-US"/>
          </a:p>
        </p:txBody>
      </p:sp>
    </p:spTree>
    <p:extLst>
      <p:ext uri="{BB962C8B-B14F-4D97-AF65-F5344CB8AC3E}">
        <p14:creationId xmlns:p14="http://schemas.microsoft.com/office/powerpoint/2010/main" val="274395703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5B1B9B8A-979E-8547-AF12-AB42537082B8}" type="slidenum">
              <a:rPr lang="en-US" smtClean="0"/>
              <a:t>3</a:t>
            </a:fld>
            <a:endParaRPr lang="en-US"/>
          </a:p>
        </p:txBody>
      </p:sp>
    </p:spTree>
    <p:extLst>
      <p:ext uri="{BB962C8B-B14F-4D97-AF65-F5344CB8AC3E}">
        <p14:creationId xmlns:p14="http://schemas.microsoft.com/office/powerpoint/2010/main" val="22088872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5B1B9B8A-979E-8547-AF12-AB42537082B8}" type="slidenum">
              <a:rPr lang="en-US" smtClean="0"/>
              <a:t>17</a:t>
            </a:fld>
            <a:endParaRPr lang="en-US"/>
          </a:p>
        </p:txBody>
      </p:sp>
    </p:spTree>
    <p:extLst>
      <p:ext uri="{BB962C8B-B14F-4D97-AF65-F5344CB8AC3E}">
        <p14:creationId xmlns:p14="http://schemas.microsoft.com/office/powerpoint/2010/main" val="32230713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      </a:t>
            </a:r>
          </a:p>
        </p:txBody>
      </p:sp>
      <p:sp>
        <p:nvSpPr>
          <p:cNvPr id="4" name="Slide Number Placeholder 3"/>
          <p:cNvSpPr>
            <a:spLocks noGrp="1"/>
          </p:cNvSpPr>
          <p:nvPr>
            <p:ph type="sldNum" sz="quarter" idx="5"/>
          </p:nvPr>
        </p:nvSpPr>
        <p:spPr/>
        <p:txBody>
          <a:bodyPr/>
          <a:lstStyle/>
          <a:p>
            <a:fld id="{5B1B9B8A-979E-8547-AF12-AB42537082B8}" type="slidenum">
              <a:rPr lang="en-US" smtClean="0"/>
              <a:t>6</a:t>
            </a:fld>
            <a:endParaRPr lang="en-US"/>
          </a:p>
        </p:txBody>
      </p:sp>
    </p:spTree>
    <p:extLst>
      <p:ext uri="{BB962C8B-B14F-4D97-AF65-F5344CB8AC3E}">
        <p14:creationId xmlns:p14="http://schemas.microsoft.com/office/powerpoint/2010/main" val="363689385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5B1B9B8A-979E-8547-AF12-AB42537082B8}" type="slidenum">
              <a:rPr lang="en-US" smtClean="0"/>
              <a:t>10</a:t>
            </a:fld>
            <a:endParaRPr lang="en-US"/>
          </a:p>
        </p:txBody>
      </p:sp>
    </p:spTree>
    <p:extLst>
      <p:ext uri="{BB962C8B-B14F-4D97-AF65-F5344CB8AC3E}">
        <p14:creationId xmlns:p14="http://schemas.microsoft.com/office/powerpoint/2010/main" val="311733596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5B1B9B8A-979E-8547-AF12-AB42537082B8}" type="slidenum">
              <a:rPr lang="en-US" smtClean="0"/>
              <a:t>11</a:t>
            </a:fld>
            <a:endParaRPr lang="en-US"/>
          </a:p>
        </p:txBody>
      </p:sp>
    </p:spTree>
    <p:extLst>
      <p:ext uri="{BB962C8B-B14F-4D97-AF65-F5344CB8AC3E}">
        <p14:creationId xmlns:p14="http://schemas.microsoft.com/office/powerpoint/2010/main" val="271326862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 </a:t>
            </a:r>
          </a:p>
        </p:txBody>
      </p:sp>
      <p:sp>
        <p:nvSpPr>
          <p:cNvPr id="4" name="Slide Number Placeholder 3"/>
          <p:cNvSpPr>
            <a:spLocks noGrp="1"/>
          </p:cNvSpPr>
          <p:nvPr>
            <p:ph type="sldNum" sz="quarter" idx="5"/>
          </p:nvPr>
        </p:nvSpPr>
        <p:spPr/>
        <p:txBody>
          <a:bodyPr/>
          <a:lstStyle/>
          <a:p>
            <a:fld id="{5B1B9B8A-979E-8547-AF12-AB42537082B8}" type="slidenum">
              <a:rPr lang="en-US" smtClean="0"/>
              <a:t>12</a:t>
            </a:fld>
            <a:endParaRPr lang="en-US"/>
          </a:p>
        </p:txBody>
      </p:sp>
    </p:spTree>
    <p:extLst>
      <p:ext uri="{BB962C8B-B14F-4D97-AF65-F5344CB8AC3E}">
        <p14:creationId xmlns:p14="http://schemas.microsoft.com/office/powerpoint/2010/main" val="94770005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5B1B9B8A-979E-8547-AF12-AB42537082B8}" type="slidenum">
              <a:rPr lang="en-US" smtClean="0"/>
              <a:t>13</a:t>
            </a:fld>
            <a:endParaRPr lang="en-US"/>
          </a:p>
        </p:txBody>
      </p:sp>
    </p:spTree>
    <p:extLst>
      <p:ext uri="{BB962C8B-B14F-4D97-AF65-F5344CB8AC3E}">
        <p14:creationId xmlns:p14="http://schemas.microsoft.com/office/powerpoint/2010/main" val="14733407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5B1B9B8A-979E-8547-AF12-AB42537082B8}" type="slidenum">
              <a:rPr lang="en-US" smtClean="0"/>
              <a:t>14</a:t>
            </a:fld>
            <a:endParaRPr lang="en-US"/>
          </a:p>
        </p:txBody>
      </p:sp>
    </p:spTree>
    <p:extLst>
      <p:ext uri="{BB962C8B-B14F-4D97-AF65-F5344CB8AC3E}">
        <p14:creationId xmlns:p14="http://schemas.microsoft.com/office/powerpoint/2010/main" val="247790993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5B1B9B8A-979E-8547-AF12-AB42537082B8}" type="slidenum">
              <a:rPr lang="en-US" smtClean="0"/>
              <a:t>15</a:t>
            </a:fld>
            <a:endParaRPr lang="en-US"/>
          </a:p>
        </p:txBody>
      </p:sp>
    </p:spTree>
    <p:extLst>
      <p:ext uri="{BB962C8B-B14F-4D97-AF65-F5344CB8AC3E}">
        <p14:creationId xmlns:p14="http://schemas.microsoft.com/office/powerpoint/2010/main" val="222262588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5B1B9B8A-979E-8547-AF12-AB42537082B8}" type="slidenum">
              <a:rPr lang="en-US" smtClean="0"/>
              <a:t>16</a:t>
            </a:fld>
            <a:endParaRPr lang="en-US"/>
          </a:p>
        </p:txBody>
      </p:sp>
    </p:spTree>
    <p:extLst>
      <p:ext uri="{BB962C8B-B14F-4D97-AF65-F5344CB8AC3E}">
        <p14:creationId xmlns:p14="http://schemas.microsoft.com/office/powerpoint/2010/main" val="200691890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B11AE925-C9EA-3843-9A86-5502AACF8416}" type="datetimeFigureOut">
              <a:rPr lang="en-US" smtClean="0"/>
              <a:t>8/24/24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62DA3D-63EA-6348-B055-DB7AD9ADCE41}" type="slidenum">
              <a:rPr lang="en-US" smtClean="0"/>
              <a:t>‹#›</a:t>
            </a:fld>
            <a:endParaRPr lang="en-US"/>
          </a:p>
        </p:txBody>
      </p:sp>
    </p:spTree>
    <p:extLst>
      <p:ext uri="{BB962C8B-B14F-4D97-AF65-F5344CB8AC3E}">
        <p14:creationId xmlns:p14="http://schemas.microsoft.com/office/powerpoint/2010/main" val="197190156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11AE925-C9EA-3843-9A86-5502AACF8416}" type="datetimeFigureOut">
              <a:rPr lang="en-US" smtClean="0"/>
              <a:t>8/24/24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62DA3D-63EA-6348-B055-DB7AD9ADCE41}" type="slidenum">
              <a:rPr lang="en-US" smtClean="0"/>
              <a:t>‹#›</a:t>
            </a:fld>
            <a:endParaRPr lang="en-US"/>
          </a:p>
        </p:txBody>
      </p:sp>
    </p:spTree>
    <p:extLst>
      <p:ext uri="{BB962C8B-B14F-4D97-AF65-F5344CB8AC3E}">
        <p14:creationId xmlns:p14="http://schemas.microsoft.com/office/powerpoint/2010/main" val="12961058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11AE925-C9EA-3843-9A86-5502AACF8416}" type="datetimeFigureOut">
              <a:rPr lang="en-US" smtClean="0"/>
              <a:t>8/24/24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62DA3D-63EA-6348-B055-DB7AD9ADCE41}" type="slidenum">
              <a:rPr lang="en-US" smtClean="0"/>
              <a:t>‹#›</a:t>
            </a:fld>
            <a:endParaRPr lang="en-US"/>
          </a:p>
        </p:txBody>
      </p:sp>
    </p:spTree>
    <p:extLst>
      <p:ext uri="{BB962C8B-B14F-4D97-AF65-F5344CB8AC3E}">
        <p14:creationId xmlns:p14="http://schemas.microsoft.com/office/powerpoint/2010/main" val="11750818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11AE925-C9EA-3843-9A86-5502AACF8416}" type="datetimeFigureOut">
              <a:rPr lang="en-US" smtClean="0"/>
              <a:t>8/24/24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62DA3D-63EA-6348-B055-DB7AD9ADCE41}" type="slidenum">
              <a:rPr lang="en-US" smtClean="0"/>
              <a:t>‹#›</a:t>
            </a:fld>
            <a:endParaRPr lang="en-US"/>
          </a:p>
        </p:txBody>
      </p:sp>
    </p:spTree>
    <p:extLst>
      <p:ext uri="{BB962C8B-B14F-4D97-AF65-F5344CB8AC3E}">
        <p14:creationId xmlns:p14="http://schemas.microsoft.com/office/powerpoint/2010/main" val="143670631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B11AE925-C9EA-3843-9A86-5502AACF8416}" type="datetimeFigureOut">
              <a:rPr lang="en-US" smtClean="0"/>
              <a:t>8/24/24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62DA3D-63EA-6348-B055-DB7AD9ADCE41}" type="slidenum">
              <a:rPr lang="en-US" smtClean="0"/>
              <a:t>‹#›</a:t>
            </a:fld>
            <a:endParaRPr lang="en-US"/>
          </a:p>
        </p:txBody>
      </p:sp>
    </p:spTree>
    <p:extLst>
      <p:ext uri="{BB962C8B-B14F-4D97-AF65-F5344CB8AC3E}">
        <p14:creationId xmlns:p14="http://schemas.microsoft.com/office/powerpoint/2010/main" val="31696015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B11AE925-C9EA-3843-9A86-5502AACF8416}" type="datetimeFigureOut">
              <a:rPr lang="en-US" smtClean="0"/>
              <a:t>8/24/24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62DA3D-63EA-6348-B055-DB7AD9ADCE41}" type="slidenum">
              <a:rPr lang="en-US" smtClean="0"/>
              <a:t>‹#›</a:t>
            </a:fld>
            <a:endParaRPr lang="en-US"/>
          </a:p>
        </p:txBody>
      </p:sp>
    </p:spTree>
    <p:extLst>
      <p:ext uri="{BB962C8B-B14F-4D97-AF65-F5344CB8AC3E}">
        <p14:creationId xmlns:p14="http://schemas.microsoft.com/office/powerpoint/2010/main" val="11145568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11AE925-C9EA-3843-9A86-5502AACF8416}" type="datetimeFigureOut">
              <a:rPr lang="en-US" smtClean="0"/>
              <a:t>8/24/24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E62DA3D-63EA-6348-B055-DB7AD9ADCE41}" type="slidenum">
              <a:rPr lang="en-US" smtClean="0"/>
              <a:t>‹#›</a:t>
            </a:fld>
            <a:endParaRPr lang="en-US"/>
          </a:p>
        </p:txBody>
      </p:sp>
    </p:spTree>
    <p:extLst>
      <p:ext uri="{BB962C8B-B14F-4D97-AF65-F5344CB8AC3E}">
        <p14:creationId xmlns:p14="http://schemas.microsoft.com/office/powerpoint/2010/main" val="39158663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11AE925-C9EA-3843-9A86-5502AACF8416}" type="datetimeFigureOut">
              <a:rPr lang="en-US" smtClean="0"/>
              <a:t>8/24/24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E62DA3D-63EA-6348-B055-DB7AD9ADCE41}" type="slidenum">
              <a:rPr lang="en-US" smtClean="0"/>
              <a:t>‹#›</a:t>
            </a:fld>
            <a:endParaRPr lang="en-US"/>
          </a:p>
        </p:txBody>
      </p:sp>
    </p:spTree>
    <p:extLst>
      <p:ext uri="{BB962C8B-B14F-4D97-AF65-F5344CB8AC3E}">
        <p14:creationId xmlns:p14="http://schemas.microsoft.com/office/powerpoint/2010/main" val="18503194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11AE925-C9EA-3843-9A86-5502AACF8416}" type="datetimeFigureOut">
              <a:rPr lang="en-US" smtClean="0"/>
              <a:t>8/24/24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E62DA3D-63EA-6348-B055-DB7AD9ADCE41}" type="slidenum">
              <a:rPr lang="en-US" smtClean="0"/>
              <a:t>‹#›</a:t>
            </a:fld>
            <a:endParaRPr lang="en-US"/>
          </a:p>
        </p:txBody>
      </p:sp>
    </p:spTree>
    <p:extLst>
      <p:ext uri="{BB962C8B-B14F-4D97-AF65-F5344CB8AC3E}">
        <p14:creationId xmlns:p14="http://schemas.microsoft.com/office/powerpoint/2010/main" val="172263138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B11AE925-C9EA-3843-9A86-5502AACF8416}" type="datetimeFigureOut">
              <a:rPr lang="en-US" smtClean="0"/>
              <a:t>8/24/24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62DA3D-63EA-6348-B055-DB7AD9ADCE41}" type="slidenum">
              <a:rPr lang="en-US" smtClean="0"/>
              <a:t>‹#›</a:t>
            </a:fld>
            <a:endParaRPr lang="en-US"/>
          </a:p>
        </p:txBody>
      </p:sp>
    </p:spTree>
    <p:extLst>
      <p:ext uri="{BB962C8B-B14F-4D97-AF65-F5344CB8AC3E}">
        <p14:creationId xmlns:p14="http://schemas.microsoft.com/office/powerpoint/2010/main" val="187974173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B11AE925-C9EA-3843-9A86-5502AACF8416}" type="datetimeFigureOut">
              <a:rPr lang="en-US" smtClean="0"/>
              <a:t>8/24/24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62DA3D-63EA-6348-B055-DB7AD9ADCE41}" type="slidenum">
              <a:rPr lang="en-US" smtClean="0"/>
              <a:t>‹#›</a:t>
            </a:fld>
            <a:endParaRPr lang="en-US"/>
          </a:p>
        </p:txBody>
      </p:sp>
    </p:spTree>
    <p:extLst>
      <p:ext uri="{BB962C8B-B14F-4D97-AF65-F5344CB8AC3E}">
        <p14:creationId xmlns:p14="http://schemas.microsoft.com/office/powerpoint/2010/main" val="968532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B11AE925-C9EA-3843-9A86-5502AACF8416}" type="datetimeFigureOut">
              <a:rPr lang="en-US" smtClean="0"/>
              <a:t>8/24/24</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3E62DA3D-63EA-6348-B055-DB7AD9ADCE41}" type="slidenum">
              <a:rPr lang="en-US" smtClean="0"/>
              <a:t>‹#›</a:t>
            </a:fld>
            <a:endParaRPr lang="en-US"/>
          </a:p>
        </p:txBody>
      </p:sp>
    </p:spTree>
    <p:extLst>
      <p:ext uri="{BB962C8B-B14F-4D97-AF65-F5344CB8AC3E}">
        <p14:creationId xmlns:p14="http://schemas.microsoft.com/office/powerpoint/2010/main" val="164116818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SAMUEL SERIES 17: THE PERILOUS YEARS: THE OCCUPATION OF ABSALOM (2Sam 16:1-23) </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INTRO</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4. The Occupation of Absalom (2 Samuel 	16:1-23)</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Ziba</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Deceives David (vv. 1-4)</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b. Shimei Curses David (vv. 5-14)</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c. Absalom Enters Jerusalem (vv. 15-						23)</a:t>
            </a:r>
          </a:p>
        </p:txBody>
      </p:sp>
    </p:spTree>
    <p:extLst>
      <p:ext uri="{BB962C8B-B14F-4D97-AF65-F5344CB8AC3E}">
        <p14:creationId xmlns:p14="http://schemas.microsoft.com/office/powerpoint/2010/main" val="19220819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0" end="0"/>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24" fill="hold">
                      <p:stCondLst>
                        <p:cond delay="indefinite"/>
                      </p:stCondLst>
                      <p:childTnLst>
                        <p:par>
                          <p:cTn id="25" fill="hold">
                            <p:stCondLst>
                              <p:cond delay="0"/>
                            </p:stCondLst>
                            <p:childTnLst>
                              <p:par>
                                <p:cTn id="26" presetID="45" presetClass="entr" presetSubtype="0"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30"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par>
                    <p:cTn id="31" fill="hold">
                      <p:stCondLst>
                        <p:cond delay="indefinite"/>
                      </p:stCondLst>
                      <p:childTnLst>
                        <p:par>
                          <p:cTn id="32" fill="hold">
                            <p:stCondLst>
                              <p:cond delay="0"/>
                            </p:stCondLst>
                            <p:childTnLst>
                              <p:par>
                                <p:cTn id="33" presetID="45" presetClass="entr" presetSubtype="0" fill="hold"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fade">
                                      <p:cBhvr>
                                        <p:cTn id="35" dur="1000"/>
                                        <p:tgtEl>
                                          <p:spTgt spid="3">
                                            <p:txEl>
                                              <p:pRg st="4" end="4"/>
                                            </p:txEl>
                                          </p:spTgt>
                                        </p:tgtEl>
                                      </p:cBhvr>
                                    </p:animEffect>
                                    <p:anim calcmode="lin" valueType="num">
                                      <p:cBhvr>
                                        <p:cTn id="36"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37"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par>
                    <p:cTn id="38" fill="hold">
                      <p:stCondLst>
                        <p:cond delay="indefinite"/>
                      </p:stCondLst>
                      <p:childTnLst>
                        <p:par>
                          <p:cTn id="39" fill="hold">
                            <p:stCondLst>
                              <p:cond delay="0"/>
                            </p:stCondLst>
                            <p:childTnLst>
                              <p:par>
                                <p:cTn id="40" presetID="45" presetClass="entr" presetSubtype="0" fill="hold" nodeType="clickEffect">
                                  <p:stCondLst>
                                    <p:cond delay="0"/>
                                  </p:stCondLst>
                                  <p:childTnLst>
                                    <p:set>
                                      <p:cBhvr>
                                        <p:cTn id="41" dur="1" fill="hold">
                                          <p:stCondLst>
                                            <p:cond delay="0"/>
                                          </p:stCondLst>
                                        </p:cTn>
                                        <p:tgtEl>
                                          <p:spTgt spid="3">
                                            <p:txEl>
                                              <p:pRg st="5" end="5"/>
                                            </p:txEl>
                                          </p:spTgt>
                                        </p:tgtEl>
                                        <p:attrNameLst>
                                          <p:attrName>style.visibility</p:attrName>
                                        </p:attrNameLst>
                                      </p:cBhvr>
                                      <p:to>
                                        <p:strVal val="visible"/>
                                      </p:to>
                                    </p:set>
                                    <p:animEffect transition="in" filter="fade">
                                      <p:cBhvr>
                                        <p:cTn id="42" dur="1000"/>
                                        <p:tgtEl>
                                          <p:spTgt spid="3">
                                            <p:txEl>
                                              <p:pRg st="5" end="5"/>
                                            </p:txEl>
                                          </p:spTgt>
                                        </p:tgtEl>
                                      </p:cBhvr>
                                    </p:animEffect>
                                    <p:anim calcmode="lin" valueType="num">
                                      <p:cBhvr>
                                        <p:cTn id="43" dur="1000" fill="hold"/>
                                        <p:tgtEl>
                                          <p:spTgt spid="3">
                                            <p:txEl>
                                              <p:pRg st="5" end="5"/>
                                            </p:txEl>
                                          </p:spTgt>
                                        </p:tgtEl>
                                        <p:attrNameLst>
                                          <p:attrName>ppt_w</p:attrName>
                                        </p:attrNameLst>
                                      </p:cBhvr>
                                      <p:tavLst>
                                        <p:tav tm="0" fmla="#ppt_w*sin(2.5*pi*$)">
                                          <p:val>
                                            <p:fltVal val="0"/>
                                          </p:val>
                                        </p:tav>
                                        <p:tav tm="100000">
                                          <p:val>
                                            <p:fltVal val="1"/>
                                          </p:val>
                                        </p:tav>
                                      </p:tavLst>
                                    </p:anim>
                                    <p:anim calcmode="lin" valueType="num">
                                      <p:cBhvr>
                                        <p:cTn id="44" dur="1000" fill="hold"/>
                                        <p:tgtEl>
                                          <p:spTgt spid="3">
                                            <p:txEl>
                                              <p:pRg st="5" end="5"/>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Without his realizing it, Absalom was fulfilling Nathan’s prophecy that David’s wives would be violated in public (12:11-12</a:t>
            </a:r>
            <a:r>
              <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endParaRPr lang="en-PH" sz="3600" dirty="0"/>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David, and also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faced a grave danger in the person of one ruthless man, Ahithophel. </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His reputation for strategy and 							cunning was so great that the chapter 					concludes with a statement of his 						stature: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23</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205982727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Hushai’s</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mission would be difficult indeed.</a:t>
            </a:r>
          </a:p>
          <a:p>
            <a:pPr algn="l">
              <a:lnSpc>
                <a:spcPct val="100000"/>
              </a:lnSpc>
              <a:tabLst>
                <a:tab pos="484188" algn="l"/>
                <a:tab pos="576263" algn="l"/>
                <a:tab pos="841375" algn="l"/>
                <a:tab pos="881063" algn="l"/>
                <a:tab pos="969963" algn="l"/>
                <a:tab pos="1019175" algn="l"/>
                <a:tab pos="1154113" algn="l"/>
                <a:tab pos="1508125" algn="l"/>
                <a:tab pos="1820863" algn="l"/>
              </a:tabLst>
            </a:pPr>
            <a:endParaRPr lang="en-PH" sz="3600"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CONCLUSION</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So, is there hope in this dreadful scene of violence to David’s house and reign? Is there any redeeming factor in this whole bleak episode?</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If you had a biblical, God-exalting 						perspective,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absolutely</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270951556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fade">
                                      <p:cBhvr>
                                        <p:cTn id="7" dur="1000"/>
                                        <p:tgtEl>
                                          <p:spTgt spid="3">
                                            <p:txEl>
                                              <p:pRg st="2" end="2"/>
                                            </p:txEl>
                                          </p:spTgt>
                                        </p:tgtEl>
                                      </p:cBhvr>
                                    </p:animEffect>
                                    <p:anim calcmode="lin" valueType="num">
                                      <p:cBhvr>
                                        <p:cTn id="8"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3" end="3"/>
                                            </p:txEl>
                                          </p:spTgt>
                                        </p:tgtEl>
                                        <p:attrNameLst>
                                          <p:attrName>style.visibility</p:attrName>
                                        </p:attrNameLst>
                                      </p:cBhvr>
                                      <p:to>
                                        <p:strVal val="visible"/>
                                      </p:to>
                                    </p:set>
                                    <p:animEffect transition="in" filter="fade">
                                      <p:cBhvr>
                                        <p:cTn id="14" dur="1000"/>
                                        <p:tgtEl>
                                          <p:spTgt spid="3">
                                            <p:txEl>
                                              <p:pRg st="3" end="3"/>
                                            </p:txEl>
                                          </p:spTgt>
                                        </p:tgtEl>
                                      </p:cBhvr>
                                    </p:animEffect>
                                    <p:anim calcmode="lin" valueType="num">
                                      <p:cBhvr>
                                        <p:cTn id="15"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Effect transition="in" filter="fade">
                                      <p:cBhvr>
                                        <p:cTn id="21" dur="1000"/>
                                        <p:tgtEl>
                                          <p:spTgt spid="3">
                                            <p:txEl>
                                              <p:pRg st="4" end="4"/>
                                            </p:txEl>
                                          </p:spTgt>
                                        </p:tgtEl>
                                      </p:cBhvr>
                                    </p:animEffect>
                                    <p:anim calcmode="lin" valueType="num">
                                      <p:cBhvr>
                                        <p:cTn id="22"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first source of hope was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God’s providential working in </a:t>
            </a:r>
            <a:r>
              <a:rPr lang="en-PH" sz="3600" b="1" i="1"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Hushai’s</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appointment to Absalom’s circle of advisers.</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Second</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Absalom’s vile offense against David’s concubines was a fulfillment of the Lord’s word to David by Nathan the prophet: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12:11-12</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04712065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prophecy of judgment fulfilled 					proved the authority and accuracy 					of God’s Word.</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THERE IS SO MUCH HOPE IN 						BEING REMINDED THAT GOD IS 						TRUE, THAT WHAT GOD SAYS WILL 					BE FULFILLED, THAT BELIEVING 						THIS MAKES GOD SO RELIABLE 						AND SO WORTHY OF OUR TRUST!</a:t>
            </a:r>
          </a:p>
        </p:txBody>
      </p:sp>
    </p:spTree>
    <p:extLst>
      <p:ext uri="{BB962C8B-B14F-4D97-AF65-F5344CB8AC3E}">
        <p14:creationId xmlns:p14="http://schemas.microsoft.com/office/powerpoint/2010/main" val="401994227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Moreover, there is hope that comes 					from the realization that God forgave 					David and spared him from a 								judgment of death: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12:13</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Furthermore, Absalom’s sin had brought him under God’s judgment that was as certain as the one that David now suffered.</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Lev 20:11</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75714429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THERE IS HOPE IN KNOWING THAT 					GOD WOULD INDEED JUDGE SIN 						AND WICKEDNESS, THE 							REBELLIOUS AND THE WICKED.</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hope that David received from the fulfillment of God’s Word is a hope that every believer may enjoy, even in the deadliest situation.</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Heb 13:5-6</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Rom 8:37-39</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cap="small"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esv</a:t>
            </a:r>
          </a:p>
        </p:txBody>
      </p:sp>
    </p:spTree>
    <p:extLst>
      <p:ext uri="{BB962C8B-B14F-4D97-AF65-F5344CB8AC3E}">
        <p14:creationId xmlns:p14="http://schemas.microsoft.com/office/powerpoint/2010/main" val="396056150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As God’s word of judgment to 						David was definitely true, as God’s 					condemnation of Absalom’s sin 						was absolutely sure, so also the 						promises of grace in the Bible are 					totally real for those who trust in 					Jesus.</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writer of Hebrews reminds us that these promises serve as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 sure and steadfast anchor of the soul”</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Heb 6:19</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cap="small"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esv</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417164666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is because He who is behind 					these truths and working behind all 					events is the God of Truth, and He 					is completely reliable.</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85823419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 Absalom Enters Jerusalem (vv. 15-23)</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Sermon Title: “God Is Completely Reliable”</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You can rely that He is always at work 					behind every event to accomplish His 					purpose.</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You can rely that He will always fulfill 					His word.</a:t>
            </a:r>
          </a:p>
        </p:txBody>
      </p:sp>
    </p:spTree>
    <p:extLst>
      <p:ext uri="{BB962C8B-B14F-4D97-AF65-F5344CB8AC3E}">
        <p14:creationId xmlns:p14="http://schemas.microsoft.com/office/powerpoint/2010/main" val="126422746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Joins Absalom’s Court (vv. 15-	19)</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15-19</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Meanwhile,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15</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the scene shifts back to Absalom and returns to Absalom’s entering Jerusalem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15:37</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16</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meets Absalom in 						the city and pretends to be a loyal 						follower.</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“16… </a:t>
            </a:r>
            <a:r>
              <a:rPr lang="en-PH" sz="3600" i="1"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said to Absalom, ‘Long live the king! Long live the king!’”</a:t>
            </a:r>
          </a:p>
        </p:txBody>
      </p:sp>
    </p:spTree>
    <p:extLst>
      <p:ext uri="{BB962C8B-B14F-4D97-AF65-F5344CB8AC3E}">
        <p14:creationId xmlns:p14="http://schemas.microsoft.com/office/powerpoint/2010/main" val="13458702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par>
                    <p:cTn id="24" fill="hold">
                      <p:stCondLst>
                        <p:cond delay="indefinite"/>
                      </p:stCondLst>
                      <p:childTnLst>
                        <p:par>
                          <p:cTn id="25" fill="hold">
                            <p:stCondLst>
                              <p:cond delay="0"/>
                            </p:stCondLst>
                            <p:childTnLst>
                              <p:par>
                                <p:cTn id="26" presetID="45"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Effect transition="in" filter="fade">
                                      <p:cBhvr>
                                        <p:cTn id="28" dur="1000"/>
                                        <p:tgtEl>
                                          <p:spTgt spid="3">
                                            <p:txEl>
                                              <p:pRg st="4" end="4"/>
                                            </p:txEl>
                                          </p:spTgt>
                                        </p:tgtEl>
                                      </p:cBhvr>
                                    </p:animEffect>
                                    <p:anim calcmode="lin" valueType="num">
                                      <p:cBhvr>
                                        <p:cTn id="29"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30"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Starting in this verse until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19</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we 						must carefully read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Hushai’s</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words 						lest they be misunderstood.</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Though he gave the usual respectful 					greeting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“Long live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king</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notice 					he didn’t say “King Absalom.”</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By using his words carefully,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was able to lead his hearers to think 					he was praising Absalom, when in fact 					he was shouting for David.</a:t>
            </a:r>
            <a:endPar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4488605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17</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17</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Absalom expressed his initial 					skepticism, knowing that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was 					not only David’s advisor but also his 					friend.</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elicits a clever response from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18</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Notice again that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did not</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say, 					“You, King Absalom, the Lord has 						chosen, so yours I will be.”</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19</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continued...</a:t>
            </a:r>
          </a:p>
        </p:txBody>
      </p:sp>
    </p:spTree>
    <p:extLst>
      <p:ext uri="{BB962C8B-B14F-4D97-AF65-F5344CB8AC3E}">
        <p14:creationId xmlns:p14="http://schemas.microsoft.com/office/powerpoint/2010/main" val="302033995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par>
                    <p:cTn id="24" fill="hold">
                      <p:stCondLst>
                        <p:cond delay="indefinite"/>
                      </p:stCondLst>
                      <p:childTnLst>
                        <p:par>
                          <p:cTn id="25" fill="hold">
                            <p:stCondLst>
                              <p:cond delay="0"/>
                            </p:stCondLst>
                            <p:childTnLst>
                              <p:par>
                                <p:cTn id="26" presetID="45"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Effect transition="in" filter="fade">
                                      <p:cBhvr>
                                        <p:cTn id="28" dur="1000"/>
                                        <p:tgtEl>
                                          <p:spTgt spid="3">
                                            <p:txEl>
                                              <p:pRg st="4" end="4"/>
                                            </p:txEl>
                                          </p:spTgt>
                                        </p:tgtEl>
                                      </p:cBhvr>
                                    </p:animEffect>
                                    <p:anim calcmode="lin" valueType="num">
                                      <p:cBhvr>
                                        <p:cTn id="29"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30"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Again here, I believe,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was 					choosing his words carefully.</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didn’t promise to serve 							Absalom but to serve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the 							presence”</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of David’s son. </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In other words,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would be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presence of Absalom</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but he 						would be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serving the Lord and 						David</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169200870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Some might be concerned that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should deceive Absalom.</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In his defense we might point out that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was obeying his true master’s 					instructions.</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And he careful expressed himself in a 					way that did not technically violate the 					truth. </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We might therefore justify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Hushai</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as 					having said nothing false, even as he 					deceived Absalom.</a:t>
            </a:r>
          </a:p>
        </p:txBody>
      </p:sp>
    </p:spTree>
    <p:extLst>
      <p:ext uri="{BB962C8B-B14F-4D97-AF65-F5344CB8AC3E}">
        <p14:creationId xmlns:p14="http://schemas.microsoft.com/office/powerpoint/2010/main" val="24264666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5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all this, the sovereignty of God was at work to fulfill His holy purposes.</a:t>
            </a:r>
            <a:endPar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5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David was not aware of all this 						happening but as he trusted God, 						the Lord moved behind the scenes 					in all the people He would use – 						including Absalom – to fulfill His 						holy will.</a:t>
            </a:r>
            <a:endPar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endPar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Absalom Violates David’s Concubines 	(vv. 20-23)</a:t>
            </a:r>
          </a:p>
          <a:p>
            <a:pPr marL="457200" indent="-4572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5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20-23</a:t>
            </a:r>
            <a:r>
              <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369829563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3" end="3"/>
                                            </p:txEl>
                                          </p:spTgt>
                                        </p:tgtEl>
                                        <p:attrNameLst>
                                          <p:attrName>style.visibility</p:attrName>
                                        </p:attrNameLst>
                                      </p:cBhvr>
                                      <p:to>
                                        <p:strVal val="visible"/>
                                      </p:to>
                                    </p:set>
                                    <p:animEffect transition="in" filter="fade">
                                      <p:cBhvr>
                                        <p:cTn id="14" dur="1000"/>
                                        <p:tgtEl>
                                          <p:spTgt spid="3">
                                            <p:txEl>
                                              <p:pRg st="3" end="3"/>
                                            </p:txEl>
                                          </p:spTgt>
                                        </p:tgtEl>
                                      </p:cBhvr>
                                    </p:animEffect>
                                    <p:anim calcmode="lin" valueType="num">
                                      <p:cBhvr>
                                        <p:cTn id="15"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Effect transition="in" filter="fade">
                                      <p:cBhvr>
                                        <p:cTn id="21" dur="1000"/>
                                        <p:tgtEl>
                                          <p:spTgt spid="3">
                                            <p:txEl>
                                              <p:pRg st="4" end="4"/>
                                            </p:txEl>
                                          </p:spTgt>
                                        </p:tgtEl>
                                      </p:cBhvr>
                                    </p:animEffect>
                                    <p:anim calcmode="lin" valueType="num">
                                      <p:cBhvr>
                                        <p:cTn id="22"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2">
                <a:lumMod val="5000"/>
                <a:lumOff val="95000"/>
              </a:schemeClr>
            </a:gs>
            <a:gs pos="74000">
              <a:schemeClr val="accent2">
                <a:lumMod val="45000"/>
                <a:lumOff val="55000"/>
              </a:schemeClr>
            </a:gs>
            <a:gs pos="83000">
              <a:schemeClr val="accent2">
                <a:lumMod val="45000"/>
                <a:lumOff val="55000"/>
              </a:schemeClr>
            </a:gs>
            <a:gs pos="100000">
              <a:schemeClr val="accent2">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B2352611-8459-B8C6-D09A-C97A7176E195}"/>
              </a:ext>
            </a:extLst>
          </p:cNvPr>
          <p:cNvSpPr>
            <a:spLocks noGrp="1"/>
          </p:cNvSpPr>
          <p:nvPr>
            <p:ph type="subTitle" idx="1"/>
          </p:nvPr>
        </p:nvSpPr>
        <p:spPr>
          <a:xfrm>
            <a:off x="97536" y="109728"/>
            <a:ext cx="8924544" cy="6656832"/>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21c</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by taking his father’s 							concubines, Absalom was making 						himself totally abhorrent to his father 					and breaking down every possible 						bridge for reconciliation. </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Concubines were unofficial wives.</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22</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the tent that Absalom pitched in the sight of all Israel was probably a bridal tent. </a:t>
            </a:r>
          </a:p>
        </p:txBody>
      </p:sp>
    </p:spTree>
    <p:extLst>
      <p:ext uri="{BB962C8B-B14F-4D97-AF65-F5344CB8AC3E}">
        <p14:creationId xmlns:p14="http://schemas.microsoft.com/office/powerpoint/2010/main" val="265047112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444</TotalTime>
  <Words>1428</Words>
  <Application>Microsoft Macintosh PowerPoint</Application>
  <PresentationFormat>On-screen Show (4:3)</PresentationFormat>
  <Paragraphs>72</Paragraphs>
  <Slides>17</Slides>
  <Notes>10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17</vt:i4>
      </vt:variant>
    </vt:vector>
  </HeadingPairs>
  <TitlesOfParts>
    <vt:vector size="22" baseType="lpstr">
      <vt:lpstr>Aptos</vt:lpstr>
      <vt:lpstr>Aptos Display</vt:lpstr>
      <vt:lpstr>Arial</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Robert Casas</dc:creator>
  <cp:lastModifiedBy>Robert Casas</cp:lastModifiedBy>
  <cp:revision>24</cp:revision>
  <dcterms:created xsi:type="dcterms:W3CDTF">2024-08-15T08:33:40Z</dcterms:created>
  <dcterms:modified xsi:type="dcterms:W3CDTF">2024-08-24T08:10:04Z</dcterms:modified>
</cp:coreProperties>
</file>

<file path=docProps/thumbnail.jpeg>
</file>