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879"/>
    <p:restoredTop sz="94552"/>
  </p:normalViewPr>
  <p:slideViewPr>
    <p:cSldViewPr snapToGrid="0">
      <p:cViewPr varScale="1">
        <p:scale>
          <a:sx n="105" d="100"/>
          <a:sy n="105" d="100"/>
        </p:scale>
        <p:origin x="544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C22AC4B-85AA-9E4A-A513-C07BB4C1D1C0}" type="datetimeFigureOut">
              <a:rPr lang="en-US" smtClean="0"/>
              <a:t>8/10/24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5BFBC2A-15FF-C14D-A0A5-0926DCAE2A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9782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5BFBC2A-15FF-C14D-A0A5-0926DCAE2A4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09765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5BFBC2A-15FF-C14D-A0A5-0926DCAE2A4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966423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5BFBC2A-15FF-C14D-A0A5-0926DCAE2A45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171861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5BFBC2A-15FF-C14D-A0A5-0926DCAE2A45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902496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25BFBC2A-15FF-C14D-A0A5-0926DCAE2A45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71242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69882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32497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04996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90012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0014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03908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28354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22407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8005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16928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7285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3D6D6C7-924C-334A-A136-A4FA044AB9DA}" type="datetimeFigureOut">
              <a:rPr lang="en-US" smtClean="0"/>
              <a:t>8/10/24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A4BAA44-4123-DE4B-B8D3-6E925753DF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63089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 lnSpcReduction="10000"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2 SAMUEL SERIES 17: THE PERILOUS YEARS: THE OCCUPATION OF ABSALOM (2Sam 16:1-23) 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INTRO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 beliefs or doctrines that we claim we stand on in Scripture will soon enough be tested by the Lord.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Ch. 16, David’s faith in God and in 					His sovereignty will once more be put 					to the test, this time at another level.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Sermon Title: “Practicing the Sovereignty of God”</a:t>
            </a:r>
          </a:p>
        </p:txBody>
      </p:sp>
    </p:spTree>
    <p:extLst>
      <p:ext uri="{BB962C8B-B14F-4D97-AF65-F5344CB8AC3E}">
        <p14:creationId xmlns:p14="http://schemas.microsoft.com/office/powerpoint/2010/main" val="8501807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 lnSpcReduction="10000"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WE ARE HIGHEST IN GOD’S EYES 					WHEN OUR HEARTS ARE LOWEST 					BEFORE HIM IN HUMILITY.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Here is an example in Scripture of 						humbly submitting to the sovereign 					hand of God.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Again, here we are reminded of a similar (but greater) experience of the Greater David, Jesus Christ, who was also falsely accused and shamefully treated, and yet He submitted to the sovereign will of God.</a:t>
            </a:r>
          </a:p>
        </p:txBody>
      </p:sp>
    </p:spTree>
    <p:extLst>
      <p:ext uri="{BB962C8B-B14F-4D97-AF65-F5344CB8AC3E}">
        <p14:creationId xmlns:p14="http://schemas.microsoft.com/office/powerpoint/2010/main" val="3694119742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Peter wrote this of Him 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1Pet 2:23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The big difference between Jesus and 					David was that Jesus was...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22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When we are aware of our sinfulness, we would be most careful to quickly judge others.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WHENEVER WE ARE TEMPTED TO 					RETALIATE FOR A SIN AGAINST US, 					REMEMBER OUR SINS AGAINST 						GOD ARE GREATER THAN THE 							SINS OF OTHERS AGAINST US.</a:t>
            </a:r>
          </a:p>
        </p:txBody>
      </p:sp>
    </p:spTree>
    <p:extLst>
      <p:ext uri="{BB962C8B-B14F-4D97-AF65-F5344CB8AC3E}">
        <p14:creationId xmlns:p14="http://schemas.microsoft.com/office/powerpoint/2010/main" val="109566121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Having seen all this, let me just make clear that Shimei seriously broke the law while giving vent to his hatred of David: see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Ex 22:28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And David knew this.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13-14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9534454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Our outline: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4. The Occupation of Absalom (2 Samuel 	16:1-23)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a. </a:t>
            </a: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Ziba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Deceives David (vv. 1-4)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b. Shimei Curses David (vv. 5-14)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c. Absalom Enters Jerusalem (vv. 15-23)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	1) </a:t>
            </a: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Hushai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Joins Absalom’s Court (vv. 								15-19)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	2) Absalom Violates David’s 										Concubines (vv. 20-23)</a:t>
            </a:r>
          </a:p>
        </p:txBody>
      </p:sp>
    </p:spTree>
    <p:extLst>
      <p:ext uri="{BB962C8B-B14F-4D97-AF65-F5344CB8AC3E}">
        <p14:creationId xmlns:p14="http://schemas.microsoft.com/office/powerpoint/2010/main" val="349100841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4. The Occupation of Absalom (2 Samuel 	16:1-23)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a. </a:t>
            </a: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Ziba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Deceives David (vv. 1-4)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1-4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1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David and his whole company are met by </a:t>
            </a: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Ziba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with provisions for them.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2-3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David’s two questions seem to indicate that he was initially suspicious of </a:t>
            </a: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Ziba’s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presence, his gifts, and the absence of Mephibosheth.</a:t>
            </a:r>
          </a:p>
        </p:txBody>
      </p:sp>
    </p:spTree>
    <p:extLst>
      <p:ext uri="{BB962C8B-B14F-4D97-AF65-F5344CB8AC3E}">
        <p14:creationId xmlns:p14="http://schemas.microsoft.com/office/powerpoint/2010/main" val="12335111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4a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Sadly, David believed </a:t>
            </a: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Ziba’s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charge 					against Mephibosheth without 								looking into it or even being doubtful 						of </a:t>
            </a: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Ziba’s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story.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As a result, David made a hasty 						judgment that gave </a:t>
            </a: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Ziba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the property 					that rightfully belonged to 								Mephibosheth. 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4b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Ziba’s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story was false.</a:t>
            </a:r>
          </a:p>
        </p:txBody>
      </p:sp>
    </p:spTree>
    <p:extLst>
      <p:ext uri="{BB962C8B-B14F-4D97-AF65-F5344CB8AC3E}">
        <p14:creationId xmlns:p14="http://schemas.microsoft.com/office/powerpoint/2010/main" val="176316647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 lnSpcReduction="10000"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There are two lessons for us in this.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First,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we must not be too quick to 					accept someone’s condemnation of 					another, especially when the 							accuser may profit from the other’s 					downfall.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 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Second, </a:t>
            </a:r>
            <a:r>
              <a:rPr lang="en-PH" sz="3600" b="1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we must constantly be on guard lest we make unwise decisions based on incomplete information.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the Lord’s providence, however, the Lord met David’s needs despite </a:t>
            </a:r>
            <a:r>
              <a:rPr lang="en-PH" sz="3600" dirty="0" err="1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Ziba’s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treachery against his master.</a:t>
            </a:r>
          </a:p>
        </p:txBody>
      </p:sp>
    </p:spTree>
    <p:extLst>
      <p:ext uri="{BB962C8B-B14F-4D97-AF65-F5344CB8AC3E}">
        <p14:creationId xmlns:p14="http://schemas.microsoft.com/office/powerpoint/2010/main" val="204455741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 lnSpcReduction="10000"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b. Shimei Curses David (vv. 5-14)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5-14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5a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Bahurim was a Benjamite village. 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5b-6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Here we are introduced to the next 						person David encountered – </a:t>
            </a:r>
            <a:r>
              <a:rPr lang="en-PH" sz="3600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“Shimei, 					the son of Gera”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Throwing stones is a gesture of 						contempt, as if King David was merely 					a stray dog.</a:t>
            </a:r>
          </a:p>
        </p:txBody>
      </p:sp>
    </p:spTree>
    <p:extLst>
      <p:ext uri="{BB962C8B-B14F-4D97-AF65-F5344CB8AC3E}">
        <p14:creationId xmlns:p14="http://schemas.microsoft.com/office/powerpoint/2010/main" val="256251111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 lnSpcReduction="10000"/>
          </a:bodyPr>
          <a:lstStyle/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7-8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“Get out, get out”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 – like the shooing 					away of a dog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Then Shimei called David a </a:t>
            </a:r>
            <a:r>
              <a:rPr lang="en-PH" sz="3600" i="1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“man of 					bloodshed, and worthless fellow”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Shimei’s real complaint was that 						David sat on the throne of Saul (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				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8b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).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all this, David didn’t retaliate, but just quietly tolerated the abuse. 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9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32504089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But David wouldn’t allow it.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10a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David responds to Abishai.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This was a rebuke on Abishai.</a:t>
            </a: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Read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vv. 10b-12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10b, 11b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David once more 						submits to God’s sovereignty, 							accepting Shimei’s abuse as from 						God’s hand.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David was now proving what he had 					earlier declared 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15:26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PH" dirty="0"/>
          </a:p>
        </p:txBody>
      </p:sp>
    </p:spTree>
    <p:extLst>
      <p:ext uri="{BB962C8B-B14F-4D97-AF65-F5344CB8AC3E}">
        <p14:creationId xmlns:p14="http://schemas.microsoft.com/office/powerpoint/2010/main" val="144692432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accent6">
                <a:lumMod val="5000"/>
                <a:lumOff val="95000"/>
              </a:schemeClr>
            </a:gs>
            <a:gs pos="74000">
              <a:schemeClr val="accent6">
                <a:lumMod val="45000"/>
                <a:lumOff val="55000"/>
              </a:schemeClr>
            </a:gs>
            <a:gs pos="83000">
              <a:schemeClr val="accent6">
                <a:lumMod val="45000"/>
                <a:lumOff val="55000"/>
              </a:schemeClr>
            </a:gs>
            <a:gs pos="100000">
              <a:schemeClr val="accent6">
                <a:lumMod val="30000"/>
                <a:lumOff val="70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36F26F48-2D3D-0103-FB9E-8DEA35AFAB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536" y="121920"/>
            <a:ext cx="8961120" cy="6644640"/>
          </a:xfrm>
        </p:spPr>
        <p:txBody>
          <a:bodyPr>
            <a:normAutofit/>
          </a:bodyPr>
          <a:lstStyle/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In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v. 12</a:t>
            </a: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, David was, in effect, 							entrusting to God his vindication, 						should God choose to do it.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</a:t>
            </a:r>
            <a:r>
              <a:rPr lang="en-PH" sz="3600" b="1" u="sng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Deut 32:35</a:t>
            </a:r>
            <a:endParaRPr lang="en-PH" sz="3600" dirty="0"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571500" indent="-571500" algn="l">
              <a:lnSpc>
                <a:spcPct val="100000"/>
              </a:lnSpc>
              <a:buFont typeface="Wingdings" pitchFamily="2" charset="2"/>
              <a:buChar char="Ø"/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David never rose to greater heights than when he patiently and humbly allowed Shimei to go on attacking him.</a:t>
            </a:r>
          </a:p>
          <a:p>
            <a:pPr algn="l">
              <a:lnSpc>
                <a:spcPct val="100000"/>
              </a:lnSpc>
              <a:tabLst>
                <a:tab pos="484188" algn="l"/>
                <a:tab pos="576263" algn="l"/>
                <a:tab pos="841375" algn="l"/>
                <a:tab pos="881063" algn="l"/>
                <a:tab pos="969963" algn="l"/>
                <a:tab pos="1019175" algn="l"/>
                <a:tab pos="1154113" algn="l"/>
                <a:tab pos="1508125" algn="l"/>
                <a:tab pos="1820863" algn="l"/>
              </a:tabLst>
            </a:pPr>
            <a:r>
              <a:rPr lang="en-PH" sz="3600" dirty="0"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Arial" panose="020B0604020202020204" pitchFamily="34" charset="0"/>
                <a:cs typeface="Arial" panose="020B0604020202020204" pitchFamily="34" charset="0"/>
              </a:rPr>
              <a:t>		~ How difficult this must have been for a 					man in his lofty position!</a:t>
            </a:r>
          </a:p>
        </p:txBody>
      </p:sp>
    </p:spTree>
    <p:extLst>
      <p:ext uri="{BB962C8B-B14F-4D97-AF65-F5344CB8AC3E}">
        <p14:creationId xmlns:p14="http://schemas.microsoft.com/office/powerpoint/2010/main" val="110493863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900">
        <p14:flythrough dir="out" hasBounce="1"/>
      </p:transition>
    </mc:Choice>
    <mc:Fallback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208</TotalTime>
  <Words>1107</Words>
  <Application>Microsoft Macintosh PowerPoint</Application>
  <PresentationFormat>On-screen Show (4:3)</PresentationFormat>
  <Paragraphs>64</Paragraphs>
  <Slides>12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7" baseType="lpstr">
      <vt:lpstr>Aptos</vt:lpstr>
      <vt:lpstr>Aptos Display</vt:lpstr>
      <vt:lpstr>Arial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Robert Casas</dc:creator>
  <cp:lastModifiedBy>Robert Casas</cp:lastModifiedBy>
  <cp:revision>16</cp:revision>
  <dcterms:created xsi:type="dcterms:W3CDTF">2024-08-10T14:11:24Z</dcterms:created>
  <dcterms:modified xsi:type="dcterms:W3CDTF">2024-08-10T17:39:30Z</dcterms:modified>
</cp:coreProperties>
</file>

<file path=docProps/thumbnail.jpeg>
</file>