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9"/>
    <p:restoredTop sz="94552"/>
  </p:normalViewPr>
  <p:slideViewPr>
    <p:cSldViewPr snapToGrid="0">
      <p:cViewPr varScale="1">
        <p:scale>
          <a:sx n="105" d="100"/>
          <a:sy n="105" d="100"/>
        </p:scale>
        <p:origin x="5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A611D-AB1C-5641-A3D9-691AE7D2EC26}" type="datetimeFigureOut">
              <a:rPr lang="en-US" smtClean="0"/>
              <a:t>8/3/24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DC9A18-B83C-F34A-968C-861DA25407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93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DC9A18-B83C-F34A-968C-861DA254070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36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DC9A18-B83C-F34A-968C-861DA254070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479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8FA7-3CB6-854C-BBD8-D44582F165C5}" type="datetimeFigureOut">
              <a:rPr lang="en-US" smtClean="0"/>
              <a:t>8/3/24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996E0-ABC3-5844-A0C8-F96DE0D2D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354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8FA7-3CB6-854C-BBD8-D44582F165C5}" type="datetimeFigureOut">
              <a:rPr lang="en-US" smtClean="0"/>
              <a:t>8/3/24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996E0-ABC3-5844-A0C8-F96DE0D2D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415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8FA7-3CB6-854C-BBD8-D44582F165C5}" type="datetimeFigureOut">
              <a:rPr lang="en-US" smtClean="0"/>
              <a:t>8/3/24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996E0-ABC3-5844-A0C8-F96DE0D2D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512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8FA7-3CB6-854C-BBD8-D44582F165C5}" type="datetimeFigureOut">
              <a:rPr lang="en-US" smtClean="0"/>
              <a:t>8/3/24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996E0-ABC3-5844-A0C8-F96DE0D2D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304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8FA7-3CB6-854C-BBD8-D44582F165C5}" type="datetimeFigureOut">
              <a:rPr lang="en-US" smtClean="0"/>
              <a:t>8/3/24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996E0-ABC3-5844-A0C8-F96DE0D2D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114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8FA7-3CB6-854C-BBD8-D44582F165C5}" type="datetimeFigureOut">
              <a:rPr lang="en-US" smtClean="0"/>
              <a:t>8/3/24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996E0-ABC3-5844-A0C8-F96DE0D2D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90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8FA7-3CB6-854C-BBD8-D44582F165C5}" type="datetimeFigureOut">
              <a:rPr lang="en-US" smtClean="0"/>
              <a:t>8/3/24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996E0-ABC3-5844-A0C8-F96DE0D2D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38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8FA7-3CB6-854C-BBD8-D44582F165C5}" type="datetimeFigureOut">
              <a:rPr lang="en-US" smtClean="0"/>
              <a:t>8/3/24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996E0-ABC3-5844-A0C8-F96DE0D2D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675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8FA7-3CB6-854C-BBD8-D44582F165C5}" type="datetimeFigureOut">
              <a:rPr lang="en-US" smtClean="0"/>
              <a:t>8/3/24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996E0-ABC3-5844-A0C8-F96DE0D2D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9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8FA7-3CB6-854C-BBD8-D44582F165C5}" type="datetimeFigureOut">
              <a:rPr lang="en-US" smtClean="0"/>
              <a:t>8/3/24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996E0-ABC3-5844-A0C8-F96DE0D2D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72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8FA7-3CB6-854C-BBD8-D44582F165C5}" type="datetimeFigureOut">
              <a:rPr lang="en-US" smtClean="0"/>
              <a:t>8/3/24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996E0-ABC3-5844-A0C8-F96DE0D2D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218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018FA7-3CB6-854C-BBD8-D44582F165C5}" type="datetimeFigureOut">
              <a:rPr lang="en-US" smtClean="0"/>
              <a:t>8/3/24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3F996E0-ABC3-5844-A0C8-F96DE0D2D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275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35E33C0-70C4-942F-BFAE-763AC76C8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121920"/>
            <a:ext cx="8973312" cy="6632448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SAMUEL SERIES 16: THE PERILOUS YEARS: THE REBELLION OF ABSALOM (2Sam 15:1-37)</a:t>
            </a:r>
            <a:endParaRPr lang="en-PH" sz="36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4192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a. Absalom Stealing the Hearts of the 		People (vv. 1-6)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969963" algn="l"/>
                <a:tab pos="1019175" algn="l"/>
                <a:tab pos="1154113" algn="l"/>
                <a:tab pos="14192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b. Absalom Conspiring Against David 		(vv. 7-12)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c. David Fleeing Jerusalem (vv. 13-37)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1) David’s Escape from Jerusalem (vv. 					13-17)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2) David’s Review of His Men (vv. 18-29)</a:t>
            </a:r>
          </a:p>
        </p:txBody>
      </p:sp>
    </p:spTree>
    <p:extLst>
      <p:ext uri="{BB962C8B-B14F-4D97-AF65-F5344CB8AC3E}">
        <p14:creationId xmlns:p14="http://schemas.microsoft.com/office/powerpoint/2010/main" val="3896441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35E33C0-70C4-942F-BFAE-763AC76C8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121920"/>
            <a:ext cx="8973312" cy="66324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All five men were taking risks for the sake of the Lord and the kingdom.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All these men to whom David gave 						special assignments could say, 						</a:t>
            </a:r>
            <a:r>
              <a:rPr lang="en-PH" sz="3600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“Behold, your servants are ready to do 						whatever my lord the king chooses”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			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15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Such a statement should be the heart 						expression of every true believer in 						their devotion to Christ.</a:t>
            </a:r>
          </a:p>
        </p:txBody>
      </p:sp>
    </p:spTree>
    <p:extLst>
      <p:ext uri="{BB962C8B-B14F-4D97-AF65-F5344CB8AC3E}">
        <p14:creationId xmlns:p14="http://schemas.microsoft.com/office/powerpoint/2010/main" val="1741163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35E33C0-70C4-942F-BFAE-763AC76C8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121920"/>
            <a:ext cx="8973312" cy="66324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can safely say that though David wept before both God and the people, it was not because he feared he would lose his throne.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God’s covenant with David (Ch. 7) 						assured him that his throne would last 					forever, and this is fulfilled in Christ.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God would be faithful to keep His 						covenant, and David knew that his 						throne was safe in the Lord’s hands.</a:t>
            </a:r>
          </a:p>
        </p:txBody>
      </p:sp>
    </p:spTree>
    <p:extLst>
      <p:ext uri="{BB962C8B-B14F-4D97-AF65-F5344CB8AC3E}">
        <p14:creationId xmlns:p14="http://schemas.microsoft.com/office/powerpoint/2010/main" val="1042633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35E33C0-70C4-942F-BFAE-763AC76C8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121920"/>
            <a:ext cx="8973312" cy="66324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TODAY WE CAN HAVE COURAGE, HOPE AND ASSURANCE IN OUR OWN SITUATIONS OF DIFFICULTY AS WE SEE HOW GOD RESPONDED TO DAVID’S FAITH AND PRAYER IN A TIME OF GREAT NEED.</a:t>
            </a:r>
          </a:p>
        </p:txBody>
      </p:sp>
    </p:spTree>
    <p:extLst>
      <p:ext uri="{BB962C8B-B14F-4D97-AF65-F5344CB8AC3E}">
        <p14:creationId xmlns:p14="http://schemas.microsoft.com/office/powerpoint/2010/main" val="2290457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35E33C0-70C4-942F-BFAE-763AC76C8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121920"/>
            <a:ext cx="8973312" cy="663244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a. The Acceptance of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Ittai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Gittite 									(vv. 18-23)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	b. The Instructions to Zadok (vv. 24-29)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3) David’s Prayer on the Mount of Olives 		(vv. 30-31)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Sermon Title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: “The Posture of Humility and Submission in Prayer”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30-31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4803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35E33C0-70C4-942F-BFAE-763AC76C8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121920"/>
            <a:ext cx="8973312" cy="663244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We see the posture of both David’s 					 appearance and his heart in this 				 	vulnerable moment in his life as a king 			 	before both God and the people.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30a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30b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Both his covered head and unshod 						feet indicate his depth of despair.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David was a man who had all the reasons to weep.</a:t>
            </a:r>
          </a:p>
        </p:txBody>
      </p:sp>
    </p:spTree>
    <p:extLst>
      <p:ext uri="{BB962C8B-B14F-4D97-AF65-F5344CB8AC3E}">
        <p14:creationId xmlns:p14="http://schemas.microsoft.com/office/powerpoint/2010/main" val="3897811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35E33C0-70C4-942F-BFAE-763AC76C8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121920"/>
            <a:ext cx="8973312" cy="6632448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But David’s tears went much deeper. 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Surely the Lord saw David’s tears (15:30).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David was a strong and courageous 					man, but he wasn’t afraid to weep 						openly.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 6:6-8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Ps 51:17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30c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The people also wept as they saw 						David’s humiliation as a king.</a:t>
            </a:r>
          </a:p>
        </p:txBody>
      </p:sp>
    </p:spTree>
    <p:extLst>
      <p:ext uri="{BB962C8B-B14F-4D97-AF65-F5344CB8AC3E}">
        <p14:creationId xmlns:p14="http://schemas.microsoft.com/office/powerpoint/2010/main" val="4069114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35E33C0-70C4-942F-BFAE-763AC76C8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121920"/>
            <a:ext cx="8973312" cy="66324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posture of David’s appearance revealed the posture of his heart as well – broken, humbled and pained.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an indication of his submission to 						God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posture of David’s heart must also be our posture in prayer.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It is a posture of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humility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							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submission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to God; when sin is 						involved, it is a posture of 								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brokenness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repentance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79623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35E33C0-70C4-942F-BFAE-763AC76C8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121920"/>
            <a:ext cx="8973312" cy="6632448"/>
          </a:xfrm>
        </p:spPr>
        <p:txBody>
          <a:bodyPr>
            <a:normAutofit lnSpcReduction="10000"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31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To add to his sorrows, David 							discovered that his trusted adviser 						Ahithophel joined Absalom’s cause.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Interestingly, centuries later, the Greater David, Jesus Christ, would be praying before His Father in heaven on this very same mountain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Matt 26:36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also the location of His ascension to 					heaven (Acts 1:9-12) 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on His Second Coming as well (Zech 				14:4)</a:t>
            </a:r>
          </a:p>
        </p:txBody>
      </p:sp>
    </p:spTree>
    <p:extLst>
      <p:ext uri="{BB962C8B-B14F-4D97-AF65-F5344CB8AC3E}">
        <p14:creationId xmlns:p14="http://schemas.microsoft.com/office/powerpoint/2010/main" val="2218416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35E33C0-70C4-942F-BFAE-763AC76C8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121920"/>
            <a:ext cx="8973312" cy="6632448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4) David’s Scheme with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Hushai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Archite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(vv. 32-37)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32-37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32a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32b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Hushai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met David to ask to 							accompany the king on his way.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This was a providential moment!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His appearance was the beginning of 					God’s answer to David’s prayer!</a:t>
            </a:r>
          </a:p>
        </p:txBody>
      </p:sp>
    </p:spTree>
    <p:extLst>
      <p:ext uri="{BB962C8B-B14F-4D97-AF65-F5344CB8AC3E}">
        <p14:creationId xmlns:p14="http://schemas.microsoft.com/office/powerpoint/2010/main" val="3654165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35E33C0-70C4-942F-BFAE-763AC76C8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121920"/>
            <a:ext cx="8973312" cy="66324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32c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Read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v. 33-36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33-34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convinced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Hushai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					that he would be of greater service to 					him if he returned to Jerusalem and 					pretend loyalty to Absalom by 							attaching himself to Absalom’s court 					as a counselor.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In 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35-36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3600" dirty="0" err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Hushai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then would 						communicate Absalom’s plans to 							Zadok and Abiathar.</a:t>
            </a:r>
          </a:p>
        </p:txBody>
      </p:sp>
    </p:spTree>
    <p:extLst>
      <p:ext uri="{BB962C8B-B14F-4D97-AF65-F5344CB8AC3E}">
        <p14:creationId xmlns:p14="http://schemas.microsoft.com/office/powerpoint/2010/main" val="1428836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35E33C0-70C4-942F-BFAE-763AC76C8B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344" y="121920"/>
            <a:ext cx="8973312" cy="6632448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Font typeface="Wingdings" pitchFamily="2" charset="2"/>
              <a:buChar char="Ø"/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It is worth noting that though earlier (</a:t>
            </a:r>
            <a:r>
              <a:rPr lang="en-PH" sz="3600" b="1" u="sng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vv. 25-26</a:t>
            </a: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 we had seen David’s submission to and trust in the Lord’s sovereignty, that did not stop him from acting on his situation.</a:t>
            </a:r>
          </a:p>
          <a:p>
            <a:pPr algn="l">
              <a:lnSpc>
                <a:spcPct val="100000"/>
              </a:lnSpc>
              <a:tabLst>
                <a:tab pos="484188" algn="l"/>
                <a:tab pos="576263" algn="l"/>
                <a:tab pos="841375" algn="l"/>
                <a:tab pos="881063" algn="l"/>
                <a:tab pos="969963" algn="l"/>
                <a:tab pos="1019175" algn="l"/>
                <a:tab pos="1154113" algn="l"/>
                <a:tab pos="1508125" algn="l"/>
                <a:tab pos="1820863" algn="l"/>
              </a:tabLst>
            </a:pPr>
            <a:r>
              <a:rPr lang="en-PH" sz="36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	~ </a:t>
            </a:r>
            <a:r>
              <a:rPr lang="en-PH" sz="3600" b="1" i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Our waiting on God to fulfill His will 						is an active not passive waiting; we 					act in faith and with wisdom on 						whatever opportunity God’s 							providence brings before us as we 					wait.</a:t>
            </a:r>
            <a:endParaRPr lang="en-PH" sz="36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62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flythrough hasBounce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1077</Words>
  <Application>Microsoft Macintosh PowerPoint</Application>
  <PresentationFormat>On-screen Show (4:3)</PresentationFormat>
  <Paragraphs>55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Casas</dc:creator>
  <cp:lastModifiedBy>Robert Casas</cp:lastModifiedBy>
  <cp:revision>16</cp:revision>
  <cp:lastPrinted>2024-08-03T16:17:35Z</cp:lastPrinted>
  <dcterms:created xsi:type="dcterms:W3CDTF">2024-08-03T14:54:58Z</dcterms:created>
  <dcterms:modified xsi:type="dcterms:W3CDTF">2024-08-03T16:52:00Z</dcterms:modified>
</cp:coreProperties>
</file>