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552"/>
  </p:normalViewPr>
  <p:slideViewPr>
    <p:cSldViewPr snapToGrid="0">
      <p:cViewPr varScale="1">
        <p:scale>
          <a:sx n="105" d="100"/>
          <a:sy n="105" d="100"/>
        </p:scale>
        <p:origin x="54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0F773A0-6DF2-5840-96B6-74EED1E57A93}" type="datetimeFigureOut">
              <a:rPr lang="en-US" smtClean="0"/>
              <a:t>7/27/24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88762-611D-BF4A-BE3B-4AF55FD8A884}" type="slidenum">
              <a:rPr lang="en-US" smtClean="0"/>
              <a:t>‹#›</a:t>
            </a:fld>
            <a:endParaRPr lang="en-US"/>
          </a:p>
        </p:txBody>
      </p:sp>
    </p:spTree>
    <p:extLst>
      <p:ext uri="{BB962C8B-B14F-4D97-AF65-F5344CB8AC3E}">
        <p14:creationId xmlns:p14="http://schemas.microsoft.com/office/powerpoint/2010/main" val="2329855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0F773A0-6DF2-5840-96B6-74EED1E57A93}" type="datetimeFigureOut">
              <a:rPr lang="en-US" smtClean="0"/>
              <a:t>7/27/24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88762-611D-BF4A-BE3B-4AF55FD8A884}" type="slidenum">
              <a:rPr lang="en-US" smtClean="0"/>
              <a:t>‹#›</a:t>
            </a:fld>
            <a:endParaRPr lang="en-US"/>
          </a:p>
        </p:txBody>
      </p:sp>
    </p:spTree>
    <p:extLst>
      <p:ext uri="{BB962C8B-B14F-4D97-AF65-F5344CB8AC3E}">
        <p14:creationId xmlns:p14="http://schemas.microsoft.com/office/powerpoint/2010/main" val="3947762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0F773A0-6DF2-5840-96B6-74EED1E57A93}" type="datetimeFigureOut">
              <a:rPr lang="en-US" smtClean="0"/>
              <a:t>7/27/24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88762-611D-BF4A-BE3B-4AF55FD8A884}" type="slidenum">
              <a:rPr lang="en-US" smtClean="0"/>
              <a:t>‹#›</a:t>
            </a:fld>
            <a:endParaRPr lang="en-US"/>
          </a:p>
        </p:txBody>
      </p:sp>
    </p:spTree>
    <p:extLst>
      <p:ext uri="{BB962C8B-B14F-4D97-AF65-F5344CB8AC3E}">
        <p14:creationId xmlns:p14="http://schemas.microsoft.com/office/powerpoint/2010/main" val="1970164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0F773A0-6DF2-5840-96B6-74EED1E57A93}" type="datetimeFigureOut">
              <a:rPr lang="en-US" smtClean="0"/>
              <a:t>7/27/24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88762-611D-BF4A-BE3B-4AF55FD8A884}" type="slidenum">
              <a:rPr lang="en-US" smtClean="0"/>
              <a:t>‹#›</a:t>
            </a:fld>
            <a:endParaRPr lang="en-US"/>
          </a:p>
        </p:txBody>
      </p:sp>
    </p:spTree>
    <p:extLst>
      <p:ext uri="{BB962C8B-B14F-4D97-AF65-F5344CB8AC3E}">
        <p14:creationId xmlns:p14="http://schemas.microsoft.com/office/powerpoint/2010/main" val="2555356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F773A0-6DF2-5840-96B6-74EED1E57A93}" type="datetimeFigureOut">
              <a:rPr lang="en-US" smtClean="0"/>
              <a:t>7/27/24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D88762-611D-BF4A-BE3B-4AF55FD8A884}" type="slidenum">
              <a:rPr lang="en-US" smtClean="0"/>
              <a:t>‹#›</a:t>
            </a:fld>
            <a:endParaRPr lang="en-US"/>
          </a:p>
        </p:txBody>
      </p:sp>
    </p:spTree>
    <p:extLst>
      <p:ext uri="{BB962C8B-B14F-4D97-AF65-F5344CB8AC3E}">
        <p14:creationId xmlns:p14="http://schemas.microsoft.com/office/powerpoint/2010/main" val="2869748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0F773A0-6DF2-5840-96B6-74EED1E57A93}" type="datetimeFigureOut">
              <a:rPr lang="en-US" smtClean="0"/>
              <a:t>7/27/24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D88762-611D-BF4A-BE3B-4AF55FD8A884}" type="slidenum">
              <a:rPr lang="en-US" smtClean="0"/>
              <a:t>‹#›</a:t>
            </a:fld>
            <a:endParaRPr lang="en-US"/>
          </a:p>
        </p:txBody>
      </p:sp>
    </p:spTree>
    <p:extLst>
      <p:ext uri="{BB962C8B-B14F-4D97-AF65-F5344CB8AC3E}">
        <p14:creationId xmlns:p14="http://schemas.microsoft.com/office/powerpoint/2010/main" val="2031371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0F773A0-6DF2-5840-96B6-74EED1E57A93}" type="datetimeFigureOut">
              <a:rPr lang="en-US" smtClean="0"/>
              <a:t>7/27/24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D88762-611D-BF4A-BE3B-4AF55FD8A884}" type="slidenum">
              <a:rPr lang="en-US" smtClean="0"/>
              <a:t>‹#›</a:t>
            </a:fld>
            <a:endParaRPr lang="en-US"/>
          </a:p>
        </p:txBody>
      </p:sp>
    </p:spTree>
    <p:extLst>
      <p:ext uri="{BB962C8B-B14F-4D97-AF65-F5344CB8AC3E}">
        <p14:creationId xmlns:p14="http://schemas.microsoft.com/office/powerpoint/2010/main" val="1085865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0F773A0-6DF2-5840-96B6-74EED1E57A93}" type="datetimeFigureOut">
              <a:rPr lang="en-US" smtClean="0"/>
              <a:t>7/27/24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D88762-611D-BF4A-BE3B-4AF55FD8A884}" type="slidenum">
              <a:rPr lang="en-US" smtClean="0"/>
              <a:t>‹#›</a:t>
            </a:fld>
            <a:endParaRPr lang="en-US"/>
          </a:p>
        </p:txBody>
      </p:sp>
    </p:spTree>
    <p:extLst>
      <p:ext uri="{BB962C8B-B14F-4D97-AF65-F5344CB8AC3E}">
        <p14:creationId xmlns:p14="http://schemas.microsoft.com/office/powerpoint/2010/main" val="2250527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F773A0-6DF2-5840-96B6-74EED1E57A93}" type="datetimeFigureOut">
              <a:rPr lang="en-US" smtClean="0"/>
              <a:t>7/27/24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D88762-611D-BF4A-BE3B-4AF55FD8A884}" type="slidenum">
              <a:rPr lang="en-US" smtClean="0"/>
              <a:t>‹#›</a:t>
            </a:fld>
            <a:endParaRPr lang="en-US"/>
          </a:p>
        </p:txBody>
      </p:sp>
    </p:spTree>
    <p:extLst>
      <p:ext uri="{BB962C8B-B14F-4D97-AF65-F5344CB8AC3E}">
        <p14:creationId xmlns:p14="http://schemas.microsoft.com/office/powerpoint/2010/main" val="372047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0F773A0-6DF2-5840-96B6-74EED1E57A93}" type="datetimeFigureOut">
              <a:rPr lang="en-US" smtClean="0"/>
              <a:t>7/27/24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D88762-611D-BF4A-BE3B-4AF55FD8A884}" type="slidenum">
              <a:rPr lang="en-US" smtClean="0"/>
              <a:t>‹#›</a:t>
            </a:fld>
            <a:endParaRPr lang="en-US"/>
          </a:p>
        </p:txBody>
      </p:sp>
    </p:spTree>
    <p:extLst>
      <p:ext uri="{BB962C8B-B14F-4D97-AF65-F5344CB8AC3E}">
        <p14:creationId xmlns:p14="http://schemas.microsoft.com/office/powerpoint/2010/main" val="946967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0F773A0-6DF2-5840-96B6-74EED1E57A93}" type="datetimeFigureOut">
              <a:rPr lang="en-US" smtClean="0"/>
              <a:t>7/27/24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D88762-611D-BF4A-BE3B-4AF55FD8A884}" type="slidenum">
              <a:rPr lang="en-US" smtClean="0"/>
              <a:t>‹#›</a:t>
            </a:fld>
            <a:endParaRPr lang="en-US"/>
          </a:p>
        </p:txBody>
      </p:sp>
    </p:spTree>
    <p:extLst>
      <p:ext uri="{BB962C8B-B14F-4D97-AF65-F5344CB8AC3E}">
        <p14:creationId xmlns:p14="http://schemas.microsoft.com/office/powerpoint/2010/main" val="3794820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0F773A0-6DF2-5840-96B6-74EED1E57A93}" type="datetimeFigureOut">
              <a:rPr lang="en-US" smtClean="0"/>
              <a:t>7/27/24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8D88762-611D-BF4A-BE3B-4AF55FD8A884}" type="slidenum">
              <a:rPr lang="en-US" smtClean="0"/>
              <a:t>‹#›</a:t>
            </a:fld>
            <a:endParaRPr lang="en-US"/>
          </a:p>
        </p:txBody>
      </p:sp>
    </p:spTree>
    <p:extLst>
      <p:ext uri="{BB962C8B-B14F-4D97-AF65-F5344CB8AC3E}">
        <p14:creationId xmlns:p14="http://schemas.microsoft.com/office/powerpoint/2010/main" val="2221684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658266"/>
          </a:xfrm>
        </p:spPr>
        <p:txBody>
          <a:bodyPr>
            <a:no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16: THE PERILOUS YEARS: THE REBELLION OF ABSALOM (2Sam 15:1-37)</a:t>
            </a:r>
            <a:endPar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1019175" algn="l"/>
                <a:tab pos="1154113" algn="l"/>
                <a:tab pos="1508125" algn="l"/>
                <a:tab pos="1820863" algn="l"/>
              </a:tabLst>
            </a:pPr>
            <a:r>
              <a:rPr lang="en-PH" sz="3600"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algn="l">
              <a:lnSpc>
                <a:spcPct val="100000"/>
              </a:lnSpc>
              <a:tabLst>
                <a:tab pos="484188" algn="l"/>
                <a:tab pos="576263" algn="l"/>
                <a:tab pos="841375"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The Rebellion of Absalom (2Sam 					15:1-37)</a:t>
            </a:r>
          </a:p>
          <a:p>
            <a:pPr algn="l">
              <a:lnSpc>
                <a:spcPct val="100000"/>
              </a:lnSpc>
              <a:tabLst>
                <a:tab pos="484188" algn="l"/>
                <a:tab pos="576263" algn="l"/>
                <a:tab pos="841375" algn="l"/>
                <a:tab pos="969963" algn="l"/>
                <a:tab pos="1019175" algn="l"/>
                <a:tab pos="1154113" algn="l"/>
                <a:tab pos="14192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Absalom Stealing the Hearts of the 							People (vv. 1-6)</a:t>
            </a:r>
          </a:p>
          <a:p>
            <a:pPr algn="l">
              <a:lnSpc>
                <a:spcPct val="100000"/>
              </a:lnSpc>
              <a:tabLst>
                <a:tab pos="484188" algn="l"/>
                <a:tab pos="576263" algn="l"/>
                <a:tab pos="841375" algn="l"/>
                <a:tab pos="969963" algn="l"/>
                <a:tab pos="1019175" algn="l"/>
                <a:tab pos="1154113" algn="l"/>
                <a:tab pos="14192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 Absalom Conspiring Against David 							(vv. 7-12)</a:t>
            </a:r>
          </a:p>
        </p:txBody>
      </p:sp>
    </p:spTree>
    <p:extLst>
      <p:ext uri="{BB962C8B-B14F-4D97-AF65-F5344CB8AC3E}">
        <p14:creationId xmlns:p14="http://schemas.microsoft.com/office/powerpoint/2010/main" val="808166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up)">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up)">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up)">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up)">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714564"/>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If the Lord’s favor would not be with 					him, he would simply submit to what 					God would do to him, completely 						casting himself on the Lord’s mercy 					and humbly accepting the Lord’s will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understood the promised presence of God.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Being God’s chosen king, he knew 						God would be with him always.</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 34:18</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9238922"/>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up)">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714564"/>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Ezek</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48:35</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Lord Jesus made a similar 						promise to His disciples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Matt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28:20b</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understood the character of God.</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knew that God was holy, righteous 					and just in all His dealings – even with 					him – and that God hated and judged 					wickedness.</a:t>
            </a:r>
          </a:p>
        </p:txBody>
      </p:sp>
    </p:spTree>
    <p:extLst>
      <p:ext uri="{BB962C8B-B14F-4D97-AF65-F5344CB8AC3E}">
        <p14:creationId xmlns:p14="http://schemas.microsoft.com/office/powerpoint/2010/main" val="2389267941"/>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up)">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714564"/>
          </a:xfrm>
        </p:spPr>
        <p:txBody>
          <a:bodyPr>
            <a:normAutofit fontScale="925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understood the trustworthiness of God.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Because of all he understood about 					God, he knew that God was absolutely 					worthy of 	his trust.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That is why in these verses we see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committing the entire situation to the sovereign care and will of God.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Put in a very trying situation, do you know and understand God enough to be able to respond in a God-honoring way as David did in this situation?</a:t>
            </a:r>
          </a:p>
        </p:txBody>
      </p:sp>
    </p:spTree>
    <p:extLst>
      <p:ext uri="{BB962C8B-B14F-4D97-AF65-F5344CB8AC3E}">
        <p14:creationId xmlns:p14="http://schemas.microsoft.com/office/powerpoint/2010/main" val="4030265875"/>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up)">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714564"/>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27-29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now asks Zadok,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“Are you not a 					seer?”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27b-28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wanted the priests to remain in 					Jerusalem to minister in the 							tabernacle and intercede before God 					for him. </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Perhaps God would grant them a 						message that they could relay to him.</a:t>
            </a:r>
          </a:p>
        </p:txBody>
      </p:sp>
    </p:spTree>
    <p:extLst>
      <p:ext uri="{BB962C8B-B14F-4D97-AF65-F5344CB8AC3E}">
        <p14:creationId xmlns:p14="http://schemas.microsoft.com/office/powerpoint/2010/main" val="586530758"/>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up)">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up)">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714564"/>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They could send a message from the 					Lord as well as news from the enemy 					camp.</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Clearly through these statements we see that David was not giving up on his throne!</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a:t>
            </a:r>
            <a:r>
              <a:rPr lang="en-PH" sz="3600" b="1" u="sng">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29</a:t>
            </a:r>
            <a:r>
              <a:rPr lang="en-PH" sz="360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4131410"/>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658266"/>
          </a:xfrm>
        </p:spPr>
        <p:txBody>
          <a:bodyPr>
            <a:no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 David Fleeing Jerusalem (vv. 13-37)</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 David’s Escape from Jerusalem (vv. 13-	18)</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2Sam 15:13-18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David’s Review of His Men (vv. 18-29)</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“Trusting in God’s Character and Will”</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The Acceptance of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Ittai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Gittite (vv. 					18-23)</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18-23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18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790728242"/>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up)">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up)">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up)">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up)">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wipe(up)">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658266"/>
          </a:xfrm>
        </p:spPr>
        <p:txBody>
          <a:bodyPr>
            <a:no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had many loyal non-Israelites in 					his armed forces.</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These were groups of mercenaries 						who served David as vassals rather 					than as members of the standing 						army.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19-20</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Ittai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Gittite had become one of 						David’s trusted military commanders.</a:t>
            </a:r>
          </a:p>
        </p:txBody>
      </p:sp>
    </p:spTree>
    <p:extLst>
      <p:ext uri="{BB962C8B-B14F-4D97-AF65-F5344CB8AC3E}">
        <p14:creationId xmlns:p14="http://schemas.microsoft.com/office/powerpoint/2010/main" val="2763006196"/>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up)">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658266"/>
          </a:xfrm>
        </p:spPr>
        <p:txBody>
          <a:bodyPr>
            <a:no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tried to persuade him to remain 					behind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“with the king”</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(Absalom) since 					he had nothing to fear from him.</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Furthermore,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Ittai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apparently joined David only relatively recently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“You came only yesterday”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20a</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didn’t have the heart to let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Ittai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risk his life for him and also being an 					exile with him.</a:t>
            </a:r>
          </a:p>
        </p:txBody>
      </p:sp>
    </p:spTree>
    <p:extLst>
      <p:ext uri="{BB962C8B-B14F-4D97-AF65-F5344CB8AC3E}">
        <p14:creationId xmlns:p14="http://schemas.microsoft.com/office/powerpoint/2010/main" val="3504604233"/>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658266"/>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How different David’s heart was from Absalom’s!</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David showed compassion for those 					he believed did not need to get 						embroiled in this rebellion; Absalom 					used the people for his own selfish 						ends by showing false concern for 						them.</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21-22</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But </a:t>
            </a:r>
            <a:r>
              <a:rPr lang="en-PH" sz="3600" dirty="0" err="1">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Ittai</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refused, preferring to honor 					his commitment of loyalty by joining 					the king in exile.</a:t>
            </a:r>
          </a:p>
        </p:txBody>
      </p:sp>
    </p:spTree>
    <p:extLst>
      <p:ext uri="{BB962C8B-B14F-4D97-AF65-F5344CB8AC3E}">
        <p14:creationId xmlns:p14="http://schemas.microsoft.com/office/powerpoint/2010/main" val="3209769021"/>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up)">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658266"/>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gentile’s personal expression of loyalty to David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one of the great confessions of faith and faithfulness found in Scripture and ranks with that of Ruth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Ruth 1:16-17</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was a testament to how good 						king David was – even with all his 						imperfections and failures: the depth 					of loyalty that his men had for him.</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23</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256542344"/>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658266"/>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Their weeping was an expression of 					sorrow, first, for what happened to 						their king and, second, for having to 					leave their beloved Jerusalem.</a:t>
            </a:r>
          </a:p>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 The Instructions to Zadok (vv. 24-29)</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24-29</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23-24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Evidently, the priests and Levites were 					also loyal to David.</a:t>
            </a:r>
          </a:p>
        </p:txBody>
      </p:sp>
    </p:spTree>
    <p:extLst>
      <p:ext uri="{BB962C8B-B14F-4D97-AF65-F5344CB8AC3E}">
        <p14:creationId xmlns:p14="http://schemas.microsoft.com/office/powerpoint/2010/main" val="2424282501"/>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up)">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up)">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up)">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up)">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714564"/>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They wanted to bring the ark, perhaps to bring comfort to David and in support of him – a guarantee of God’s blessing.</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25-26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Much as the priests’ intentions were 					good, David would not allow it.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So David told Zadok and Abiathar to 					take the ark back to Jerusalem.</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did not want the people with him to 					place more confidence in the symbol 					than in God.</a:t>
            </a:r>
          </a:p>
        </p:txBody>
      </p:sp>
    </p:spTree>
    <p:extLst>
      <p:ext uri="{BB962C8B-B14F-4D97-AF65-F5344CB8AC3E}">
        <p14:creationId xmlns:p14="http://schemas.microsoft.com/office/powerpoint/2010/main" val="3267067955"/>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up)">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up)">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sphere">
          <a:fgClr>
            <a:schemeClr val="accent2">
              <a:lumMod val="40000"/>
              <a:lumOff val="60000"/>
            </a:schemeClr>
          </a:fgClr>
          <a:bgClr>
            <a:schemeClr val="bg1"/>
          </a:bgClr>
        </a:patt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987FFA06-A44C-1873-6BAD-ACABC9404CAB}"/>
              </a:ext>
            </a:extLst>
          </p:cNvPr>
          <p:cNvSpPr>
            <a:spLocks noGrp="1"/>
          </p:cNvSpPr>
          <p:nvPr>
            <p:ph type="subTitle" idx="1"/>
          </p:nvPr>
        </p:nvSpPr>
        <p:spPr>
          <a:xfrm>
            <a:off x="97536" y="71718"/>
            <a:ext cx="8961120" cy="6714564"/>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this episode in David’s life, we catch a glimpse of how he knew and understood God.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David understood the sovereignty of God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25-26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knew that if it was God’s will for 						him to return as king, he would do so 					and he would see both the ark and the 					sanctuary again.</a:t>
            </a:r>
          </a:p>
        </p:txBody>
      </p:sp>
    </p:spTree>
    <p:extLst>
      <p:ext uri="{BB962C8B-B14F-4D97-AF65-F5344CB8AC3E}">
        <p14:creationId xmlns:p14="http://schemas.microsoft.com/office/powerpoint/2010/main" val="1839338551"/>
      </p:ext>
    </p:extLst>
  </p:cSld>
  <p:clrMapOvr>
    <a:masterClrMapping/>
  </p:clrMapOvr>
  <mc:AlternateContent xmlns:mc="http://schemas.openxmlformats.org/markup-compatibility/2006">
    <mc:Choice xmlns:p14="http://schemas.microsoft.com/office/powerpoint/2010/main" Requires="p14">
      <p:transition spd="slow" p14:dur="800">
        <p14:flythrough dir="ou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up)">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145</TotalTime>
  <Words>1231</Words>
  <Application>Microsoft Macintosh PowerPoint</Application>
  <PresentationFormat>On-screen Show (4:3)</PresentationFormat>
  <Paragraphs>61</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17</cp:revision>
  <dcterms:created xsi:type="dcterms:W3CDTF">2024-07-27T13:57:45Z</dcterms:created>
  <dcterms:modified xsi:type="dcterms:W3CDTF">2024-07-27T16:23:32Z</dcterms:modified>
</cp:coreProperties>
</file>