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79"/>
    <p:restoredTop sz="94741"/>
  </p:normalViewPr>
  <p:slideViewPr>
    <p:cSldViewPr snapToGrid="0">
      <p:cViewPr varScale="1">
        <p:scale>
          <a:sx n="106" d="100"/>
          <a:sy n="106" d="100"/>
        </p:scale>
        <p:origin x="504"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AD93F2D-AE86-D547-9884-A1830A204F2D}" type="datetimeFigureOut">
              <a:rPr lang="en-US" smtClean="0"/>
              <a:t>6/29/24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6051748-AE03-784A-AD86-7AACA104FA3D}" type="slidenum">
              <a:rPr lang="en-US" smtClean="0"/>
              <a:t>‹#›</a:t>
            </a:fld>
            <a:endParaRPr lang="en-US"/>
          </a:p>
        </p:txBody>
      </p:sp>
    </p:spTree>
    <p:extLst>
      <p:ext uri="{BB962C8B-B14F-4D97-AF65-F5344CB8AC3E}">
        <p14:creationId xmlns:p14="http://schemas.microsoft.com/office/powerpoint/2010/main" val="24741330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66051748-AE03-784A-AD86-7AACA104FA3D}" type="slidenum">
              <a:rPr lang="en-US" smtClean="0"/>
              <a:t>12</a:t>
            </a:fld>
            <a:endParaRPr lang="en-US"/>
          </a:p>
        </p:txBody>
      </p:sp>
    </p:spTree>
    <p:extLst>
      <p:ext uri="{BB962C8B-B14F-4D97-AF65-F5344CB8AC3E}">
        <p14:creationId xmlns:p14="http://schemas.microsoft.com/office/powerpoint/2010/main" val="8487145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66051748-AE03-784A-AD86-7AACA104FA3D}" type="slidenum">
              <a:rPr lang="en-US" smtClean="0"/>
              <a:t>13</a:t>
            </a:fld>
            <a:endParaRPr lang="en-US"/>
          </a:p>
        </p:txBody>
      </p:sp>
    </p:spTree>
    <p:extLst>
      <p:ext uri="{BB962C8B-B14F-4D97-AF65-F5344CB8AC3E}">
        <p14:creationId xmlns:p14="http://schemas.microsoft.com/office/powerpoint/2010/main" val="34673983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66051748-AE03-784A-AD86-7AACA104FA3D}" type="slidenum">
              <a:rPr lang="en-US" smtClean="0"/>
              <a:t>14</a:t>
            </a:fld>
            <a:endParaRPr lang="en-US"/>
          </a:p>
        </p:txBody>
      </p:sp>
    </p:spTree>
    <p:extLst>
      <p:ext uri="{BB962C8B-B14F-4D97-AF65-F5344CB8AC3E}">
        <p14:creationId xmlns:p14="http://schemas.microsoft.com/office/powerpoint/2010/main" val="152515355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66051748-AE03-784A-AD86-7AACA104FA3D}" type="slidenum">
              <a:rPr lang="en-US" smtClean="0"/>
              <a:t>15</a:t>
            </a:fld>
            <a:endParaRPr lang="en-US"/>
          </a:p>
        </p:txBody>
      </p:sp>
    </p:spTree>
    <p:extLst>
      <p:ext uri="{BB962C8B-B14F-4D97-AF65-F5344CB8AC3E}">
        <p14:creationId xmlns:p14="http://schemas.microsoft.com/office/powerpoint/2010/main" val="31446561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7F4A76CF-1E8C-E649-8088-07156D4207B0}" type="datetimeFigureOut">
              <a:rPr lang="en-US" smtClean="0"/>
              <a:t>6/29/24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15717039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F4A76CF-1E8C-E649-8088-07156D4207B0}" type="datetimeFigureOut">
              <a:rPr lang="en-US" smtClean="0"/>
              <a:t>6/29/24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16740306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F4A76CF-1E8C-E649-8088-07156D4207B0}" type="datetimeFigureOut">
              <a:rPr lang="en-US" smtClean="0"/>
              <a:t>6/29/24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36890209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7F4A76CF-1E8C-E649-8088-07156D4207B0}" type="datetimeFigureOut">
              <a:rPr lang="en-US" smtClean="0"/>
              <a:t>6/29/24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416686559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F4A76CF-1E8C-E649-8088-07156D4207B0}" type="datetimeFigureOut">
              <a:rPr lang="en-US" smtClean="0"/>
              <a:t>6/29/24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14604279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F4A76CF-1E8C-E649-8088-07156D4207B0}" type="datetimeFigureOut">
              <a:rPr lang="en-US" smtClean="0"/>
              <a:t>6/29/24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40911461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7F4A76CF-1E8C-E649-8088-07156D4207B0}" type="datetimeFigureOut">
              <a:rPr lang="en-US" smtClean="0"/>
              <a:t>6/29/24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42505435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7F4A76CF-1E8C-E649-8088-07156D4207B0}" type="datetimeFigureOut">
              <a:rPr lang="en-US" smtClean="0"/>
              <a:t>6/29/24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15706674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4A76CF-1E8C-E649-8088-07156D4207B0}" type="datetimeFigureOut">
              <a:rPr lang="en-US" smtClean="0"/>
              <a:t>6/29/24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9171772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7F4A76CF-1E8C-E649-8088-07156D4207B0}" type="datetimeFigureOut">
              <a:rPr lang="en-US" smtClean="0"/>
              <a:t>6/29/24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25025517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7F4A76CF-1E8C-E649-8088-07156D4207B0}" type="datetimeFigureOut">
              <a:rPr lang="en-US" smtClean="0"/>
              <a:t>6/29/24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47CBB6-156C-1846-80B5-C6000448ACC9}" type="slidenum">
              <a:rPr lang="en-US" smtClean="0"/>
              <a:t>‹#›</a:t>
            </a:fld>
            <a:endParaRPr lang="en-US"/>
          </a:p>
        </p:txBody>
      </p:sp>
    </p:spTree>
    <p:extLst>
      <p:ext uri="{BB962C8B-B14F-4D97-AF65-F5344CB8AC3E}">
        <p14:creationId xmlns:p14="http://schemas.microsoft.com/office/powerpoint/2010/main" val="22260106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7F4A76CF-1E8C-E649-8088-07156D4207B0}" type="datetimeFigureOut">
              <a:rPr lang="en-US" smtClean="0"/>
              <a:t>6/29/24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7847CBB6-156C-1846-80B5-C6000448ACC9}" type="slidenum">
              <a:rPr lang="en-US" smtClean="0"/>
              <a:t>‹#›</a:t>
            </a:fld>
            <a:endParaRPr lang="en-US"/>
          </a:p>
        </p:txBody>
      </p:sp>
    </p:spTree>
    <p:extLst>
      <p:ext uri="{BB962C8B-B14F-4D97-AF65-F5344CB8AC3E}">
        <p14:creationId xmlns:p14="http://schemas.microsoft.com/office/powerpoint/2010/main" val="170681461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16: THE PERILOUS YEARS: THE REBELLION OF ABSALOM (2Sam 15:1-37)</a:t>
            </a:r>
            <a:endParaRPr lang="en-PH" sz="3600" b="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1019175" algn="l"/>
                <a:tab pos="1154113" algn="l"/>
                <a:tab pos="1508125" algn="l"/>
                <a:tab pos="1820863" algn="l"/>
              </a:tabLst>
            </a:pP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3. The Rebellion of Absalom (2Sam 					15:1-37)</a:t>
            </a:r>
          </a:p>
          <a:p>
            <a:pPr algn="l">
              <a:lnSpc>
                <a:spcPct val="100000"/>
              </a:lnSpc>
              <a:tabLst>
                <a:tab pos="484188" algn="l"/>
                <a:tab pos="576263" algn="l"/>
                <a:tab pos="841375" algn="l"/>
                <a:tab pos="969963" algn="l"/>
                <a:tab pos="1019175" algn="l"/>
                <a:tab pos="1154113" algn="l"/>
                <a:tab pos="14192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Absalom Stealing the Hearts of the 							People (vv. 1-6)</a:t>
            </a:r>
          </a:p>
          <a:p>
            <a:pPr algn="l">
              <a:lnSpc>
                <a:spcPct val="100000"/>
              </a:lnSpc>
              <a:tabLst>
                <a:tab pos="484188" algn="l"/>
                <a:tab pos="576263" algn="l"/>
                <a:tab pos="841375" algn="l"/>
                <a:tab pos="969963" algn="l"/>
                <a:tab pos="1019175" algn="l"/>
                <a:tab pos="1154113" algn="l"/>
                <a:tab pos="14192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 Absalom Conspiring Against David 							(vv. 7-12)</a:t>
            </a:r>
          </a:p>
        </p:txBody>
      </p:sp>
    </p:spTree>
    <p:extLst>
      <p:ext uri="{BB962C8B-B14F-4D97-AF65-F5344CB8AC3E}">
        <p14:creationId xmlns:p14="http://schemas.microsoft.com/office/powerpoint/2010/main" val="39332460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heel(8)">
                                      <p:cBhvr>
                                        <p:cTn id="7" dur="1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heel(8)">
                                      <p:cBhvr>
                                        <p:cTn id="12" dur="1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heel(8)">
                                      <p:cBhvr>
                                        <p:cTn id="17" dur="1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8"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heel(8)">
                                      <p:cBhvr>
                                        <p:cTn id="22" dur="1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1" presetClass="entr" presetSubtype="8"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wheel(8)">
                                      <p:cBhvr>
                                        <p:cTn id="27"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consequences of sin 						sometimes have a way of catching 				up with you even years later.</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there was one thing Ahithophel did not see as he aligned himself with Absalom: In supporting Absalom, he would be rejecting Bathsheba’s son, Solomon, whom God would choose to be the next ruler of Israel.</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Moreover, Ahithophel was taking steps 				toward his own death (see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17:23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117271133"/>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lnSpcReduction="10000"/>
          </a:bodyPr>
          <a:lstStyle/>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But even more seriously Ahithophel 				deceived David, his king, and sinned 				against the Lord, who had chosen 					David.</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12b</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last statement in the passage is 				an indication of how strong the pulling 				power Absalom had.</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How different the son had become from his father!</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What can we learn from this section of the chapter?</a:t>
            </a:r>
          </a:p>
        </p:txBody>
      </p:sp>
    </p:spTree>
    <p:extLst>
      <p:ext uri="{BB962C8B-B14F-4D97-AF65-F5344CB8AC3E}">
        <p14:creationId xmlns:p14="http://schemas.microsoft.com/office/powerpoint/2010/main" val="682010426"/>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8"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heel(8)">
                                      <p:cBhvr>
                                        <p:cTn id="22"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 WE NEED TO BE CAREFUL ABOUT USING GOD, OUR RELATIONSHIP WITH HIM, OUR BEING CHRISTIAN OR ANYTHING SPIRITUAL TO IMPRESS OTHERS OR TO MANIPULATE THEM TO DO WHAT WE WANT.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is one of the most God-offending 					acts of deception we can commit.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God will not allow anyone to 				use Him for selfish ends without 					consequence.</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45385331"/>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 is worthy only of honor, of 					being served for His glory and 					purposes; our relationship with 					Him is ultimately to make us 						passionate worshippers, glad 					servants and faithful followers 					whose highest purpose is to glorify 				Him by pointing and leading others 				to a saving knowledge of Him 					through His Son Jesus Christ.</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51389427"/>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 WE MUST GUARD AGAINST BECOMING PEOPLE WHO CONFUSE IMAGE WITH INTEGRITY AND PUBLIC RELATIONS WITH CHARACTER, THUS ENDING UP BEING DRAWN TO PEOPLE, TO ACTIVITIES, TO GROUPS THAT, AT THE VERY LEAST, LACK SUBSTANCE OR, AT WORST, WOULD LEAD US ASTRAY.</a:t>
            </a:r>
          </a:p>
        </p:txBody>
      </p:sp>
    </p:spTree>
    <p:extLst>
      <p:ext uri="{BB962C8B-B14F-4D97-AF65-F5344CB8AC3E}">
        <p14:creationId xmlns:p14="http://schemas.microsoft.com/office/powerpoint/2010/main" val="3498900319"/>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Third, WHEN SIN IS NOT REPENTED OF BUT INSTEAD RATIONALIZED AND JUSTIFIED, IT ONLY LEADS TO WORSE SINS.</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only remedy for sin is 						repentance – immediate and 						profound – through which we can 				secure the forgiveness of God and 				His promise to cleanse us from all 				unrighteousness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1Jn 1:9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3413776837"/>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15:7-12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7a</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Most interpreters and many 						manuscripts agree that this should 					read “four years” not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“forty years.”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So these were four years after 						Absalom’s return to the king’s court 					(14:33). </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7b-9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Let’s analyze a bit what Absalom was doing here.</a:t>
            </a:r>
          </a:p>
        </p:txBody>
      </p:sp>
    </p:spTree>
    <p:extLst>
      <p:ext uri="{BB962C8B-B14F-4D97-AF65-F5344CB8AC3E}">
        <p14:creationId xmlns:p14="http://schemas.microsoft.com/office/powerpoint/2010/main" val="3961528149"/>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8"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heel(8)">
                                      <p:cBhvr>
                                        <p:cTn id="22" dur="10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1" presetClass="entr" presetSubtype="8"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wheel(8)">
                                      <p:cBhvr>
                                        <p:cTn id="27" dur="10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 he played on David’s love and devotion to God by giving a religious reason to go to Hebron.</a:t>
            </a:r>
          </a:p>
          <a:p>
            <a:pPr algn="l">
              <a:lnSpc>
                <a:spcPct val="100000"/>
              </a:lnSpc>
              <a:tabLst>
                <a:tab pos="484188" algn="l"/>
                <a:tab pos="576263" algn="l"/>
                <a:tab pos="925513"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David, who always encouraged 			such religious devotion, gave his 					consent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81063"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Of course, all this was a lie – but more 			than just a lie: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it was a lie where he 			used God in deceiving his own 				father, giving the lie a blasphemous 			color to it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8</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467056690"/>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 he chose Hebron.</a:t>
            </a:r>
            <a:endParaRPr lang="el-GR"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 shrewd political move</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place where David</a:t>
            </a:r>
            <a:r>
              <a:rPr lang="el-GR"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US"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was crowned 				twice</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being crowned there later, Absalom 				would cunningly be drawing on this 					dynastic tradition.</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With this, Absalom secures David’s permission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securing of David’s permission by Absalom several purposes.</a:t>
            </a:r>
          </a:p>
        </p:txBody>
      </p:sp>
    </p:spTree>
    <p:extLst>
      <p:ext uri="{BB962C8B-B14F-4D97-AF65-F5344CB8AC3E}">
        <p14:creationId xmlns:p14="http://schemas.microsoft.com/office/powerpoint/2010/main" val="1685733719"/>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8"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heel(8)">
                                      <p:cBhvr>
                                        <p:cTn id="22" dur="10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1" presetClass="entr" presetSubtype="8"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wheel(8)">
                                      <p:cBhvr>
                                        <p:cTn id="27" dur="10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US"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Absalom was now using the name 			of the Lord to hide his sins.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we had seen, for 4 years Absalom had been stealing the hearts of the people away from David (v. 6). </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Now the time was ripe for revolution.</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Absalom reached Hebron, Absalom announced his seizing of power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10</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184806092"/>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US"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first thing Absalom did was to 					enlist conspirators and sympathizers 				to join him in the forthcoming revolt.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words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“Absalom is king in 						Hebron”</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purposely alluded to David’s 				kingship. </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11</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Absalom invited two hundred 						unsuspecting men.</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564052577"/>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8"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wheel(8)">
                                      <p:cBhvr>
                                        <p:cTn id="22"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algn="l">
              <a:lnSpc>
                <a:spcPct val="100000"/>
              </a:lnSpc>
              <a:tabLst>
                <a:tab pos="484188" algn="l"/>
                <a:tab pos="576263" algn="l"/>
                <a:tab pos="841375" algn="l"/>
                <a:tab pos="969963" algn="l"/>
                <a:tab pos="1019175" algn="l"/>
                <a:tab pos="1154113" algn="l"/>
                <a:tab pos="1508125" algn="l"/>
                <a:tab pos="1820863" algn="l"/>
              </a:tabLst>
            </a:pPr>
            <a:r>
              <a:rPr lang="en-US"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Advisors were essential for providing 				educated, wise and diplomatic 						strategies and counsel.</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Absalom’s masterstroke: winning the support of Ahithophel.</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apparently, there is more to Ahithophel than we might initially see from the account.</a:t>
            </a: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“How could one so close to the king 				be so easily swayed to switch 						loyalties?”</a:t>
            </a:r>
          </a:p>
        </p:txBody>
      </p:sp>
    </p:spTree>
    <p:extLst>
      <p:ext uri="{BB962C8B-B14F-4D97-AF65-F5344CB8AC3E}">
        <p14:creationId xmlns:p14="http://schemas.microsoft.com/office/powerpoint/2010/main" val="837119247"/>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lnSpcReduction="10000"/>
          </a:bodyPr>
          <a:lstStyle/>
          <a:p>
            <a:pPr algn="l">
              <a:lnSpc>
                <a:spcPct val="100000"/>
              </a:lnSpc>
              <a:tabLst>
                <a:tab pos="484188" algn="l"/>
                <a:tab pos="576263" algn="l"/>
                <a:tab pos="841375" algn="l"/>
                <a:tab pos="969963" algn="l"/>
                <a:tab pos="1019175" algn="l"/>
                <a:tab pos="1154113" algn="l"/>
                <a:tab pos="1508125" algn="l"/>
                <a:tab pos="1820863" algn="l"/>
              </a:tabLst>
            </a:pPr>
            <a:r>
              <a:rPr lang="en-US"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23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where we find the 					listing of David’s 30 mighty men, it is 				mentioned that he was the father of 				Eliam, one of the 30,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34</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11:3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‘Is this not Bathsheba,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daughter of Eliam</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then reveals that Ahithophel 				was Bathsheba’s grandfather!</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Ahithophel may have seen Absalom’s 				rise as his great opportunity to take 					revenge on David for his violation of 				Bathsheba and murder of Uriah.</a:t>
            </a:r>
          </a:p>
        </p:txBody>
      </p:sp>
    </p:spTree>
    <p:extLst>
      <p:ext uri="{BB962C8B-B14F-4D97-AF65-F5344CB8AC3E}">
        <p14:creationId xmlns:p14="http://schemas.microsoft.com/office/powerpoint/2010/main" val="925936043"/>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8"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heel(8)">
                                      <p:cBhvr>
                                        <p:cTn id="12" dur="10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8"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heel(8)">
                                      <p:cBhvr>
                                        <p:cTn id="17"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5">
            <a:lumMod val="75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C48ECED4-3CF3-D9E8-B3A6-6C7C4489224F}"/>
              </a:ext>
            </a:extLst>
          </p:cNvPr>
          <p:cNvSpPr>
            <a:spLocks noGrp="1"/>
          </p:cNvSpPr>
          <p:nvPr>
            <p:ph type="subTitle" idx="1"/>
          </p:nvPr>
        </p:nvSpPr>
        <p:spPr>
          <a:xfrm>
            <a:off x="84221" y="79900"/>
            <a:ext cx="8975557" cy="6681848"/>
          </a:xfrm>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ugliness of David’s sin, the people affected by it and its natural consequences continue to be revealed many years later even after his repentance of it!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508125"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REASON GOD HAD ALLOWED FOR THESE DETAILS TO BE RECORDED IN SCRIPTURE MAY HAVE BEEN TO SERVE AS A WARNING AGAINST AND A DETERRENT TO SIN!</a:t>
            </a:r>
          </a:p>
        </p:txBody>
      </p:sp>
    </p:spTree>
    <p:extLst>
      <p:ext uri="{BB962C8B-B14F-4D97-AF65-F5344CB8AC3E}">
        <p14:creationId xmlns:p14="http://schemas.microsoft.com/office/powerpoint/2010/main" val="2968345755"/>
      </p:ext>
    </p:extLst>
  </p:cSld>
  <p:clrMapOvr>
    <a:masterClrMapping/>
  </p:clrMapOvr>
  <mc:AlternateContent xmlns:mc="http://schemas.openxmlformats.org/markup-compatibility/2006">
    <mc:Choice xmlns:p14="http://schemas.microsoft.com/office/powerpoint/2010/main" Requires="p14">
      <p:transition spd="slow" p14:dur="1600">
        <p14:prism dir="u" isContent="1" isInverted="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8"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wheel(8)">
                                      <p:cBhvr>
                                        <p:cTn id="7"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104</TotalTime>
  <Words>1290</Words>
  <Application>Microsoft Macintosh PowerPoint</Application>
  <PresentationFormat>On-screen Show (4:3)</PresentationFormat>
  <Paragraphs>58</Paragraphs>
  <Slides>15</Slides>
  <Notes>4</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15</vt:i4>
      </vt:variant>
    </vt:vector>
  </HeadingPairs>
  <TitlesOfParts>
    <vt:vector size="20"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Robert Casas</dc:creator>
  <cp:lastModifiedBy>Robert Casas</cp:lastModifiedBy>
  <cp:revision>18</cp:revision>
  <dcterms:created xsi:type="dcterms:W3CDTF">2024-06-29T14:09:53Z</dcterms:created>
  <dcterms:modified xsi:type="dcterms:W3CDTF">2024-06-29T15:54:16Z</dcterms:modified>
</cp:coreProperties>
</file>

<file path=docProps/thumbnail.jpeg>
</file>