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A9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741"/>
  </p:normalViewPr>
  <p:slideViewPr>
    <p:cSldViewPr snapToGrid="0">
      <p:cViewPr varScale="1">
        <p:scale>
          <a:sx n="105" d="100"/>
          <a:sy n="105" d="100"/>
        </p:scale>
        <p:origin x="189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163BFEA-48DC-924B-B3BC-B54C935F1281}" type="datetimeFigureOut">
              <a:rPr lang="en-US" smtClean="0"/>
              <a:t>6/23/2024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3525541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63BFEA-48DC-924B-B3BC-B54C935F1281}" type="datetimeFigureOut">
              <a:rPr lang="en-US" smtClean="0"/>
              <a:t>6/23/2024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163725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63BFEA-48DC-924B-B3BC-B54C935F1281}" type="datetimeFigureOut">
              <a:rPr lang="en-US" smtClean="0"/>
              <a:t>6/23/2024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2811497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63BFEA-48DC-924B-B3BC-B54C935F1281}" type="datetimeFigureOut">
              <a:rPr lang="en-US" smtClean="0"/>
              <a:t>6/23/2024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1330938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163BFEA-48DC-924B-B3BC-B54C935F1281}" type="datetimeFigureOut">
              <a:rPr lang="en-US" smtClean="0"/>
              <a:t>6/23/2024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3354773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163BFEA-48DC-924B-B3BC-B54C935F1281}" type="datetimeFigureOut">
              <a:rPr lang="en-US" smtClean="0"/>
              <a:t>6/23/2024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1117210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163BFEA-48DC-924B-B3BC-B54C935F1281}" type="datetimeFigureOut">
              <a:rPr lang="en-US" smtClean="0"/>
              <a:t>6/23/2024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896865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163BFEA-48DC-924B-B3BC-B54C935F1281}" type="datetimeFigureOut">
              <a:rPr lang="en-US" smtClean="0"/>
              <a:t>6/23/2024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1067997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63BFEA-48DC-924B-B3BC-B54C935F1281}" type="datetimeFigureOut">
              <a:rPr lang="en-US" smtClean="0"/>
              <a:t>6/23/2024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2004689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163BFEA-48DC-924B-B3BC-B54C935F1281}" type="datetimeFigureOut">
              <a:rPr lang="en-US" smtClean="0"/>
              <a:t>6/23/2024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1324388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163BFEA-48DC-924B-B3BC-B54C935F1281}" type="datetimeFigureOut">
              <a:rPr lang="en-US" smtClean="0"/>
              <a:t>6/23/2024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81412-4A4D-2146-AE90-7DEE64C35F86}" type="slidenum">
              <a:rPr lang="en-US" smtClean="0"/>
              <a:t>‹#›</a:t>
            </a:fld>
            <a:endParaRPr lang="en-US"/>
          </a:p>
        </p:txBody>
      </p:sp>
    </p:spTree>
    <p:extLst>
      <p:ext uri="{BB962C8B-B14F-4D97-AF65-F5344CB8AC3E}">
        <p14:creationId xmlns:p14="http://schemas.microsoft.com/office/powerpoint/2010/main" val="3529799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163BFEA-48DC-924B-B3BC-B54C935F1281}" type="datetimeFigureOut">
              <a:rPr lang="en-US" smtClean="0"/>
              <a:t>6/23/2024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C781412-4A4D-2146-AE90-7DEE64C35F86}" type="slidenum">
              <a:rPr lang="en-US" smtClean="0"/>
              <a:t>‹#›</a:t>
            </a:fld>
            <a:endParaRPr lang="en-US"/>
          </a:p>
        </p:txBody>
      </p:sp>
    </p:spTree>
    <p:extLst>
      <p:ext uri="{BB962C8B-B14F-4D97-AF65-F5344CB8AC3E}">
        <p14:creationId xmlns:p14="http://schemas.microsoft.com/office/powerpoint/2010/main" val="12176778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algn="l">
              <a:lnSpc>
                <a:spcPct val="100000"/>
              </a:lnSpc>
              <a:tabLst>
                <a:tab pos="484188" algn="l"/>
                <a:tab pos="576263" algn="l"/>
                <a:tab pos="841375" algn="l"/>
                <a:tab pos="1019175" algn="l"/>
                <a:tab pos="1154113" algn="l"/>
                <a:tab pos="1508125" algn="l"/>
                <a:tab pos="1820863" algn="l"/>
              </a:tabLst>
            </a:pP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16: THE PERILOUS YEARS: THE REBELLION OF ABSALOM (2Sam 15:1-37)</a:t>
            </a: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1019175" algn="l"/>
                <a:tab pos="1154113" algn="l"/>
                <a:tab pos="1508125" algn="l"/>
                <a:tab pos="1820863" algn="l"/>
              </a:tabLst>
            </a:pPr>
            <a:r>
              <a:rPr lang="en-PH" sz="3600"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next chapter in 2 Samuel, we will continue to witness David’s reaping the consequences of judgment on his sins in Ch. 11.</a:t>
            </a:r>
          </a:p>
          <a:p>
            <a:pPr algn="l">
              <a:lnSpc>
                <a:spcPct val="100000"/>
              </a:lnSpc>
              <a:tabLst>
                <a:tab pos="484188" algn="l"/>
                <a:tab pos="576263" algn="l"/>
                <a:tab pos="841375" algn="l"/>
                <a:tab pos="1019175" algn="l"/>
                <a:tab pos="1154113" algn="l"/>
                <a:tab pos="1508125"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Though not mentioned in the chapter, 				we must not lose sight of the profound 				holiness of God in dealing with sin.</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5072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3)">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3)">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3)">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3"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3)">
                                      <p:cBhvr>
                                        <p:cTn id="2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ACTS OF GOOD WORKS AND SERVICE ARE ONLY GOOD WHEN THE MOTIVES FOR DOING THEM ARE RIGHT AND TRUE.</a:t>
            </a: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Even if initially and outwardly 					people are helped, wrong and 					selfishness motives are what will 				negate the good that you do in the 				eyes of God.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Eph 6:5-7</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822100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knows when you do things for 			your own benefit and glory, and not 			His pleasure and glory.</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SEES THE HEART!</a:t>
            </a: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1Sam 16:7b</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Prov 21:2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Jer 17:10</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One of the worst evils we can commit 			is passing off a deed as selfless when 			in truth the motivation is selfish.</a:t>
            </a:r>
          </a:p>
        </p:txBody>
      </p:sp>
    </p:spTree>
    <p:extLst>
      <p:ext uri="{BB962C8B-B14F-4D97-AF65-F5344CB8AC3E}">
        <p14:creationId xmlns:p14="http://schemas.microsoft.com/office/powerpoint/2010/main" val="198974463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3)">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3"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3)">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3"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heel(3)">
                                      <p:cBhvr>
                                        <p:cTn id="2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fontScale="92500" lnSpcReduction="10000"/>
          </a:bodyPr>
          <a:lstStyle/>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great is the judgment of God upon those in authority in government, in business and in ministry who manipulate those entrusted to them by God for their own selfish advantage, ambitions, reputation and gain!</a:t>
            </a:r>
          </a:p>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IN CHOOSING LEADERS, WE NEED TO EVALUATE THEM NOT BASED ON EXTERNAL CHARISMA AND APPEARANCE, EVEN INITIAL GOOD DEEDS, BUT RATHER BASED ON GOOD TRACK RECORD, TESTED ABILITY AND PERFORMANCE, SUITABLE QUALIFICATIONS AND CHARACTER.</a:t>
            </a:r>
          </a:p>
        </p:txBody>
      </p:sp>
    </p:spTree>
    <p:extLst>
      <p:ext uri="{BB962C8B-B14F-4D97-AF65-F5344CB8AC3E}">
        <p14:creationId xmlns:p14="http://schemas.microsoft.com/office/powerpoint/2010/main" val="121943344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Again,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1Sam 16:7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is sad that even Christians can be 			tempted by superficial external 					qualities and driven by emotional 				motivations, instead of objective, truth-			founded and facts-based 						considerations.</a:t>
            </a: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Many are too quickly swayed by what 			is new and different, novel and popular.</a:t>
            </a:r>
          </a:p>
        </p:txBody>
      </p:sp>
    </p:spTree>
    <p:extLst>
      <p:ext uri="{BB962C8B-B14F-4D97-AF65-F5344CB8AC3E}">
        <p14:creationId xmlns:p14="http://schemas.microsoft.com/office/powerpoint/2010/main" val="60551458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general outline:</a:t>
            </a:r>
          </a:p>
          <a:p>
            <a:pPr algn="l">
              <a:lnSpc>
                <a:spcPct val="100000"/>
              </a:lnSpc>
              <a:tabLst>
                <a:tab pos="484188" algn="l"/>
                <a:tab pos="576263" algn="l"/>
                <a:tab pos="841375"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Trouble with His Kinsmen (2 Samuel 13 		– 19)</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The Crimes of Amnon and Absalom 				(2Sam 13:1-39)</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2. The Return of Absalom (2Sam 14:1-				33)</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3. The Rebellion of Absalom (2Sam 					15:1-37)</a:t>
            </a:r>
          </a:p>
          <a:p>
            <a:pPr algn="l">
              <a:lnSpc>
                <a:spcPct val="100000"/>
              </a:lnSpc>
              <a:tabLst>
                <a:tab pos="484188" algn="l"/>
                <a:tab pos="576263" algn="l"/>
                <a:tab pos="841375" algn="l"/>
                <a:tab pos="969963" algn="l"/>
                <a:tab pos="1019175" algn="l"/>
                <a:tab pos="1154113" algn="l"/>
                <a:tab pos="14192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Absalom Stealing the Hearts of the 							People (vv. 1-6)</a:t>
            </a:r>
          </a:p>
        </p:txBody>
      </p:sp>
    </p:spTree>
    <p:extLst>
      <p:ext uri="{BB962C8B-B14F-4D97-AF65-F5344CB8AC3E}">
        <p14:creationId xmlns:p14="http://schemas.microsoft.com/office/powerpoint/2010/main" val="265440012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3)">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3"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3)">
                                      <p:cBhvr>
                                        <p:cTn id="22" dur="1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3"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heel(3)">
                                      <p:cBhvr>
                                        <p:cTn id="27"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Sermon Title: “When Good Works Are Wrong”</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15:1-6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 long after the shallow reconciliation between David and Absalom in 14:33, Absalom wasted no time in going to work on the next phase of his plan.</a:t>
            </a:r>
          </a:p>
          <a:p>
            <a:pPr marL="571500" indent="-571500" algn="l">
              <a:lnSpc>
                <a:spcPct val="100000"/>
              </a:lnSpc>
              <a:buFont typeface="Wingdings" pitchFamily="2" charset="2"/>
              <a:buChar char="Ø"/>
              <a:tabLst>
                <a:tab pos="484188" algn="l"/>
                <a:tab pos="576263" algn="l"/>
                <a:tab pos="841375"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Absalom was next </a:t>
            </a:r>
            <a:r>
              <a:rPr lang="en-PH" sz="360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the throne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by virtue of his now being the eldest, why couldn’t he just wait for it instead of rebelling against his own father?</a:t>
            </a:r>
          </a:p>
        </p:txBody>
      </p:sp>
    </p:spTree>
    <p:extLst>
      <p:ext uri="{BB962C8B-B14F-4D97-AF65-F5344CB8AC3E}">
        <p14:creationId xmlns:p14="http://schemas.microsoft.com/office/powerpoint/2010/main" val="29132388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3)">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Though there are several possible reasons for this, I believe one important reason is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revenge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sought to win over to himself the 				hearts of the people.</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Let us now see how this all happened.</a:t>
            </a:r>
          </a:p>
          <a:p>
            <a:pPr marL="571500" indent="-571500" algn="l">
              <a:lnSpc>
                <a:spcPct val="100000"/>
              </a:lnSpc>
              <a:buFont typeface="Wingdings" pitchFamily="2" charset="2"/>
              <a:buChar char="Ø"/>
              <a:tabLst>
                <a:tab pos="4841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Apparently, after the reconciliation, 					Absalom was allowed to possess 					these symbols of royalty.</a:t>
            </a:r>
          </a:p>
        </p:txBody>
      </p:sp>
    </p:spTree>
    <p:extLst>
      <p:ext uri="{BB962C8B-B14F-4D97-AF65-F5344CB8AC3E}">
        <p14:creationId xmlns:p14="http://schemas.microsoft.com/office/powerpoint/2010/main" val="122263869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3)">
                                      <p:cBhvr>
                                        <p:cTn id="17" dur="1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3"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3)">
                                      <p:cBhvr>
                                        <p:cTn id="2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intended to attract attention 			to Absalom and to remind the people of 			his relationship to David as heir to the 			throne.</a:t>
            </a:r>
          </a:p>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city gate was like city hall of the ancient cities and a shopping center combined. </a:t>
            </a: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Public hearings were also always 					conducted early in the morning in a 					court held outside by the city gates.</a:t>
            </a:r>
          </a:p>
        </p:txBody>
      </p:sp>
    </p:spTree>
    <p:extLst>
      <p:ext uri="{BB962C8B-B14F-4D97-AF65-F5344CB8AC3E}">
        <p14:creationId xmlns:p14="http://schemas.microsoft.com/office/powerpoint/2010/main" val="256789494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3)">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Apparently, King David, at this point, may have been busy with other matters and was also aging and may not have been in good health, leaving many matters were left unresolved, building a deep feeling of resentment among the people.</a:t>
            </a: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8:15</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Absalom took advantage of this in the following ways.</a:t>
            </a:r>
          </a:p>
        </p:txBody>
      </p:sp>
    </p:spTree>
    <p:extLst>
      <p:ext uri="{BB962C8B-B14F-4D97-AF65-F5344CB8AC3E}">
        <p14:creationId xmlns:p14="http://schemas.microsoft.com/office/powerpoint/2010/main" val="136433207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he would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“stand beside the way to the gate”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welcoming and showing interest in visitors who had come to Jerusalem early each morning to have their grievances examined and their cases tried before the king.</a:t>
            </a:r>
          </a:p>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2b-3a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began to preside over these cases personally, favoring the grievances of the complainants without any investigation into their legitimacy.</a:t>
            </a:r>
          </a:p>
          <a:p>
            <a:pPr algn="l">
              <a:lnSpc>
                <a:spcPct val="100000"/>
              </a:lnSpc>
              <a:tabLst>
                <a:tab pos="484188" algn="l"/>
                <a:tab pos="576263" algn="l"/>
                <a:tab pos="836613" algn="l"/>
                <a:tab pos="969963" algn="l"/>
                <a:tab pos="1019175" algn="l"/>
                <a:tab pos="1154113" algn="l"/>
                <a:tab pos="1508125" algn="l"/>
                <a:tab pos="1820863"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119104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3b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was actually maligning his own 					father by claiming this failure on 					David’s part!</a:t>
            </a:r>
          </a:p>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Third, Absalom was manipulatively promoting himself to take the king’s place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was presenting himself as the 					solution to the people’s legal 						grievances!</a:t>
            </a:r>
          </a:p>
        </p:txBody>
      </p:sp>
    </p:spTree>
    <p:extLst>
      <p:ext uri="{BB962C8B-B14F-4D97-AF65-F5344CB8AC3E}">
        <p14:creationId xmlns:p14="http://schemas.microsoft.com/office/powerpoint/2010/main" val="131051682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3)">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A90"/>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4F9A04-599E-23F9-53F2-6B5BE69FC1EE}"/>
              </a:ext>
            </a:extLst>
          </p:cNvPr>
          <p:cNvSpPr>
            <a:spLocks noGrp="1"/>
          </p:cNvSpPr>
          <p:nvPr>
            <p:ph type="subTitle" idx="1"/>
          </p:nvPr>
        </p:nvSpPr>
        <p:spPr>
          <a:xfrm>
            <a:off x="71020" y="62145"/>
            <a:ext cx="8975325" cy="6729272"/>
          </a:xfrm>
        </p:spPr>
        <p:txBody>
          <a:bodyPr>
            <a:normAutofit/>
          </a:bodyPr>
          <a:lstStyle/>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Fourth,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5</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Absalom made the people feel that he was the people’s man, someone who was one of them.</a:t>
            </a:r>
          </a:p>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Through these hypocritical and 					manipulative ways, Absalom 						succeeded in winning the hearts of the 				people.</a:t>
            </a:r>
          </a:p>
          <a:p>
            <a:pPr marL="571500" indent="-571500" algn="l">
              <a:lnSpc>
                <a:spcPct val="100000"/>
              </a:lnSpc>
              <a:buFont typeface="Wingdings" pitchFamily="2" charset="2"/>
              <a:buChar char="Ø"/>
              <a:tabLst>
                <a:tab pos="484188" algn="l"/>
                <a:tab pos="576263" algn="l"/>
                <a:tab pos="83661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can we learn from this section of the chapter?</a:t>
            </a:r>
          </a:p>
        </p:txBody>
      </p:sp>
    </p:spTree>
    <p:extLst>
      <p:ext uri="{BB962C8B-B14F-4D97-AF65-F5344CB8AC3E}">
        <p14:creationId xmlns:p14="http://schemas.microsoft.com/office/powerpoint/2010/main" val="126865889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3)">
                                      <p:cBhvr>
                                        <p:cTn id="7" dur="1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3)">
                                      <p:cBhvr>
                                        <p:cTn id="12" dur="1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3)">
                                      <p:cBhvr>
                                        <p:cTn id="1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123</TotalTime>
  <Words>1020</Words>
  <Application>Microsoft Office PowerPoint</Application>
  <PresentationFormat>On-screen Show (4:3)</PresentationFormat>
  <Paragraphs>50</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Marc Grande</cp:lastModifiedBy>
  <cp:revision>15</cp:revision>
  <cp:lastPrinted>2024-06-22T15:49:39Z</cp:lastPrinted>
  <dcterms:created xsi:type="dcterms:W3CDTF">2024-06-22T14:25:41Z</dcterms:created>
  <dcterms:modified xsi:type="dcterms:W3CDTF">2024-06-23T03:29:20Z</dcterms:modified>
</cp:coreProperties>
</file>