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3879"/>
    <p:restoredTop sz="94741"/>
  </p:normalViewPr>
  <p:slideViewPr>
    <p:cSldViewPr snapToGrid="0">
      <p:cViewPr varScale="1">
        <p:scale>
          <a:sx n="106" d="100"/>
          <a:sy n="106" d="100"/>
        </p:scale>
        <p:origin x="504" y="18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9D2EC1AB-F81F-7045-AB47-652112482B4E}" type="datetimeFigureOut">
              <a:rPr lang="en-US" smtClean="0"/>
              <a:t>5/4/24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111174767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D2EC1AB-F81F-7045-AB47-652112482B4E}" type="datetimeFigureOut">
              <a:rPr lang="en-US" smtClean="0"/>
              <a:t>5/4/24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28194280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D2EC1AB-F81F-7045-AB47-652112482B4E}" type="datetimeFigureOut">
              <a:rPr lang="en-US" smtClean="0"/>
              <a:t>5/4/24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315168313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9D2EC1AB-F81F-7045-AB47-652112482B4E}" type="datetimeFigureOut">
              <a:rPr lang="en-US" smtClean="0"/>
              <a:t>5/4/24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39334559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D2EC1AB-F81F-7045-AB47-652112482B4E}" type="datetimeFigureOut">
              <a:rPr lang="en-US" smtClean="0"/>
              <a:t>5/4/24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21081135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9D2EC1AB-F81F-7045-AB47-652112482B4E}" type="datetimeFigureOut">
              <a:rPr lang="en-US" smtClean="0"/>
              <a:t>5/4/24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237947043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9D2EC1AB-F81F-7045-AB47-652112482B4E}" type="datetimeFigureOut">
              <a:rPr lang="en-US" smtClean="0"/>
              <a:t>5/4/24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102494882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9D2EC1AB-F81F-7045-AB47-652112482B4E}" type="datetimeFigureOut">
              <a:rPr lang="en-US" smtClean="0"/>
              <a:t>5/4/24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1106896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D2EC1AB-F81F-7045-AB47-652112482B4E}" type="datetimeFigureOut">
              <a:rPr lang="en-US" smtClean="0"/>
              <a:t>5/4/24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304797557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9D2EC1AB-F81F-7045-AB47-652112482B4E}" type="datetimeFigureOut">
              <a:rPr lang="en-US" smtClean="0"/>
              <a:t>5/4/24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26389306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9D2EC1AB-F81F-7045-AB47-652112482B4E}" type="datetimeFigureOut">
              <a:rPr lang="en-US" smtClean="0"/>
              <a:t>5/4/24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44A0D92-BA71-774C-ACD8-9AE38EF46663}" type="slidenum">
              <a:rPr lang="en-US" smtClean="0"/>
              <a:t>‹#›</a:t>
            </a:fld>
            <a:endParaRPr lang="en-US"/>
          </a:p>
        </p:txBody>
      </p:sp>
    </p:spTree>
    <p:extLst>
      <p:ext uri="{BB962C8B-B14F-4D97-AF65-F5344CB8AC3E}">
        <p14:creationId xmlns:p14="http://schemas.microsoft.com/office/powerpoint/2010/main" val="251333335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9D2EC1AB-F81F-7045-AB47-652112482B4E}" type="datetimeFigureOut">
              <a:rPr lang="en-US" smtClean="0"/>
              <a:t>5/4/24</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544A0D92-BA71-774C-ACD8-9AE38EF46663}" type="slidenum">
              <a:rPr lang="en-US" smtClean="0"/>
              <a:t>‹#›</a:t>
            </a:fld>
            <a:endParaRPr lang="en-US"/>
          </a:p>
        </p:txBody>
      </p:sp>
    </p:spTree>
    <p:extLst>
      <p:ext uri="{BB962C8B-B14F-4D97-AF65-F5344CB8AC3E}">
        <p14:creationId xmlns:p14="http://schemas.microsoft.com/office/powerpoint/2010/main" val="416389535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a:bodyPr>
          <a:lstStyle/>
          <a:p>
            <a:pPr algn="l">
              <a:lnSpc>
                <a:spcPct val="100000"/>
              </a:lnSpc>
              <a:tabLst>
                <a:tab pos="484188" algn="l"/>
                <a:tab pos="576263" algn="l"/>
                <a:tab pos="841375" algn="l"/>
                <a:tab pos="1019175" algn="l"/>
                <a:tab pos="1154113" algn="l"/>
                <a:tab pos="1820863" algn="l"/>
              </a:tabLst>
            </a:pPr>
            <a:r>
              <a:rPr lang="en-PH" sz="3600" b="1" u="sng"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SAMUEL SERIES 14: THE PERILOUS YEARS: THE CRIMES OF AMNON AND ABSALOM (2Sam 13:1-39)</a:t>
            </a:r>
            <a:endParaRPr lang="en-PH" sz="3600" b="1"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1019175" algn="l"/>
                <a:tab pos="1154113" algn="l"/>
                <a:tab pos="1820863" algn="l"/>
              </a:tabLst>
            </a:pPr>
            <a:r>
              <a:rPr lang="en-PH" sz="3600" u="sng"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INTRO</a:t>
            </a:r>
            <a:endParaRPr lang="en-PH" sz="3600" dirty="0">
              <a:solidFill>
                <a:srgbClr val="000000"/>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outline for the first part:</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Trouble with His Kinsmen (2Sam 13 					– 19)</a:t>
            </a:r>
          </a:p>
          <a:p>
            <a:pPr algn="l">
              <a:lnSpc>
                <a:spcPct val="100000"/>
              </a:lnSpc>
              <a:tabLst>
                <a:tab pos="484188" algn="l"/>
                <a:tab pos="576263" algn="l"/>
                <a:tab pos="841375"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1. The Crimes of Amnon and Absalom 						(2Sam 13:1-39)</a:t>
            </a:r>
          </a:p>
          <a:p>
            <a:pPr algn="l">
              <a:lnSpc>
                <a:spcPct val="100000"/>
              </a:lnSpc>
              <a:tabLst>
                <a:tab pos="484188" algn="l"/>
                <a:tab pos="576263" algn="l"/>
                <a:tab pos="841375" algn="l"/>
                <a:tab pos="1019175" algn="l"/>
                <a:tab pos="1154113" algn="l"/>
                <a:tab pos="1508125"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Amnon’s Sin of Lust (vv. 1-22)</a:t>
            </a:r>
          </a:p>
        </p:txBody>
      </p:sp>
    </p:spTree>
    <p:extLst>
      <p:ext uri="{BB962C8B-B14F-4D97-AF65-F5344CB8AC3E}">
        <p14:creationId xmlns:p14="http://schemas.microsoft.com/office/powerpoint/2010/main" val="636535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arn(outVertic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out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arn(outVertic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37"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arn(outVertic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37"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arn(outVertical)">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6" presetClass="entr" presetSubtype="37"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barn(outVertical)">
                                      <p:cBhvr>
                                        <p:cTn id="32"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a:bodyPr>
          <a:lstStyle/>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Absalom and David’s initial reactions seemingly were of opposite poles.</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20a</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When Tamar got to the house of her 				brother Absalom, he suspected at 					once what had happened. </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20b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most likely to avoid making the matter 				a public scandal</a:t>
            </a:r>
          </a:p>
        </p:txBody>
      </p:sp>
    </p:spTree>
    <p:extLst>
      <p:ext uri="{BB962C8B-B14F-4D97-AF65-F5344CB8AC3E}">
        <p14:creationId xmlns:p14="http://schemas.microsoft.com/office/powerpoint/2010/main" val="746647495"/>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arn(outVertic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37"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barn(outVertical)">
                                      <p:cBhvr>
                                        <p:cTn id="2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lnSpcReduction="10000"/>
          </a:bodyPr>
          <a:lstStyle/>
          <a:p>
            <a:pPr algn="l">
              <a:lnSpc>
                <a:spcPct val="100000"/>
              </a:lnSpc>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But God’s standards for moral 					conduct apply even when we deal 				with family matters.</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20c</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21</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He was furious at Amnon’s violation of 				Tamar, which is understandable.</a:t>
            </a:r>
          </a:p>
          <a:p>
            <a:pPr algn="l">
              <a:lnSpc>
                <a:spcPct val="100000"/>
              </a:lnSpc>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What is baffling is that he took no 				action to punish Amnon!</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 weakness in David’s handling of 				his sons</a:t>
            </a:r>
            <a:r>
              <a:rPr lang="en-PH" dirty="0"/>
              <a:t> </a:t>
            </a:r>
          </a:p>
        </p:txBody>
      </p:sp>
    </p:spTree>
    <p:extLst>
      <p:ext uri="{BB962C8B-B14F-4D97-AF65-F5344CB8AC3E}">
        <p14:creationId xmlns:p14="http://schemas.microsoft.com/office/powerpoint/2010/main" val="124486592"/>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arn(outVertic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37"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barn(outVertical)">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37"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barn(outVertical)">
                                      <p:cBhvr>
                                        <p:cTn id="27"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Perhaps this was because Amnon was his firstborn son (1Chron 3:1).</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Perhaps it was also because David himself was guilty of sexual sin (punishable by death) in his adultery with Bathsheba.</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One of the consequences of sin is the dulling of the cutting edge of your authority should the need arise for you to deal with another’s sin.</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932141256"/>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While David was unsurpassed as a king and military leader, he failed in many areas as a father.</a:t>
            </a:r>
          </a:p>
          <a:p>
            <a:pPr algn="l">
              <a:lnSpc>
                <a:spcPct val="100000"/>
              </a:lnSpc>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His leniency toward his sons 						eventually led to the murder of 						Amnon, the sin of Absalom and the 					revolts of Absalom and Adonijah.</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22</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969963"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And as Amnon hated Tamar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15</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Absalom hated his half-brother, 					Amnon.</a:t>
            </a:r>
          </a:p>
          <a:p>
            <a:pPr marL="571500" indent="-571500" algn="l">
              <a:lnSpc>
                <a:spcPct val="100000"/>
              </a:lnSpc>
              <a:buFont typeface="Wingdings" pitchFamily="2" charset="2"/>
              <a:buChar char="Ø"/>
              <a:tabLst>
                <a:tab pos="484188" algn="l"/>
                <a:tab pos="576263" algn="l"/>
                <a:tab pos="841375" algn="l"/>
                <a:tab pos="969963" algn="l"/>
                <a:tab pos="1019175" algn="l"/>
                <a:tab pos="1154113"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Undealt with sin begets more sin.</a:t>
            </a:r>
          </a:p>
        </p:txBody>
      </p:sp>
    </p:spTree>
    <p:extLst>
      <p:ext uri="{BB962C8B-B14F-4D97-AF65-F5344CB8AC3E}">
        <p14:creationId xmlns:p14="http://schemas.microsoft.com/office/powerpoint/2010/main" val="1576601602"/>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arn(outVertic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37"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barn(outVertical)">
                                      <p:cBhvr>
                                        <p:cTn id="2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a:bodyPr>
          <a:lstStyle/>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 Amnon Schemes against Tamar (vv. 1-6)</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2Sam 13:1-6</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Amnon Violates Tamar (vv. 7-14)</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2Sam 13:7-14</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We see 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7</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that apparently the royal princes had separate residences.</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What is incredible in this part of the account was how naive and unsuspecting David was in all this, giving in to Amnon’s request!</a:t>
            </a:r>
          </a:p>
        </p:txBody>
      </p:sp>
    </p:spTree>
    <p:extLst>
      <p:ext uri="{BB962C8B-B14F-4D97-AF65-F5344CB8AC3E}">
        <p14:creationId xmlns:p14="http://schemas.microsoft.com/office/powerpoint/2010/main" val="572736732"/>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arn(outVertic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37"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barn(outVertical)">
                                      <p:cBhvr>
                                        <p:cTn id="22" dur="500"/>
                                        <p:tgtEl>
                                          <p:spTgt spid="3">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37"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animEffect transition="in" filter="barn(outVertical)">
                                      <p:cBhvr>
                                        <p:cTn id="27"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a:bodyPr>
          <a:lstStyle/>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8-11</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we see Amnon’s scheme unfold until Tamar falls right into the trap he set for her.</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answer to Amnon’s command to her, </a:t>
            </a:r>
            <a:r>
              <a:rPr lang="en-PH" sz="3600"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‘Come, lie with me, my sister”,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12-13</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Tamar appealed.</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Tamar appealed to Amnon based on the following points.</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First, she appealed to the distinctive moral standards of Israel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12</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1841082976"/>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arn(outVertical)">
                                      <p:cBhvr>
                                        <p:cTn id="17"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lnSpcReduction="10000"/>
          </a:bodyPr>
          <a:lstStyle/>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Second, she appealed to the claims of human decency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13a</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Third, she appealed to Amnon’s self-interest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13b</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Fourth, she appealed to marriage as a better means of fulfilling Amnon’s desire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13c</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But all these fell on deaf ears.</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Amnon’s lust had rendered him deaf 				and blind to that which was righteous 				in the eyes of both God and men: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14</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endParaRPr lang="en-PH" dirty="0"/>
          </a:p>
        </p:txBody>
      </p:sp>
    </p:spTree>
    <p:extLst>
      <p:ext uri="{BB962C8B-B14F-4D97-AF65-F5344CB8AC3E}">
        <p14:creationId xmlns:p14="http://schemas.microsoft.com/office/powerpoint/2010/main" val="3637588183"/>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arn(outVertic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37"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barn(outVertical)">
                                      <p:cBhvr>
                                        <p:cTn id="2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a:bodyPr>
          <a:lstStyle/>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When we choose to listen and pay more heed to our fleshly desires instead of fervently seeking to know and to obey God’s desires, putting His glory as more important than our self-gratification and self-satisfaction, we will soon enough find ourselves in deep sin.</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How important it is for us to regularly 				pursue submission to what God wants 				more than to what we want!</a:t>
            </a:r>
          </a:p>
        </p:txBody>
      </p:sp>
    </p:spTree>
    <p:extLst>
      <p:ext uri="{BB962C8B-B14F-4D97-AF65-F5344CB8AC3E}">
        <p14:creationId xmlns:p14="http://schemas.microsoft.com/office/powerpoint/2010/main" val="828748699"/>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a:bodyPr>
          <a:lstStyle/>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3) Amnon Despises Tamar (vv. 15-19)</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2Sam 13:15-19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If Amnon’s rape of Tamar was truly wicked on its own, the hardening of his heart so that he did not care what he had done to Tamar was even worse: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15</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It is likely also that he was experiencing some self-hatred as well, as guilt for what he did was now filling his heart.</a:t>
            </a:r>
          </a:p>
        </p:txBody>
      </p:sp>
    </p:spTree>
    <p:extLst>
      <p:ext uri="{BB962C8B-B14F-4D97-AF65-F5344CB8AC3E}">
        <p14:creationId xmlns:p14="http://schemas.microsoft.com/office/powerpoint/2010/main" val="4224206022"/>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arn(outVertical)">
                                      <p:cBhvr>
                                        <p:cTn id="17"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a:bodyPr>
          <a:lstStyle/>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b="1" i="1"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To minimize guilt over any sin committed against another, sometimes an unrepentant person would resort to despising the person sinned against as a smoke screen, in effect casting blame on that person.</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16a</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Tamar pleads with Amnon.</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Rape was strictly forbidden by God. </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Ex 22:16</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Deut 22:28-29</a:t>
            </a: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661177608"/>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arn(outVertical)">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37" fill="hold"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barn(outVertical)">
                                      <p:cBhvr>
                                        <p:cTn id="2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a:bodyPr>
          <a:lstStyle/>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So why was sending Tamar away an even greater crime?</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First, it would make her look like that 				she had been guilty of seducing 					Amnon.</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Second, no longer a virgin, she could 				not be offered by her father to any 					other potential husband, depriving her 				of any possibility of marriage.</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17-18</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417128489"/>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arn(outVertical)">
                                      <p:cBhvr>
                                        <p:cTn id="17"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accent5">
            <a:lumMod val="20000"/>
            <a:lumOff val="80000"/>
          </a:schemeClr>
        </a:soli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DDBA07F5-A36C-4D7C-588F-374960746814}"/>
              </a:ext>
            </a:extLst>
          </p:cNvPr>
          <p:cNvSpPr>
            <a:spLocks noGrp="1"/>
          </p:cNvSpPr>
          <p:nvPr>
            <p:ph type="subTitle" idx="1"/>
          </p:nvPr>
        </p:nvSpPr>
        <p:spPr>
          <a:xfrm>
            <a:off x="84221" y="108284"/>
            <a:ext cx="8975557" cy="6641432"/>
          </a:xfrm>
        </p:spPr>
        <p:txBody>
          <a:bodyPr>
            <a:normAutofit lnSpcReduction="10000"/>
          </a:bodyPr>
          <a:lstStyle/>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This is the third reason why Tamar 					accused Amnon of being even more 				cruel by casting her aside than by 					raping her. </a:t>
            </a:r>
          </a:p>
          <a:p>
            <a:pPr marL="571500" indent="-571500" algn="l">
              <a:lnSpc>
                <a:spcPct val="100000"/>
              </a:lnSpc>
              <a:buFont typeface="Wingdings" pitchFamily="2" charset="2"/>
              <a:buChar char="Ø"/>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19</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Tamar’s reaction to all this horrible 					experience shows the intensity of her 				sorrow.</a:t>
            </a:r>
          </a:p>
          <a:p>
            <a:pPr algn="l">
              <a:lnSpc>
                <a:spcPct val="100000"/>
              </a:lnSpc>
              <a:tabLst>
                <a:tab pos="484188" algn="l"/>
                <a:tab pos="576263" algn="l"/>
                <a:tab pos="841375" algn="l"/>
                <a:tab pos="1019175" algn="l"/>
                <a:tab pos="1154113" algn="l"/>
                <a:tab pos="1820863" algn="l"/>
              </a:tabLst>
            </a:pPr>
            <a:endPar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484188" algn="l"/>
                <a:tab pos="576263" algn="l"/>
                <a:tab pos="841375" algn="l"/>
                <a:tab pos="1019175" algn="l"/>
                <a:tab pos="1154113" algn="l"/>
                <a:tab pos="1820863"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4) Absalom and David React to the Crime 	Against Tamar (vv. 20-22)</a:t>
            </a:r>
          </a:p>
          <a:p>
            <a:pPr marL="571500" indent="-571500" algn="l">
              <a:buFont typeface="Wingdings" pitchFamily="2" charset="2"/>
              <a:buChar char="Ø"/>
              <a:tabLst>
                <a:tab pos="484188" algn="l"/>
              </a:tabLst>
            </a:pP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2Sam 13:20-22</a:t>
            </a:r>
            <a:r>
              <a:rPr lang="en-PH" sz="3600" dirty="0">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1167751805"/>
      </p:ext>
    </p:extLst>
  </p:cSld>
  <p:clrMapOvr>
    <a:masterClrMapping/>
  </p:clrMapOvr>
  <mc:AlternateContent xmlns:mc="http://schemas.openxmlformats.org/markup-compatibility/2006">
    <mc:Choice xmlns:p14="http://schemas.microsoft.com/office/powerpoint/2010/main" Requires="p14">
      <p:transition spd="slow">
        <p14:prism dir="u" isContent="1"/>
      </p:transition>
    </mc:Choice>
    <mc:Fallback>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37"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arn(outVertic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37"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arn(outVertic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37" fill="hold"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barn(outVertical)">
                                      <p:cBhvr>
                                        <p:cTn id="17" dur="500"/>
                                        <p:tgtEl>
                                          <p:spTgt spid="3">
                                            <p:txEl>
                                              <p:pRg st="4" end="4"/>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37" fill="hold" nodeType="clickEffect">
                                  <p:stCondLst>
                                    <p:cond delay="0"/>
                                  </p:stCondLst>
                                  <p:childTnLst>
                                    <p:set>
                                      <p:cBhvr>
                                        <p:cTn id="21" dur="1" fill="hold">
                                          <p:stCondLst>
                                            <p:cond delay="0"/>
                                          </p:stCondLst>
                                        </p:cTn>
                                        <p:tgtEl>
                                          <p:spTgt spid="3">
                                            <p:txEl>
                                              <p:pRg st="5" end="5"/>
                                            </p:txEl>
                                          </p:spTgt>
                                        </p:tgtEl>
                                        <p:attrNameLst>
                                          <p:attrName>style.visibility</p:attrName>
                                        </p:attrNameLst>
                                      </p:cBhvr>
                                      <p:to>
                                        <p:strVal val="visible"/>
                                      </p:to>
                                    </p:set>
                                    <p:animEffect transition="in" filter="barn(outVertical)">
                                      <p:cBhvr>
                                        <p:cTn id="22"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262</TotalTime>
  <Words>1056</Words>
  <Application>Microsoft Macintosh PowerPoint</Application>
  <PresentationFormat>On-screen Show (4:3)</PresentationFormat>
  <Paragraphs>61</Paragraphs>
  <Slides>13</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13</vt:i4>
      </vt:variant>
    </vt:vector>
  </HeadingPairs>
  <TitlesOfParts>
    <vt:vector size="18" baseType="lpstr">
      <vt:lpstr>Aptos</vt:lpstr>
      <vt:lpstr>Aptos Display</vt:lpstr>
      <vt:lpstr>Arial</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Robert Casas</dc:creator>
  <cp:lastModifiedBy>Robert Casas</cp:lastModifiedBy>
  <cp:revision>14</cp:revision>
  <dcterms:created xsi:type="dcterms:W3CDTF">2024-05-04T11:44:55Z</dcterms:created>
  <dcterms:modified xsi:type="dcterms:W3CDTF">2024-05-04T16:07:34Z</dcterms:modified>
</cp:coreProperties>
</file>

<file path=docProps/thumbnail.jpeg>
</file>