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79"/>
    <p:restoredTop sz="96000"/>
  </p:normalViewPr>
  <p:slideViewPr>
    <p:cSldViewPr snapToGrid="0">
      <p:cViewPr varScale="1">
        <p:scale>
          <a:sx n="63" d="100"/>
          <a:sy n="63" d="100"/>
        </p:scale>
        <p:origin x="144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F7454A4-4834-B840-A24D-E7163FB26586}" type="datetimeFigureOut">
              <a:rPr lang="en-US" smtClean="0"/>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1619932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7454A4-4834-B840-A24D-E7163FB26586}" type="datetimeFigureOut">
              <a:rPr lang="en-US" smtClean="0"/>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630480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7454A4-4834-B840-A24D-E7163FB26586}" type="datetimeFigureOut">
              <a:rPr lang="en-US" smtClean="0"/>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4157806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F7454A4-4834-B840-A24D-E7163FB26586}" type="datetimeFigureOut">
              <a:rPr lang="en-US" smtClean="0"/>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1773552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7454A4-4834-B840-A24D-E7163FB26586}" type="datetimeFigureOut">
              <a:rPr lang="en-US" smtClean="0"/>
              <a:t>2/25/2024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384104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F7454A4-4834-B840-A24D-E7163FB26586}" type="datetimeFigureOut">
              <a:rPr lang="en-US" smtClean="0"/>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4102809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F7454A4-4834-B840-A24D-E7163FB26586}" type="datetimeFigureOut">
              <a:rPr lang="en-US" smtClean="0"/>
              <a:t>2/25/2024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3789290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F7454A4-4834-B840-A24D-E7163FB26586}" type="datetimeFigureOut">
              <a:rPr lang="en-US" smtClean="0"/>
              <a:t>2/25/2024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3199767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7454A4-4834-B840-A24D-E7163FB26586}" type="datetimeFigureOut">
              <a:rPr lang="en-US" smtClean="0"/>
              <a:t>2/25/2024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3634275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7454A4-4834-B840-A24D-E7163FB26586}" type="datetimeFigureOut">
              <a:rPr lang="en-US" smtClean="0"/>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2902866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F7454A4-4834-B840-A24D-E7163FB26586}" type="datetimeFigureOut">
              <a:rPr lang="en-US" smtClean="0"/>
              <a:t>2/25/2024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685457-2BB9-2E4B-8B98-CA80A638DA20}" type="slidenum">
              <a:rPr lang="en-US" smtClean="0"/>
              <a:t>‹#›</a:t>
            </a:fld>
            <a:endParaRPr lang="en-US"/>
          </a:p>
        </p:txBody>
      </p:sp>
    </p:spTree>
    <p:extLst>
      <p:ext uri="{BB962C8B-B14F-4D97-AF65-F5344CB8AC3E}">
        <p14:creationId xmlns:p14="http://schemas.microsoft.com/office/powerpoint/2010/main" val="3077500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7454A4-4834-B840-A24D-E7163FB26586}" type="datetimeFigureOut">
              <a:rPr lang="en-US" smtClean="0"/>
              <a:t>2/25/2024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685457-2BB9-2E4B-8B98-CA80A638DA20}" type="slidenum">
              <a:rPr lang="en-US" smtClean="0"/>
              <a:t>‹#›</a:t>
            </a:fld>
            <a:endParaRPr lang="en-US"/>
          </a:p>
        </p:txBody>
      </p:sp>
    </p:spTree>
    <p:extLst>
      <p:ext uri="{BB962C8B-B14F-4D97-AF65-F5344CB8AC3E}">
        <p14:creationId xmlns:p14="http://schemas.microsoft.com/office/powerpoint/2010/main" val="21546201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12: THE PROSPEROUS YEARS: DAVID’S CONSEQUENCES (2Sam 12:1-31)</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 12: a study on what happens when a believer sins</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 Outline: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 David’s Consequences (2 Samuel 		12:1-31)</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1. David Is Confronted (vv. 1-6)</a:t>
            </a:r>
            <a:endParaRPr lang="en-US" sz="3600" dirty="0"/>
          </a:p>
        </p:txBody>
      </p:sp>
    </p:spTree>
    <p:extLst>
      <p:ext uri="{BB962C8B-B14F-4D97-AF65-F5344CB8AC3E}">
        <p14:creationId xmlns:p14="http://schemas.microsoft.com/office/powerpoint/2010/main" val="1080242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David’s response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baffling not only to his servants but also possibly to the readers because of the quickness with which he recovered from his mourning.</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Does this mean he was not sincere in his grief? Absolutely not.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response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his servants’ baffled query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quite revealing.</a:t>
            </a:r>
            <a:endParaRPr lang="en-PH" dirty="0"/>
          </a:p>
        </p:txBody>
      </p:sp>
    </p:spTree>
    <p:extLst>
      <p:ext uri="{BB962C8B-B14F-4D97-AF65-F5344CB8AC3E}">
        <p14:creationId xmlns:p14="http://schemas.microsoft.com/office/powerpoint/2010/main" val="2297028746"/>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hoping against hope that 			that God may yet show compassion 			and spare the child.</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the same time, in his prayers as 				he mourned, it is not far-fetched to 				think that David may have also been 			asking the Lord to prepare his heart 			for God’s judgment.</a:t>
            </a:r>
          </a:p>
        </p:txBody>
      </p:sp>
    </p:spTree>
    <p:extLst>
      <p:ext uri="{BB962C8B-B14F-4D97-AF65-F5344CB8AC3E}">
        <p14:creationId xmlns:p14="http://schemas.microsoft.com/office/powerpoint/2010/main" val="1400256855"/>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 importantly, as a man after 				God’s own heart, it is evident that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submitted to God’s holy 				dealing with him</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did not continue 			in despair nor, worse, resent God for 			not answering his prayer.</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because he knew he was 				utterly sinful and God was 					absolutely holy.</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No wonder he wrote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51:4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211704248"/>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lnSpcReduction="10000"/>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knew it was futile – and actually 			dishonoring to the Lord – to continue 			in despair, as it would indicate a lack 			of trusting submission to the Lord’s 				loving discipline.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Moreover,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23c</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David believed 				he would someday join his son after 				his own death.</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Did David know where he was going 			when his time came?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23:6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0727922"/>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a believer sins, out of love for him, the Lord will surely discipline him, allowing His child to even experience the consequences of his sin, not as punishment but as part of the Lord’s sanctifying work in his life.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THE PUNISHMENT FOR GOD’S ELECT CHRIST BORE UPON HIMSELF.</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53:3-6</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2:24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4280820"/>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Praise God that because of Jesus, believers are no longer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“children of wrath, even as the rest”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Eph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but are now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“children of God”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1:12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whom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 deals with… as… sons”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12:7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when we sin against our heavenly Father!</a:t>
            </a:r>
          </a:p>
        </p:txBody>
      </p:sp>
    </p:spTree>
    <p:extLst>
      <p:ext uri="{BB962C8B-B14F-4D97-AF65-F5344CB8AC3E}">
        <p14:creationId xmlns:p14="http://schemas.microsoft.com/office/powerpoint/2010/main" val="2013948093"/>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lnSpcReduction="10000"/>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 Is Charged (vv. 7-12)</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 Is Convicted (vv. 13-15a)</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4. David Is Chastened (vv. 15b-23)</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12:15b-23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section, we see the fulfillment of God’s immediate judgment upon David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15b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shortly after Nathan confronted David the child became terminally ill, and at the end of one week, died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89251331"/>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“inquired”</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Heb. is written 			to stress the intensity of David’s 				inquiring.</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16b-17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see the seriousness and intensity of David’s asking.</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Yet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baby died at the end of the week.</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part of the story raises some important questions worth addressing.</a:t>
            </a:r>
          </a:p>
        </p:txBody>
      </p:sp>
    </p:spTree>
    <p:extLst>
      <p:ext uri="{BB962C8B-B14F-4D97-AF65-F5344CB8AC3E}">
        <p14:creationId xmlns:p14="http://schemas.microsoft.com/office/powerpoint/2010/main" val="3279875188"/>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question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Did David ignore God’s decreed consequence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think he could appease God by a show of brokenness through prayer and fasting?</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There is nothing in David’s behavior 			that would indicate this. </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was hoping </a:t>
            </a:r>
            <a:r>
              <a:rPr lang="en-PH" sz="360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against hope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God may yet show compassion 			and spare the child.</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His actions showed what was in his 			heart.</a:t>
            </a:r>
          </a:p>
        </p:txBody>
      </p:sp>
    </p:spTree>
    <p:extLst>
      <p:ext uri="{BB962C8B-B14F-4D97-AF65-F5344CB8AC3E}">
        <p14:creationId xmlns:p14="http://schemas.microsoft.com/office/powerpoint/2010/main" val="1989232137"/>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we see the tenderness of 				David’s heart: though his sins may 				have hardened his heart for a time, 			the conviction of sin by God certainly 			broke that hardness.</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Though we may know God’s judgment about a matter, there is nothing wrong with nevertheless still imploring Him for His mercy.</a:t>
            </a:r>
          </a:p>
        </p:txBody>
      </p:sp>
    </p:spTree>
    <p:extLst>
      <p:ext uri="{BB962C8B-B14F-4D97-AF65-F5344CB8AC3E}">
        <p14:creationId xmlns:p14="http://schemas.microsoft.com/office/powerpoint/2010/main" val="2183371579"/>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not an act of rebelling against 			God’s will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long as you do not 				resent Him in the end for still 				fulfilling His judgment.</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question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If David confessed and repented of his sin and God had forgiven him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why did God still take the child’s life?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Sometimes, asking for forgiveness is 			not enough.</a:t>
            </a:r>
          </a:p>
        </p:txBody>
      </p:sp>
    </p:spTree>
    <p:extLst>
      <p:ext uri="{BB962C8B-B14F-4D97-AF65-F5344CB8AC3E}">
        <p14:creationId xmlns:p14="http://schemas.microsoft.com/office/powerpoint/2010/main" val="3012052285"/>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God forgives us and restores 			our relationship with Him, He 				doesn’t negate all the 						consequences of our wrongdoing.</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God allowing us to experience the 				consequences of our sins helps us to 			be responsible for our choices and 				actions. </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case, for example, one effect of David’s sin is described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869051716"/>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lnSpcReduction="10000"/>
          </a:bodyPr>
          <a:lstStyle/>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because of God’s reputation among those who opposed Him, David’s sin had to be judged.</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question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Why did this child have to die?</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 be clear, this was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judgment 			on the child for being conceived out of 			wedlock,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but a judgment on David 			for his sin</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child’s death was surely a horrible 			punishment for David and Bathsheba 			to bear.</a:t>
            </a:r>
          </a:p>
        </p:txBody>
      </p:sp>
    </p:spTree>
    <p:extLst>
      <p:ext uri="{BB962C8B-B14F-4D97-AF65-F5344CB8AC3E}">
        <p14:creationId xmlns:p14="http://schemas.microsoft.com/office/powerpoint/2010/main" val="1102228169"/>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C2100C2-1E13-2F6A-8B89-A7669E176F20}"/>
              </a:ext>
            </a:extLst>
          </p:cNvPr>
          <p:cNvSpPr>
            <a:spLocks noGrp="1"/>
          </p:cNvSpPr>
          <p:nvPr>
            <p:ph type="subTitle" idx="1"/>
          </p:nvPr>
        </p:nvSpPr>
        <p:spPr>
          <a:xfrm>
            <a:off x="75501" y="92279"/>
            <a:ext cx="8992997" cy="6694415"/>
          </a:xfrm>
        </p:spPr>
        <p:txBody>
          <a:bodyPr>
            <a:normAutofit/>
          </a:bodyPr>
          <a:lstStyle/>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the end of all this discussion, 				God is sovereign over His creation; 			He is holy and righteous and wise 			in all His judgments so that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51:4b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115:3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CHASTENING IS AN EXPRESSION OF GOD’S LOVE.</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3:11-12</a:t>
            </a:r>
          </a:p>
          <a:p>
            <a:pPr marL="571500" indent="-571500" algn="l">
              <a:lnSpc>
                <a:spcPct val="100000"/>
              </a:lnSpc>
              <a:buFont typeface="Wingdings" pitchFamily="2" charset="2"/>
              <a:buChar char="Ø"/>
              <a:tabLst>
                <a:tab pos="576263" algn="l"/>
                <a:tab pos="841375" algn="l"/>
                <a:tab pos="1019175" algn="l"/>
                <a:tab pos="1154113"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18-23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003016240"/>
      </p:ext>
    </p:extLst>
  </p:cSld>
  <p:clrMapOvr>
    <a:masterClrMapping/>
  </p:clrMapOvr>
  <mc:AlternateContent xmlns:mc="http://schemas.openxmlformats.org/markup-compatibility/2006" xmlns:p14="http://schemas.microsoft.com/office/powerpoint/2010/main">
    <mc:Choice Requires="p14">
      <p:transition spd="slow" p14:dur="1250">
        <p14:prism dir="u"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208</TotalTime>
  <Words>1165</Words>
  <Application>Microsoft Office PowerPoint</Application>
  <PresentationFormat>On-screen Show (4:3)</PresentationFormat>
  <Paragraphs>55</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Marc Grande</cp:lastModifiedBy>
  <cp:revision>26</cp:revision>
  <dcterms:created xsi:type="dcterms:W3CDTF">2024-02-24T11:58:36Z</dcterms:created>
  <dcterms:modified xsi:type="dcterms:W3CDTF">2024-02-25T03:26:16Z</dcterms:modified>
</cp:coreProperties>
</file>