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879"/>
    <p:restoredTop sz="96000"/>
  </p:normalViewPr>
  <p:slideViewPr>
    <p:cSldViewPr snapToGrid="0">
      <p:cViewPr varScale="1">
        <p:scale>
          <a:sx n="112" d="100"/>
          <a:sy n="112" d="100"/>
        </p:scale>
        <p:origin x="1686" y="1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3CDB6F7C-CFEC-9D43-9333-20F164CC71F5}" type="datetimeFigureOut">
              <a:rPr lang="en-US" smtClean="0"/>
              <a:t>2/12/2024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222118160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CDB6F7C-CFEC-9D43-9333-20F164CC71F5}" type="datetimeFigureOut">
              <a:rPr lang="en-US" smtClean="0"/>
              <a:t>2/12/2024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391224330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CDB6F7C-CFEC-9D43-9333-20F164CC71F5}" type="datetimeFigureOut">
              <a:rPr lang="en-US" smtClean="0"/>
              <a:t>2/12/2024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328551490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CDB6F7C-CFEC-9D43-9333-20F164CC71F5}" type="datetimeFigureOut">
              <a:rPr lang="en-US" smtClean="0"/>
              <a:t>2/12/2024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10721589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CDB6F7C-CFEC-9D43-9333-20F164CC71F5}" type="datetimeFigureOut">
              <a:rPr lang="en-US" smtClean="0"/>
              <a:t>2/12/2024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6347498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3CDB6F7C-CFEC-9D43-9333-20F164CC71F5}" type="datetimeFigureOut">
              <a:rPr lang="en-US" smtClean="0"/>
              <a:t>2/12/2024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39306113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3CDB6F7C-CFEC-9D43-9333-20F164CC71F5}" type="datetimeFigureOut">
              <a:rPr lang="en-US" smtClean="0"/>
              <a:t>2/12/2024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106641132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3CDB6F7C-CFEC-9D43-9333-20F164CC71F5}" type="datetimeFigureOut">
              <a:rPr lang="en-US" smtClean="0"/>
              <a:t>2/12/2024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396387328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CDB6F7C-CFEC-9D43-9333-20F164CC71F5}" type="datetimeFigureOut">
              <a:rPr lang="en-US" smtClean="0"/>
              <a:t>2/12/2024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248471933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3CDB6F7C-CFEC-9D43-9333-20F164CC71F5}" type="datetimeFigureOut">
              <a:rPr lang="en-US" smtClean="0"/>
              <a:t>2/12/2024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41521006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3CDB6F7C-CFEC-9D43-9333-20F164CC71F5}" type="datetimeFigureOut">
              <a:rPr lang="en-US" smtClean="0"/>
              <a:t>2/12/2024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0A5D1C9-4E5C-7245-B376-09B328F18394}" type="slidenum">
              <a:rPr lang="en-US" smtClean="0"/>
              <a:t>‹#›</a:t>
            </a:fld>
            <a:endParaRPr lang="en-US"/>
          </a:p>
        </p:txBody>
      </p:sp>
    </p:spTree>
    <p:extLst>
      <p:ext uri="{BB962C8B-B14F-4D97-AF65-F5344CB8AC3E}">
        <p14:creationId xmlns:p14="http://schemas.microsoft.com/office/powerpoint/2010/main" val="333285192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CDB6F7C-CFEC-9D43-9333-20F164CC71F5}" type="datetimeFigureOut">
              <a:rPr lang="en-US" smtClean="0"/>
              <a:t>2/12/2024</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0A5D1C9-4E5C-7245-B376-09B328F18394}" type="slidenum">
              <a:rPr lang="en-US" smtClean="0"/>
              <a:t>‹#›</a:t>
            </a:fld>
            <a:endParaRPr lang="en-US"/>
          </a:p>
        </p:txBody>
      </p:sp>
    </p:spTree>
    <p:extLst>
      <p:ext uri="{BB962C8B-B14F-4D97-AF65-F5344CB8AC3E}">
        <p14:creationId xmlns:p14="http://schemas.microsoft.com/office/powerpoint/2010/main" val="156360659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p:cNvGrpSpPr/>
        <p:nvPr/>
      </p:nvGrpSpPr>
      <p:grpSpPr>
        <a:xfrm>
          <a:off x="0" y="0"/>
          <a:ext cx="0" cy="0"/>
          <a:chOff x="0" y="0"/>
          <a:chExt cx="0" cy="0"/>
        </a:xfrm>
      </p:grpSpPr>
      <p:sp>
        <p:nvSpPr>
          <p:cNvPr id="3" name="Subtitle 2">
            <a:extLst>
              <a:ext uri="{FF2B5EF4-FFF2-40B4-BE49-F238E27FC236}">
                <a16:creationId xmlns:a16="http://schemas.microsoft.com/office/drawing/2014/main" id="{457C5B85-F1F1-1EA4-654E-8435FFCD2463}"/>
              </a:ext>
            </a:extLst>
          </p:cNvPr>
          <p:cNvSpPr>
            <a:spLocks noGrp="1"/>
          </p:cNvSpPr>
          <p:nvPr>
            <p:ph type="subTitle" idx="1"/>
          </p:nvPr>
        </p:nvSpPr>
        <p:spPr>
          <a:xfrm>
            <a:off x="79022" y="90311"/>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SAMUEL SERIES 12: THE PROSPEROUS YEARS: DAVID’S CONSEQUENCES (2Sam 12:1-31)</a:t>
            </a:r>
            <a:endParaRPr lang="en-PH" sz="3600" b="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576263" algn="l"/>
                <a:tab pos="841375" algn="l"/>
                <a:tab pos="1019175" algn="l"/>
                <a:tab pos="1154113" algn="l"/>
                <a:tab pos="1820863" algn="l"/>
              </a:tabLst>
            </a:pPr>
            <a:r>
              <a:rPr lang="en-PH" sz="3600"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INTRO</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Ch. 12: a study on what happens when a believer sins</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Our Outline:</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 David’s Consequences (2 Samuel 		12:1-31)</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1. David Is Confronted (vv. 1-6)</a:t>
            </a:r>
            <a:endParaRPr lang="en-US" sz="3600" dirty="0"/>
          </a:p>
        </p:txBody>
      </p:sp>
    </p:spTree>
    <p:extLst>
      <p:ext uri="{BB962C8B-B14F-4D97-AF65-F5344CB8AC3E}">
        <p14:creationId xmlns:p14="http://schemas.microsoft.com/office/powerpoint/2010/main" val="311592320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0" end="0"/>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31" fill="hold">
                      <p:stCondLst>
                        <p:cond delay="indefinite"/>
                      </p:stCondLst>
                      <p:childTnLst>
                        <p:par>
                          <p:cTn id="32" fill="hold">
                            <p:stCondLst>
                              <p:cond delay="0"/>
                            </p:stCondLst>
                            <p:childTnLst>
                              <p:par>
                                <p:cTn id="33" presetID="45" presetClass="entr" presetSubtype="0" fill="hold"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37"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par>
                    <p:cTn id="38" fill="hold">
                      <p:stCondLst>
                        <p:cond delay="indefinite"/>
                      </p:stCondLst>
                      <p:childTnLst>
                        <p:par>
                          <p:cTn id="39" fill="hold">
                            <p:stCondLst>
                              <p:cond delay="0"/>
                            </p:stCondLst>
                            <p:childTnLst>
                              <p:par>
                                <p:cTn id="40" presetID="45" presetClass="entr" presetSubtype="0" fill="hold" nodeType="clickEffect">
                                  <p:stCondLst>
                                    <p:cond delay="0"/>
                                  </p:stCondLst>
                                  <p:childTnLst>
                                    <p:set>
                                      <p:cBhvr>
                                        <p:cTn id="41" dur="1" fill="hold">
                                          <p:stCondLst>
                                            <p:cond delay="0"/>
                                          </p:stCondLst>
                                        </p:cTn>
                                        <p:tgtEl>
                                          <p:spTgt spid="3">
                                            <p:txEl>
                                              <p:pRg st="5" end="5"/>
                                            </p:txEl>
                                          </p:spTgt>
                                        </p:tgtEl>
                                        <p:attrNameLst>
                                          <p:attrName>style.visibility</p:attrName>
                                        </p:attrNameLst>
                                      </p:cBhvr>
                                      <p:to>
                                        <p:strVal val="visible"/>
                                      </p:to>
                                    </p:set>
                                    <p:animEffect transition="in" filter="fade">
                                      <p:cBhvr>
                                        <p:cTn id="42" dur="1000"/>
                                        <p:tgtEl>
                                          <p:spTgt spid="3">
                                            <p:txEl>
                                              <p:pRg st="5" end="5"/>
                                            </p:txEl>
                                          </p:spTgt>
                                        </p:tgtEl>
                                      </p:cBhvr>
                                    </p:animEffect>
                                    <p:anim calcmode="lin" valueType="num">
                                      <p:cBhvr>
                                        <p:cTn id="43" dur="1000" fill="hold"/>
                                        <p:tgtEl>
                                          <p:spTgt spid="3">
                                            <p:txEl>
                                              <p:pRg st="5" end="5"/>
                                            </p:txEl>
                                          </p:spTgt>
                                        </p:tgtEl>
                                        <p:attrNameLst>
                                          <p:attrName>ppt_w</p:attrName>
                                        </p:attrNameLst>
                                      </p:cBhvr>
                                      <p:tavLst>
                                        <p:tav tm="0" fmla="#ppt_w*sin(2.5*pi*$)">
                                          <p:val>
                                            <p:fltVal val="0"/>
                                          </p:val>
                                        </p:tav>
                                        <p:tav tm="100000">
                                          <p:val>
                                            <p:fltVal val="1"/>
                                          </p:val>
                                        </p:tav>
                                      </p:tavLst>
                                    </p:anim>
                                    <p:anim calcmode="lin" valueType="num">
                                      <p:cBhvr>
                                        <p:cTn id="44" dur="1000" fill="hold"/>
                                        <p:tgtEl>
                                          <p:spTgt spid="3">
                                            <p:txEl>
                                              <p:pRg st="5" end="5"/>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B6D46441-A995-F6B9-63AF-FB6A3E8928D8}"/>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BEABB2D4-9335-9389-4FF1-D187B6948CA0}"/>
              </a:ext>
            </a:extLst>
          </p:cNvPr>
          <p:cNvSpPr>
            <a:spLocks noGrp="1"/>
          </p:cNvSpPr>
          <p:nvPr>
            <p:ph type="subTitle" idx="1"/>
          </p:nvPr>
        </p:nvSpPr>
        <p:spPr>
          <a:xfrm>
            <a:off x="79022" y="90311"/>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How do we know this?</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See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Ps 51</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man after’s God’s own heart 				relies on God’s grace, love and 				compassion – not on anything in 				himself – for forgiveness.</a:t>
            </a:r>
          </a:p>
          <a:p>
            <a:pPr algn="l">
              <a:lnSpc>
                <a:spcPct val="100000"/>
              </a:lnSpc>
              <a:tabLst>
                <a:tab pos="576263" algn="l"/>
                <a:tab pos="841375" algn="l"/>
                <a:tab pos="1019175" algn="l"/>
                <a:tab pos="1154113" algn="l"/>
                <a:tab pos="1820863" algn="l"/>
              </a:tabLst>
            </a:pPr>
            <a:r>
              <a:rPr lang="en-PH" dirty="0"/>
              <a:t>	</a:t>
            </a:r>
            <a:r>
              <a:rPr lang="en-PH"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2-3</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man after’s God’s own heart 			is continually aware of his sin and 				knows that only God can remove from 			him its filth.</a:t>
            </a:r>
          </a:p>
        </p:txBody>
      </p:sp>
    </p:spTree>
    <p:extLst>
      <p:ext uri="{BB962C8B-B14F-4D97-AF65-F5344CB8AC3E}">
        <p14:creationId xmlns:p14="http://schemas.microsoft.com/office/powerpoint/2010/main" val="3950033460"/>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19ABC709-2A67-6434-8324-BE6BA1C7D6ED}"/>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A7297A45-74B7-E048-9E6E-4FA8EE0B69C6}"/>
              </a:ext>
            </a:extLst>
          </p:cNvPr>
          <p:cNvSpPr>
            <a:spLocks noGrp="1"/>
          </p:cNvSpPr>
          <p:nvPr>
            <p:ph type="subTitle" idx="1"/>
          </p:nvPr>
        </p:nvSpPr>
        <p:spPr>
          <a:xfrm>
            <a:off x="79022" y="90311"/>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4</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man after God’s own heart 				knows that first and foremost he has 			sinned against God above all and that 			God is therefore justified in dealing 				with him accordingly. </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5</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man after God’s own heart 				acknowledges that he is a sinner by 			nature.</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6</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man after God’s own heart 				knows that God not only looks at his 			deeds but more importantly his heart.</a:t>
            </a:r>
          </a:p>
        </p:txBody>
      </p:sp>
    </p:spTree>
    <p:extLst>
      <p:ext uri="{BB962C8B-B14F-4D97-AF65-F5344CB8AC3E}">
        <p14:creationId xmlns:p14="http://schemas.microsoft.com/office/powerpoint/2010/main" val="3393991317"/>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FFFED90C-4ECF-6F23-B4D0-50F721FA73AB}"/>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66773A37-9B7E-607A-ABC7-F37CE61CAD73}"/>
              </a:ext>
            </a:extLst>
          </p:cNvPr>
          <p:cNvSpPr>
            <a:spLocks noGrp="1"/>
          </p:cNvSpPr>
          <p:nvPr>
            <p:ph type="subTitle" idx="1"/>
          </p:nvPr>
        </p:nvSpPr>
        <p:spPr>
          <a:xfrm>
            <a:off x="79022" y="90311"/>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7-12</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man after God’s own heart 			knows that only God can cleanse him 			from his sins and restore him in his 				relationship with God.</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13-15</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man after God’s own 				heart desires to be restored not only 			in his relationship with God but also in 			his service to God.</a:t>
            </a:r>
          </a:p>
        </p:txBody>
      </p:sp>
    </p:spTree>
    <p:extLst>
      <p:ext uri="{BB962C8B-B14F-4D97-AF65-F5344CB8AC3E}">
        <p14:creationId xmlns:p14="http://schemas.microsoft.com/office/powerpoint/2010/main" val="2003622664"/>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0BEADC49-8FA4-B004-FE88-772A9E926C0B}"/>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0D405C48-C199-5D36-FF7F-5269B914EA69}"/>
              </a:ext>
            </a:extLst>
          </p:cNvPr>
          <p:cNvSpPr>
            <a:spLocks noGrp="1"/>
          </p:cNvSpPr>
          <p:nvPr>
            <p:ph type="subTitle" idx="1"/>
          </p:nvPr>
        </p:nvSpPr>
        <p:spPr>
          <a:xfrm>
            <a:off x="79022" y="90311"/>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16-17</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man after God’s own 				heart knows that what is important to 			God is not just the outward duty of 				repentance but also the true 					brokenness of heart from which that 			repentance springs.</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18-19</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 man after God’s own 				heart finally goes beyond himself and 			desires God’s greater purposes for 				His people to be fulfilled.</a:t>
            </a:r>
          </a:p>
        </p:txBody>
      </p:sp>
    </p:spTree>
    <p:extLst>
      <p:ext uri="{BB962C8B-B14F-4D97-AF65-F5344CB8AC3E}">
        <p14:creationId xmlns:p14="http://schemas.microsoft.com/office/powerpoint/2010/main" val="1873122827"/>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96943501-D825-0EF2-9CBC-AC40B85C4ECE}"/>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2826A33F-C3B2-BF89-CA58-AAE21DC831C7}"/>
              </a:ext>
            </a:extLst>
          </p:cNvPr>
          <p:cNvSpPr>
            <a:spLocks noGrp="1"/>
          </p:cNvSpPr>
          <p:nvPr>
            <p:ph type="subTitle" idx="1"/>
          </p:nvPr>
        </p:nvSpPr>
        <p:spPr>
          <a:xfrm>
            <a:off x="79022" y="90311"/>
            <a:ext cx="8985956" cy="6683022"/>
          </a:xfrm>
        </p:spPr>
        <p:txBody>
          <a:bodyPr>
            <a:normAutofit/>
          </a:bodyPr>
          <a:lstStyle/>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this point, some might wonder why David was not punished with death according to the Law.</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Adultery and murder both were 				sufficient cause for the execution of 			even a king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Ex 21:12</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Lev 20:10</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answer lies in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genuine and 			contrite repentance which David 				expressed</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223803230"/>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31EB471D-86FA-3431-4894-7B0209311A01}"/>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40FBDB96-7721-E023-B427-A963E85A727A}"/>
              </a:ext>
            </a:extLst>
          </p:cNvPr>
          <p:cNvSpPr>
            <a:spLocks noGrp="1"/>
          </p:cNvSpPr>
          <p:nvPr>
            <p:ph type="subTitle" idx="1"/>
          </p:nvPr>
        </p:nvSpPr>
        <p:spPr>
          <a:xfrm>
            <a:off x="79022" y="87489"/>
            <a:ext cx="8985956" cy="6683022"/>
          </a:xfrm>
        </p:spPr>
        <p:txBody>
          <a:bodyPr>
            <a:normAutofit lnSpcReduction="10000"/>
          </a:bodyPr>
          <a:lstStyle/>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David’s sin was abhorrent, but God’s grace was more than sufficient to forgive and restore him.</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Seeing David’s humility and 					repentance, God responded in 				forgiveness.</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13b</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Ps 130:3-4</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When a believer sins, the Lord’s conviction brings him to humble confession and repentance and true sorrow for his sins.</a:t>
            </a:r>
          </a:p>
        </p:txBody>
      </p:sp>
    </p:spTree>
    <p:extLst>
      <p:ext uri="{BB962C8B-B14F-4D97-AF65-F5344CB8AC3E}">
        <p14:creationId xmlns:p14="http://schemas.microsoft.com/office/powerpoint/2010/main" val="3211031107"/>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877DF0A8-E513-EC67-1A27-EBE4CC49C611}"/>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32C15087-832B-FDE4-023E-642B2B0E6D46}"/>
              </a:ext>
            </a:extLst>
          </p:cNvPr>
          <p:cNvSpPr>
            <a:spLocks noGrp="1"/>
          </p:cNvSpPr>
          <p:nvPr>
            <p:ph type="subTitle" idx="1"/>
          </p:nvPr>
        </p:nvSpPr>
        <p:spPr>
          <a:xfrm>
            <a:off x="79022" y="87489"/>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Because of Christ’s finished work on 			the cross, God is able to save lost 				sinners and forgive repentant saints.</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1Jn 1:9</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 effects of David’s sins would reach far beyond David himself.</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14</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God added another, </a:t>
            </a:r>
            <a:r>
              <a:rPr lang="en-PH" sz="360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more 				immediate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consequence.</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This we will see fulfilled in the next 				section.</a:t>
            </a:r>
          </a:p>
        </p:txBody>
      </p:sp>
    </p:spTree>
    <p:extLst>
      <p:ext uri="{BB962C8B-B14F-4D97-AF65-F5344CB8AC3E}">
        <p14:creationId xmlns:p14="http://schemas.microsoft.com/office/powerpoint/2010/main" val="1453748732"/>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6699B7EF-B2EB-835E-794E-F72D5738A674}"/>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ECA2D371-D936-08FD-E884-82BEDB837DE7}"/>
              </a:ext>
            </a:extLst>
          </p:cNvPr>
          <p:cNvSpPr>
            <a:spLocks noGrp="1"/>
          </p:cNvSpPr>
          <p:nvPr>
            <p:ph type="subTitle" idx="1"/>
          </p:nvPr>
        </p:nvSpPr>
        <p:spPr>
          <a:xfrm>
            <a:off x="79022" y="90311"/>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 David Is Charged (vv. 7-12)</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2Sam 12:7-9</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a:t>
            </a:r>
            <a:r>
              <a:rPr lang="en-PH" sz="3600" b="1" u="sng">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Sam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12:10-12</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God’s charging David with his sins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7-9</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was followed God’s sentence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vv. 10-12</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10a</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Since Uriah was killed by violence, the 			house of David would be continually 			plagued by violence.</a:t>
            </a:r>
          </a:p>
        </p:txBody>
      </p:sp>
    </p:spTree>
    <p:extLst>
      <p:ext uri="{BB962C8B-B14F-4D97-AF65-F5344CB8AC3E}">
        <p14:creationId xmlns:p14="http://schemas.microsoft.com/office/powerpoint/2010/main" val="3546188180"/>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par>
                    <p:cTn id="31" fill="hold">
                      <p:stCondLst>
                        <p:cond delay="indefinite"/>
                      </p:stCondLst>
                      <p:childTnLst>
                        <p:par>
                          <p:cTn id="32" fill="hold">
                            <p:stCondLst>
                              <p:cond delay="0"/>
                            </p:stCondLst>
                            <p:childTnLst>
                              <p:par>
                                <p:cTn id="33" presetID="45" presetClass="entr" presetSubtype="0" fill="hold" nodeType="clickEffect">
                                  <p:stCondLst>
                                    <p:cond delay="0"/>
                                  </p:stCondLst>
                                  <p:childTnLst>
                                    <p:set>
                                      <p:cBhvr>
                                        <p:cTn id="34" dur="1" fill="hold">
                                          <p:stCondLst>
                                            <p:cond delay="0"/>
                                          </p:stCondLst>
                                        </p:cTn>
                                        <p:tgtEl>
                                          <p:spTgt spid="3">
                                            <p:txEl>
                                              <p:pRg st="5" end="5"/>
                                            </p:txEl>
                                          </p:spTgt>
                                        </p:tgtEl>
                                        <p:attrNameLst>
                                          <p:attrName>style.visibility</p:attrName>
                                        </p:attrNameLst>
                                      </p:cBhvr>
                                      <p:to>
                                        <p:strVal val="visible"/>
                                      </p:to>
                                    </p:set>
                                    <p:animEffect transition="in" filter="fade">
                                      <p:cBhvr>
                                        <p:cTn id="35" dur="1000"/>
                                        <p:tgtEl>
                                          <p:spTgt spid="3">
                                            <p:txEl>
                                              <p:pRg st="5" end="5"/>
                                            </p:txEl>
                                          </p:spTgt>
                                        </p:tgtEl>
                                      </p:cBhvr>
                                    </p:animEffect>
                                    <p:anim calcmode="lin" valueType="num">
                                      <p:cBhvr>
                                        <p:cTn id="36" dur="1000" fill="hold"/>
                                        <p:tgtEl>
                                          <p:spTgt spid="3">
                                            <p:txEl>
                                              <p:pRg st="5" end="5"/>
                                            </p:txEl>
                                          </p:spTgt>
                                        </p:tgtEl>
                                        <p:attrNameLst>
                                          <p:attrName>ppt_w</p:attrName>
                                        </p:attrNameLst>
                                      </p:cBhvr>
                                      <p:tavLst>
                                        <p:tav tm="0" fmla="#ppt_w*sin(2.5*pi*$)">
                                          <p:val>
                                            <p:fltVal val="0"/>
                                          </p:val>
                                        </p:tav>
                                        <p:tav tm="100000">
                                          <p:val>
                                            <p:fltVal val="1"/>
                                          </p:val>
                                        </p:tav>
                                      </p:tavLst>
                                    </p:anim>
                                    <p:anim calcmode="lin" valueType="num">
                                      <p:cBhvr>
                                        <p:cTn id="37" dur="1000" fill="hold"/>
                                        <p:tgtEl>
                                          <p:spTgt spid="3">
                                            <p:txEl>
                                              <p:pRg st="5" end="5"/>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ADC50F12-CF8D-61AF-F01A-C28846C9FFB5}"/>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ACDDC747-096B-AE2E-D49B-CFB1766866CE}"/>
              </a:ext>
            </a:extLst>
          </p:cNvPr>
          <p:cNvSpPr>
            <a:spLocks noGrp="1"/>
          </p:cNvSpPr>
          <p:nvPr>
            <p:ph type="subTitle" idx="1"/>
          </p:nvPr>
        </p:nvSpPr>
        <p:spPr>
          <a:xfrm>
            <a:off x="79022" y="90311"/>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These words anticipated the violent 			deaths of his sons: </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Amnon’s rape of Tamar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13:1-14</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576263" algn="l"/>
                <a:tab pos="841375" algn="l"/>
                <a:tab pos="1019175" algn="l"/>
                <a:tab pos="1154113" algn="l"/>
                <a:tab pos="13700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Amnon killed by Absalom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13:28-</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29</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algn="l">
              <a:lnSpc>
                <a:spcPct val="100000"/>
              </a:lnSpc>
              <a:tabLst>
                <a:tab pos="576263" algn="l"/>
                <a:tab pos="841375" algn="l"/>
                <a:tab pos="1019175" algn="l"/>
                <a:tab pos="1154113" algn="l"/>
                <a:tab pos="13700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Absalom’s rebellion vs. David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15:1-12</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algn="l">
              <a:lnSpc>
                <a:spcPct val="100000"/>
              </a:lnSpc>
              <a:tabLst>
                <a:tab pos="576263" algn="l"/>
                <a:tab pos="841375" algn="l"/>
                <a:tab pos="1019175" algn="l"/>
                <a:tab pos="1154113" algn="l"/>
                <a:tab pos="13700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Absalom killed by Joab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18:14-15</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576263" algn="l"/>
                <a:tab pos="841375" algn="l"/>
                <a:tab pos="1019175" algn="l"/>
                <a:tab pos="1154113" algn="l"/>
                <a:tab pos="13700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Adonijah’s rebellion vs. David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1Ki </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1:5-10</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3416230677"/>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par>
                    <p:cTn id="31" fill="hold">
                      <p:stCondLst>
                        <p:cond delay="indefinite"/>
                      </p:stCondLst>
                      <p:childTnLst>
                        <p:par>
                          <p:cTn id="32" fill="hold">
                            <p:stCondLst>
                              <p:cond delay="0"/>
                            </p:stCondLst>
                            <p:childTnLst>
                              <p:par>
                                <p:cTn id="33" presetID="45" presetClass="entr" presetSubtype="0" fill="hold" nodeType="clickEffect">
                                  <p:stCondLst>
                                    <p:cond delay="0"/>
                                  </p:stCondLst>
                                  <p:childTnLst>
                                    <p:set>
                                      <p:cBhvr>
                                        <p:cTn id="34" dur="1" fill="hold">
                                          <p:stCondLst>
                                            <p:cond delay="0"/>
                                          </p:stCondLst>
                                        </p:cTn>
                                        <p:tgtEl>
                                          <p:spTgt spid="3">
                                            <p:txEl>
                                              <p:pRg st="5" end="5"/>
                                            </p:txEl>
                                          </p:spTgt>
                                        </p:tgtEl>
                                        <p:attrNameLst>
                                          <p:attrName>style.visibility</p:attrName>
                                        </p:attrNameLst>
                                      </p:cBhvr>
                                      <p:to>
                                        <p:strVal val="visible"/>
                                      </p:to>
                                    </p:set>
                                    <p:animEffect transition="in" filter="fade">
                                      <p:cBhvr>
                                        <p:cTn id="35" dur="1000"/>
                                        <p:tgtEl>
                                          <p:spTgt spid="3">
                                            <p:txEl>
                                              <p:pRg st="5" end="5"/>
                                            </p:txEl>
                                          </p:spTgt>
                                        </p:tgtEl>
                                      </p:cBhvr>
                                    </p:animEffect>
                                    <p:anim calcmode="lin" valueType="num">
                                      <p:cBhvr>
                                        <p:cTn id="36" dur="1000" fill="hold"/>
                                        <p:tgtEl>
                                          <p:spTgt spid="3">
                                            <p:txEl>
                                              <p:pRg st="5" end="5"/>
                                            </p:txEl>
                                          </p:spTgt>
                                        </p:tgtEl>
                                        <p:attrNameLst>
                                          <p:attrName>ppt_w</p:attrName>
                                        </p:attrNameLst>
                                      </p:cBhvr>
                                      <p:tavLst>
                                        <p:tav tm="0" fmla="#ppt_w*sin(2.5*pi*$)">
                                          <p:val>
                                            <p:fltVal val="0"/>
                                          </p:val>
                                        </p:tav>
                                        <p:tav tm="100000">
                                          <p:val>
                                            <p:fltVal val="1"/>
                                          </p:val>
                                        </p:tav>
                                      </p:tavLst>
                                    </p:anim>
                                    <p:anim calcmode="lin" valueType="num">
                                      <p:cBhvr>
                                        <p:cTn id="37" dur="1000" fill="hold"/>
                                        <p:tgtEl>
                                          <p:spTgt spid="3">
                                            <p:txEl>
                                              <p:pRg st="5" end="5"/>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68D56782-BF8F-20E1-723E-2EFEDAC1FB36}"/>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77081DC0-B126-D050-8A2B-93DC35728739}"/>
              </a:ext>
            </a:extLst>
          </p:cNvPr>
          <p:cNvSpPr>
            <a:spLocks noGrp="1"/>
          </p:cNvSpPr>
          <p:nvPr>
            <p:ph type="subTitle" idx="1"/>
          </p:nvPr>
        </p:nvSpPr>
        <p:spPr>
          <a:xfrm>
            <a:off x="79022" y="90311"/>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Adonijah executed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1Ki 2:24-25</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Joab executed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1Ki 2:29-34</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All these rebellions were in fulfillment 		of God’s sentence which continued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11a</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11b-12</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fulfilled by Absalom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16:21-22</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10b</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we see both the immediate and the ultimate reasons for God’s sentence.</a:t>
            </a:r>
          </a:p>
        </p:txBody>
      </p:sp>
    </p:spTree>
    <p:extLst>
      <p:ext uri="{BB962C8B-B14F-4D97-AF65-F5344CB8AC3E}">
        <p14:creationId xmlns:p14="http://schemas.microsoft.com/office/powerpoint/2010/main" val="1403846660"/>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4" end="4"/>
                                            </p:txEl>
                                          </p:spTgt>
                                        </p:tgtEl>
                                        <p:attrNameLst>
                                          <p:attrName>style.visibility</p:attrName>
                                        </p:attrNameLst>
                                      </p:cBhvr>
                                      <p:to>
                                        <p:strVal val="visible"/>
                                      </p:to>
                                    </p:set>
                                    <p:animEffect transition="in" filter="fade">
                                      <p:cBhvr>
                                        <p:cTn id="28" dur="1000"/>
                                        <p:tgtEl>
                                          <p:spTgt spid="3">
                                            <p:txEl>
                                              <p:pRg st="4" end="4"/>
                                            </p:txEl>
                                          </p:spTgt>
                                        </p:tgtEl>
                                      </p:cBhvr>
                                    </p:animEffect>
                                    <p:anim calcmode="lin" valueType="num">
                                      <p:cBhvr>
                                        <p:cTn id="29"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par>
                    <p:cTn id="31" fill="hold">
                      <p:stCondLst>
                        <p:cond delay="indefinite"/>
                      </p:stCondLst>
                      <p:childTnLst>
                        <p:par>
                          <p:cTn id="32" fill="hold">
                            <p:stCondLst>
                              <p:cond delay="0"/>
                            </p:stCondLst>
                            <p:childTnLst>
                              <p:par>
                                <p:cTn id="33" presetID="45" presetClass="entr" presetSubtype="0" fill="hold" nodeType="clickEffect">
                                  <p:stCondLst>
                                    <p:cond delay="0"/>
                                  </p:stCondLst>
                                  <p:childTnLst>
                                    <p:set>
                                      <p:cBhvr>
                                        <p:cTn id="34" dur="1" fill="hold">
                                          <p:stCondLst>
                                            <p:cond delay="0"/>
                                          </p:stCondLst>
                                        </p:cTn>
                                        <p:tgtEl>
                                          <p:spTgt spid="3">
                                            <p:txEl>
                                              <p:pRg st="5" end="5"/>
                                            </p:txEl>
                                          </p:spTgt>
                                        </p:tgtEl>
                                        <p:attrNameLst>
                                          <p:attrName>style.visibility</p:attrName>
                                        </p:attrNameLst>
                                      </p:cBhvr>
                                      <p:to>
                                        <p:strVal val="visible"/>
                                      </p:to>
                                    </p:set>
                                    <p:animEffect transition="in" filter="fade">
                                      <p:cBhvr>
                                        <p:cTn id="35" dur="1000"/>
                                        <p:tgtEl>
                                          <p:spTgt spid="3">
                                            <p:txEl>
                                              <p:pRg st="5" end="5"/>
                                            </p:txEl>
                                          </p:spTgt>
                                        </p:tgtEl>
                                      </p:cBhvr>
                                    </p:animEffect>
                                    <p:anim calcmode="lin" valueType="num">
                                      <p:cBhvr>
                                        <p:cTn id="36" dur="1000" fill="hold"/>
                                        <p:tgtEl>
                                          <p:spTgt spid="3">
                                            <p:txEl>
                                              <p:pRg st="5" end="5"/>
                                            </p:txEl>
                                          </p:spTgt>
                                        </p:tgtEl>
                                        <p:attrNameLst>
                                          <p:attrName>ppt_w</p:attrName>
                                        </p:attrNameLst>
                                      </p:cBhvr>
                                      <p:tavLst>
                                        <p:tav tm="0" fmla="#ppt_w*sin(2.5*pi*$)">
                                          <p:val>
                                            <p:fltVal val="0"/>
                                          </p:val>
                                        </p:tav>
                                        <p:tav tm="100000">
                                          <p:val>
                                            <p:fltVal val="1"/>
                                          </p:val>
                                        </p:tav>
                                      </p:tavLst>
                                    </p:anim>
                                    <p:anim calcmode="lin" valueType="num">
                                      <p:cBhvr>
                                        <p:cTn id="37" dur="1000" fill="hold"/>
                                        <p:tgtEl>
                                          <p:spTgt spid="3">
                                            <p:txEl>
                                              <p:pRg st="5" end="5"/>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3066A6D6-4F6C-D336-069E-CB9DA23F07B3}"/>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8D626C3D-548E-6491-1B6E-C915E30D971E}"/>
              </a:ext>
            </a:extLst>
          </p:cNvPr>
          <p:cNvSpPr>
            <a:spLocks noGrp="1"/>
          </p:cNvSpPr>
          <p:nvPr>
            <p:ph type="subTitle" idx="1"/>
          </p:nvPr>
        </p:nvSpPr>
        <p:spPr>
          <a:xfrm>
            <a:off x="79022" y="90311"/>
            <a:ext cx="8985956" cy="6683022"/>
          </a:xfrm>
        </p:spPr>
        <p:txBody>
          <a:bodyPr>
            <a:normAutofit/>
          </a:bodyPr>
          <a:lstStyle/>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ultimate reason is tied to the 				charge in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v. 9a</a:t>
            </a: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whole rebuke was centered on who the Lord is, and what the Lord expects of His servants.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From this point on, David’s glorious reign would be clouded by unceasing troubles. </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The prosperous era in David’s reign 			was now about to end.</a:t>
            </a:r>
          </a:p>
        </p:txBody>
      </p:sp>
    </p:spTree>
    <p:extLst>
      <p:ext uri="{BB962C8B-B14F-4D97-AF65-F5344CB8AC3E}">
        <p14:creationId xmlns:p14="http://schemas.microsoft.com/office/powerpoint/2010/main" val="1128082732"/>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08F67966-95ED-4EB2-1B79-7BDC2A76EF3C}"/>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304A9765-EF95-516D-A79D-CEF3E35C2301}"/>
              </a:ext>
            </a:extLst>
          </p:cNvPr>
          <p:cNvSpPr>
            <a:spLocks noGrp="1"/>
          </p:cNvSpPr>
          <p:nvPr>
            <p:ph type="subTitle" idx="1"/>
          </p:nvPr>
        </p:nvSpPr>
        <p:spPr>
          <a:xfrm>
            <a:off x="79022" y="90311"/>
            <a:ext cx="8985956" cy="6683022"/>
          </a:xfrm>
        </p:spPr>
        <p:txBody>
          <a:bodyPr>
            <a:normAutofit/>
          </a:bodyPr>
          <a:lstStyle/>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We are once more faced some important truths.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First, IT IS DANGEROUS TO TRIFLE WITH GOD’S HOLINESS.</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We do this when we ignore just 				how holy God is and how important 			and primary this attribute of His is.</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In His holiness, God will always 				judge sin.</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843168237"/>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A737FB95-0547-4BC7-3D82-FA81E214D863}"/>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97D48C7B-541E-2590-C665-3F6669D36A8F}"/>
              </a:ext>
            </a:extLst>
          </p:cNvPr>
          <p:cNvSpPr>
            <a:spLocks noGrp="1"/>
          </p:cNvSpPr>
          <p:nvPr>
            <p:ph type="subTitle" idx="1"/>
          </p:nvPr>
        </p:nvSpPr>
        <p:spPr>
          <a:xfrm>
            <a:off x="79022" y="90311"/>
            <a:ext cx="8985956" cy="6683022"/>
          </a:xfrm>
        </p:spPr>
        <p:txBody>
          <a:bodyPr>
            <a:normAutofit/>
          </a:bodyPr>
          <a:lstStyle/>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Second, IT IS FOOLISH TO FORGET THAT NOTHING IS HIDDEN FROM GOD’S SIGHT.</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Heb 4:13</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Third, IT IS UNWISE TO IGNORE THAT SIN ALWAYS BRINGS WITH IT CONSEQUENCES, WHETHER IMMEDIATELY OR EVENTUALLY.</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6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These come in the form of divine 			judgment or discipline or in the 				form of the natural results of sin.</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588707399"/>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28BBB325-CBB0-0D6D-1874-DF040FFE0D3D}"/>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E1FF9904-1804-7326-42E0-182C1D74D084}"/>
              </a:ext>
            </a:extLst>
          </p:cNvPr>
          <p:cNvSpPr>
            <a:spLocks noGrp="1"/>
          </p:cNvSpPr>
          <p:nvPr>
            <p:ph type="subTitle" idx="1"/>
          </p:nvPr>
        </p:nvSpPr>
        <p:spPr>
          <a:xfrm>
            <a:off x="79022" y="90311"/>
            <a:ext cx="8985956" cy="6683022"/>
          </a:xfrm>
        </p:spPr>
        <p:txBody>
          <a:bodyPr>
            <a:noAutofit/>
          </a:bodyPr>
          <a:lstStyle/>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3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Fourth, IT IS PRUDENT TO REALIZE THAT GOD’S JUDGMENT IS GREATER UPON THOSE HE HAD GIVEN GREAT RESPONSIBILITIES TO.</a:t>
            </a:r>
          </a:p>
          <a:p>
            <a:pPr algn="l">
              <a:lnSpc>
                <a:spcPct val="100000"/>
              </a:lnSpc>
              <a:tabLst>
                <a:tab pos="576263" algn="l"/>
                <a:tab pos="841375" algn="l"/>
                <a:tab pos="1019175" algn="l"/>
                <a:tab pos="1154113" algn="l"/>
                <a:tab pos="1820863" algn="l"/>
              </a:tabLst>
            </a:pPr>
            <a:r>
              <a:rPr lang="en-PH" sz="33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a:t>
            </a:r>
            <a:r>
              <a:rPr lang="en-PH" sz="33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Lk 12:48b</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300" b="1"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When a believer sins, the Lord will deal with him in holy discipline commensurate to his sin and his entrusted responsibilities.</a:t>
            </a:r>
            <a:endParaRPr lang="en-PH" sz="33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576263" algn="l"/>
                <a:tab pos="841375" algn="l"/>
                <a:tab pos="1019175" algn="l"/>
                <a:tab pos="1154113" algn="l"/>
                <a:tab pos="1820863" algn="l"/>
              </a:tabLst>
            </a:pPr>
            <a:endParaRPr lang="en-PH" sz="33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a:p>
            <a:pPr algn="l">
              <a:lnSpc>
                <a:spcPct val="100000"/>
              </a:lnSpc>
              <a:tabLst>
                <a:tab pos="576263" algn="l"/>
                <a:tab pos="841375" algn="l"/>
                <a:tab pos="1019175" algn="l"/>
                <a:tab pos="1154113" algn="l"/>
                <a:tab pos="1820863" algn="l"/>
              </a:tabLst>
            </a:pPr>
            <a:r>
              <a:rPr lang="en-PH" sz="33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3. David Is Convicted (vv. 13-15a)</a:t>
            </a:r>
          </a:p>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3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Read </a:t>
            </a:r>
            <a:r>
              <a:rPr lang="en-PH" sz="3300" b="1" u="sng"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1Sam 12:13-15a</a:t>
            </a:r>
            <a:r>
              <a:rPr lang="en-PH" sz="33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a:t>
            </a:r>
          </a:p>
        </p:txBody>
      </p:sp>
    </p:spTree>
    <p:extLst>
      <p:ext uri="{BB962C8B-B14F-4D97-AF65-F5344CB8AC3E}">
        <p14:creationId xmlns:p14="http://schemas.microsoft.com/office/powerpoint/2010/main" val="2588821511"/>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4" end="4"/>
                                            </p:txEl>
                                          </p:spTgt>
                                        </p:tgtEl>
                                        <p:attrNameLst>
                                          <p:attrName>style.visibility</p:attrName>
                                        </p:attrNameLst>
                                      </p:cBhvr>
                                      <p:to>
                                        <p:strVal val="visible"/>
                                      </p:to>
                                    </p:set>
                                    <p:animEffect transition="in" filter="fade">
                                      <p:cBhvr>
                                        <p:cTn id="21" dur="1000"/>
                                        <p:tgtEl>
                                          <p:spTgt spid="3">
                                            <p:txEl>
                                              <p:pRg st="4" end="4"/>
                                            </p:txEl>
                                          </p:spTgt>
                                        </p:tgtEl>
                                      </p:cBhvr>
                                    </p:animEffect>
                                    <p:anim calcmode="lin" valueType="num">
                                      <p:cBhvr>
                                        <p:cTn id="22" dur="1000" fill="hold"/>
                                        <p:tgtEl>
                                          <p:spTgt spid="3">
                                            <p:txEl>
                                              <p:pRg st="4" end="4"/>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4" end="4"/>
                                            </p:txEl>
                                          </p:spTgt>
                                        </p:tgtEl>
                                        <p:attrNameLst>
                                          <p:attrName>ppt_h</p:attrName>
                                        </p:attrNameLst>
                                      </p:cBhvr>
                                      <p:tavLst>
                                        <p:tav tm="0">
                                          <p:val>
                                            <p:strVal val="#ppt_h"/>
                                          </p:val>
                                        </p:tav>
                                        <p:tav tm="100000">
                                          <p:val>
                                            <p:strVal val="#ppt_h"/>
                                          </p:val>
                                        </p:tav>
                                      </p:tavLst>
                                    </p:anim>
                                  </p:childTnLst>
                                </p:cTn>
                              </p:par>
                            </p:childTnLst>
                          </p:cTn>
                        </p:par>
                      </p:childTnLst>
                    </p:cTn>
                  </p:par>
                  <p:par>
                    <p:cTn id="24" fill="hold">
                      <p:stCondLst>
                        <p:cond delay="indefinite"/>
                      </p:stCondLst>
                      <p:childTnLst>
                        <p:par>
                          <p:cTn id="25" fill="hold">
                            <p:stCondLst>
                              <p:cond delay="0"/>
                            </p:stCondLst>
                            <p:childTnLst>
                              <p:par>
                                <p:cTn id="26" presetID="45" presetClass="entr" presetSubtype="0" fill="hold" nodeType="clickEffect">
                                  <p:stCondLst>
                                    <p:cond delay="0"/>
                                  </p:stCondLst>
                                  <p:childTnLst>
                                    <p:set>
                                      <p:cBhvr>
                                        <p:cTn id="27" dur="1" fill="hold">
                                          <p:stCondLst>
                                            <p:cond delay="0"/>
                                          </p:stCondLst>
                                        </p:cTn>
                                        <p:tgtEl>
                                          <p:spTgt spid="3">
                                            <p:txEl>
                                              <p:pRg st="5" end="5"/>
                                            </p:txEl>
                                          </p:spTgt>
                                        </p:tgtEl>
                                        <p:attrNameLst>
                                          <p:attrName>style.visibility</p:attrName>
                                        </p:attrNameLst>
                                      </p:cBhvr>
                                      <p:to>
                                        <p:strVal val="visible"/>
                                      </p:to>
                                    </p:set>
                                    <p:animEffect transition="in" filter="fade">
                                      <p:cBhvr>
                                        <p:cTn id="28" dur="1000"/>
                                        <p:tgtEl>
                                          <p:spTgt spid="3">
                                            <p:txEl>
                                              <p:pRg st="5" end="5"/>
                                            </p:txEl>
                                          </p:spTgt>
                                        </p:tgtEl>
                                      </p:cBhvr>
                                    </p:animEffect>
                                    <p:anim calcmode="lin" valueType="num">
                                      <p:cBhvr>
                                        <p:cTn id="29" dur="1000" fill="hold"/>
                                        <p:tgtEl>
                                          <p:spTgt spid="3">
                                            <p:txEl>
                                              <p:pRg st="5" end="5"/>
                                            </p:txEl>
                                          </p:spTgt>
                                        </p:tgtEl>
                                        <p:attrNameLst>
                                          <p:attrName>ppt_w</p:attrName>
                                        </p:attrNameLst>
                                      </p:cBhvr>
                                      <p:tavLst>
                                        <p:tav tm="0" fmla="#ppt_w*sin(2.5*pi*$)">
                                          <p:val>
                                            <p:fltVal val="0"/>
                                          </p:val>
                                        </p:tav>
                                        <p:tav tm="100000">
                                          <p:val>
                                            <p:fltVal val="1"/>
                                          </p:val>
                                        </p:tav>
                                      </p:tavLst>
                                    </p:anim>
                                    <p:anim calcmode="lin" valueType="num">
                                      <p:cBhvr>
                                        <p:cTn id="30" dur="1000" fill="hold"/>
                                        <p:tgtEl>
                                          <p:spTgt spid="3">
                                            <p:txEl>
                                              <p:pRg st="5" end="5"/>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gradFill flip="none" rotWithShape="1">
          <a:gsLst>
            <a:gs pos="0">
              <a:schemeClr val="accent3">
                <a:lumMod val="89000"/>
              </a:schemeClr>
            </a:gs>
            <a:gs pos="23000">
              <a:schemeClr val="accent3">
                <a:lumMod val="89000"/>
              </a:schemeClr>
            </a:gs>
            <a:gs pos="69000">
              <a:schemeClr val="accent3">
                <a:lumMod val="75000"/>
              </a:schemeClr>
            </a:gs>
            <a:gs pos="97000">
              <a:schemeClr val="accent3">
                <a:lumMod val="70000"/>
              </a:schemeClr>
            </a:gs>
          </a:gsLst>
          <a:path path="circle">
            <a:fillToRect l="50000" t="50000" r="50000" b="50000"/>
          </a:path>
          <a:tileRect/>
        </a:gradFill>
        <a:effectLst/>
      </p:bgPr>
    </p:bg>
    <p:spTree>
      <p:nvGrpSpPr>
        <p:cNvPr id="1" name="">
          <a:extLst>
            <a:ext uri="{FF2B5EF4-FFF2-40B4-BE49-F238E27FC236}">
              <a16:creationId xmlns:a16="http://schemas.microsoft.com/office/drawing/2014/main" id="{3B35B826-CE49-3C07-7A71-DF54ED90981B}"/>
            </a:ext>
          </a:extLst>
        </p:cNvPr>
        <p:cNvGrpSpPr/>
        <p:nvPr/>
      </p:nvGrpSpPr>
      <p:grpSpPr>
        <a:xfrm>
          <a:off x="0" y="0"/>
          <a:ext cx="0" cy="0"/>
          <a:chOff x="0" y="0"/>
          <a:chExt cx="0" cy="0"/>
        </a:xfrm>
      </p:grpSpPr>
      <p:sp>
        <p:nvSpPr>
          <p:cNvPr id="3" name="Subtitle 2">
            <a:extLst>
              <a:ext uri="{FF2B5EF4-FFF2-40B4-BE49-F238E27FC236}">
                <a16:creationId xmlns:a16="http://schemas.microsoft.com/office/drawing/2014/main" id="{C0D9D926-6A18-F5EB-5932-4754A15C4BC5}"/>
              </a:ext>
            </a:extLst>
          </p:cNvPr>
          <p:cNvSpPr>
            <a:spLocks noGrp="1"/>
          </p:cNvSpPr>
          <p:nvPr>
            <p:ph type="subTitle" idx="1"/>
          </p:nvPr>
        </p:nvSpPr>
        <p:spPr>
          <a:xfrm>
            <a:off x="79022" y="90311"/>
            <a:ext cx="8985956" cy="6683022"/>
          </a:xfrm>
        </p:spPr>
        <p:txBody>
          <a:bodyPr>
            <a:normAutofit/>
          </a:bodyPr>
          <a:lstStyle/>
          <a:p>
            <a:pPr marL="571500" indent="-571500" algn="l">
              <a:lnSpc>
                <a:spcPct val="100000"/>
              </a:lnSpc>
              <a:buFont typeface="Wingdings" pitchFamily="2" charset="2"/>
              <a:buChar char="Ø"/>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This passage once more shows us why David was a man after God’s own heart.</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Even a man after God’s own heart is 			capable of grieving God’s heart and 			dishonoring God’s name.</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But it also shows how such a man 				responds to God’s conviction upon his 			sins.</a:t>
            </a:r>
          </a:p>
          <a:p>
            <a:pPr algn="l">
              <a:lnSpc>
                <a:spcPct val="100000"/>
              </a:lnSpc>
              <a:tabLst>
                <a:tab pos="576263" algn="l"/>
                <a:tab pos="841375" algn="l"/>
                <a:tab pos="1019175" algn="l"/>
                <a:tab pos="1154113" algn="l"/>
                <a:tab pos="1820863" algn="l"/>
              </a:tabLst>
            </a:pPr>
            <a:r>
              <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	~ David to God’s conviction: </a:t>
            </a:r>
            <a:r>
              <a:rPr lang="en-PH" sz="3600" i="1"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rPr>
              <a:t>“I have 				sinned against the Lord.”</a:t>
            </a:r>
            <a:endParaRPr lang="en-PH" sz="3600" dirty="0">
              <a:solidFill>
                <a:schemeClr val="bg1"/>
              </a:solidFill>
              <a:effectLst>
                <a:outerShdw blurRad="50800" dist="38100" dir="2700000" algn="tl" rotWithShape="0">
                  <a:prstClr val="black">
                    <a:alpha val="40000"/>
                  </a:prstClr>
                </a:outerShdw>
              </a:effectLst>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613875328"/>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5"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Effect transition="in" filter="fade">
                                      <p:cBhvr>
                                        <p:cTn id="7" dur="1000"/>
                                        <p:tgtEl>
                                          <p:spTgt spid="3">
                                            <p:txEl>
                                              <p:pRg st="1" end="1"/>
                                            </p:txEl>
                                          </p:spTgt>
                                        </p:tgtEl>
                                      </p:cBhvr>
                                    </p:animEffect>
                                    <p:anim calcmode="lin" valueType="num">
                                      <p:cBhvr>
                                        <p:cTn id="8" dur="1000" fill="hold"/>
                                        <p:tgtEl>
                                          <p:spTgt spid="3">
                                            <p:txEl>
                                              <p:pRg st="1" end="1"/>
                                            </p:txEl>
                                          </p:spTgt>
                                        </p:tgtEl>
                                        <p:attrNameLst>
                                          <p:attrName>ppt_w</p:attrName>
                                        </p:attrNameLst>
                                      </p:cBhvr>
                                      <p:tavLst>
                                        <p:tav tm="0" fmla="#ppt_w*sin(2.5*pi*$)">
                                          <p:val>
                                            <p:fltVal val="0"/>
                                          </p:val>
                                        </p:tav>
                                        <p:tav tm="100000">
                                          <p:val>
                                            <p:fltVal val="1"/>
                                          </p:val>
                                        </p:tav>
                                      </p:tavLst>
                                    </p:anim>
                                    <p:anim calcmode="lin" valueType="num">
                                      <p:cBhvr>
                                        <p:cTn id="9" dur="1000" fill="hold"/>
                                        <p:tgtEl>
                                          <p:spTgt spid="3">
                                            <p:txEl>
                                              <p:pRg st="1" end="1"/>
                                            </p:txEl>
                                          </p:spTgt>
                                        </p:tgtEl>
                                        <p:attrNameLst>
                                          <p:attrName>ppt_h</p:attrName>
                                        </p:attrNameLst>
                                      </p:cBhvr>
                                      <p:tavLst>
                                        <p:tav tm="0">
                                          <p:val>
                                            <p:strVal val="#ppt_h"/>
                                          </p:val>
                                        </p:tav>
                                        <p:tav tm="100000">
                                          <p:val>
                                            <p:strVal val="#ppt_h"/>
                                          </p:val>
                                        </p:tav>
                                      </p:tavLst>
                                    </p:anim>
                                  </p:childTnLst>
                                </p:cTn>
                              </p:par>
                            </p:childTnLst>
                          </p:cTn>
                        </p:par>
                      </p:childTnLst>
                    </p:cTn>
                  </p:par>
                  <p:par>
                    <p:cTn id="10" fill="hold">
                      <p:stCondLst>
                        <p:cond delay="indefinite"/>
                      </p:stCondLst>
                      <p:childTnLst>
                        <p:par>
                          <p:cTn id="11" fill="hold">
                            <p:stCondLst>
                              <p:cond delay="0"/>
                            </p:stCondLst>
                            <p:childTnLst>
                              <p:par>
                                <p:cTn id="12" presetID="45" presetClass="entr" presetSubtype="0" fill="hold" nodeType="clickEffect">
                                  <p:stCondLst>
                                    <p:cond delay="0"/>
                                  </p:stCondLst>
                                  <p:childTnLst>
                                    <p:set>
                                      <p:cBhvr>
                                        <p:cTn id="13" dur="1" fill="hold">
                                          <p:stCondLst>
                                            <p:cond delay="0"/>
                                          </p:stCondLst>
                                        </p:cTn>
                                        <p:tgtEl>
                                          <p:spTgt spid="3">
                                            <p:txEl>
                                              <p:pRg st="2" end="2"/>
                                            </p:txEl>
                                          </p:spTgt>
                                        </p:tgtEl>
                                        <p:attrNameLst>
                                          <p:attrName>style.visibility</p:attrName>
                                        </p:attrNameLst>
                                      </p:cBhvr>
                                      <p:to>
                                        <p:strVal val="visible"/>
                                      </p:to>
                                    </p:set>
                                    <p:animEffect transition="in" filter="fade">
                                      <p:cBhvr>
                                        <p:cTn id="14" dur="1000"/>
                                        <p:tgtEl>
                                          <p:spTgt spid="3">
                                            <p:txEl>
                                              <p:pRg st="2" end="2"/>
                                            </p:txEl>
                                          </p:spTgt>
                                        </p:tgtEl>
                                      </p:cBhvr>
                                    </p:animEffect>
                                    <p:anim calcmode="lin" valueType="num">
                                      <p:cBhvr>
                                        <p:cTn id="15" dur="1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16" dur="1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par>
                    <p:cTn id="17" fill="hold">
                      <p:stCondLst>
                        <p:cond delay="indefinite"/>
                      </p:stCondLst>
                      <p:childTnLst>
                        <p:par>
                          <p:cTn id="18" fill="hold">
                            <p:stCondLst>
                              <p:cond delay="0"/>
                            </p:stCondLst>
                            <p:childTnLst>
                              <p:par>
                                <p:cTn id="19" presetID="45" presetClass="entr" presetSubtype="0"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fade">
                                      <p:cBhvr>
                                        <p:cTn id="21" dur="1000"/>
                                        <p:tgtEl>
                                          <p:spTgt spid="3">
                                            <p:txEl>
                                              <p:pRg st="3" end="3"/>
                                            </p:txEl>
                                          </p:spTgt>
                                        </p:tgtEl>
                                      </p:cBhvr>
                                    </p:animEffect>
                                    <p:anim calcmode="lin" valueType="num">
                                      <p:cBhvr>
                                        <p:cTn id="22" dur="1000" fill="hold"/>
                                        <p:tgtEl>
                                          <p:spTgt spid="3">
                                            <p:txEl>
                                              <p:pRg st="3" end="3"/>
                                            </p:txEl>
                                          </p:spTgt>
                                        </p:tgtEl>
                                        <p:attrNameLst>
                                          <p:attrName>ppt_w</p:attrName>
                                        </p:attrNameLst>
                                      </p:cBhvr>
                                      <p:tavLst>
                                        <p:tav tm="0" fmla="#ppt_w*sin(2.5*pi*$)">
                                          <p:val>
                                            <p:fltVal val="0"/>
                                          </p:val>
                                        </p:tav>
                                        <p:tav tm="100000">
                                          <p:val>
                                            <p:fltVal val="1"/>
                                          </p:val>
                                        </p:tav>
                                      </p:tavLst>
                                    </p:anim>
                                    <p:anim calcmode="lin" valueType="num">
                                      <p:cBhvr>
                                        <p:cTn id="23" dur="1000" fill="hold"/>
                                        <p:tgtEl>
                                          <p:spTgt spid="3">
                                            <p:txEl>
                                              <p:pRg st="3" end="3"/>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2013 - 2022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2013 - 2022 Theme</Template>
  <TotalTime>139</TotalTime>
  <Words>1246</Words>
  <Application>Microsoft Office PowerPoint</Application>
  <PresentationFormat>On-screen Show (4:3)</PresentationFormat>
  <Paragraphs>70</Paragraphs>
  <Slides>16</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16</vt:i4>
      </vt:variant>
    </vt:vector>
  </HeadingPairs>
  <TitlesOfParts>
    <vt:vector size="21" baseType="lpstr">
      <vt:lpstr>Arial</vt:lpstr>
      <vt:lpstr>Calibri</vt:lpstr>
      <vt:lpstr>Calibri Light</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Robert Casas</dc:creator>
  <cp:lastModifiedBy>Marc Grande</cp:lastModifiedBy>
  <cp:revision>25</cp:revision>
  <dcterms:created xsi:type="dcterms:W3CDTF">2024-02-10T14:34:45Z</dcterms:created>
  <dcterms:modified xsi:type="dcterms:W3CDTF">2024-02-12T03:08:48Z</dcterms:modified>
</cp:coreProperties>
</file>

<file path=docProps/thumbnail.jpeg>
</file>