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879"/>
    <p:restoredTop sz="96000"/>
  </p:normalViewPr>
  <p:slideViewPr>
    <p:cSldViewPr snapToGrid="0">
      <p:cViewPr varScale="1">
        <p:scale>
          <a:sx n="112" d="100"/>
          <a:sy n="112" d="100"/>
        </p:scale>
        <p:origin x="168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12812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68363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25096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62392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38919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05180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65506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85627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99061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674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87851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2A9FED4-8EC4-5F4E-BD64-9D98DCF68091}" type="datetimeFigureOut">
              <a:rPr lang="en-US" smtClean="0"/>
              <a:t>2/4/2024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B2074DD-4863-BB4C-80E8-6ABBBD8D6A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91638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40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27E21772-FC68-D435-E758-4D2EA2FBEA5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</p:spPr>
        <p:txBody>
          <a:bodyPr>
            <a:noAutofit/>
          </a:bodyPr>
          <a:lstStyle/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 SAMUEL SERIES 12: THE PROSPEROUS YEARS: DAVID’S CONSEQUENCES (2Sam 12:1-31)</a:t>
            </a:r>
            <a:endParaRPr lang="en-PH" sz="3600" b="1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INTRO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Ch. 12: a study on what happens when a believer sins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Our Outline: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H. David’s Consequences (2 Samuel 		12:1-31)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1. David Is Confronted (vv. 1-6)</a:t>
            </a:r>
          </a:p>
        </p:txBody>
      </p:sp>
    </p:spTree>
    <p:extLst>
      <p:ext uri="{BB962C8B-B14F-4D97-AF65-F5344CB8AC3E}">
        <p14:creationId xmlns:p14="http://schemas.microsoft.com/office/powerpoint/2010/main" val="27628503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2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25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25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25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37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4FBEFA5-A4AC-F642-58A3-1CBB3AA2D41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D9513732-7819-69F4-E7CE-8E4A9109DBB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  <a:gradFill>
            <a:gsLst>
              <a:gs pos="0">
                <a:schemeClr val="accent2">
                  <a:lumMod val="40000"/>
                  <a:lumOff val="60000"/>
                </a:schemeClr>
              </a:gs>
              <a:gs pos="34000">
                <a:schemeClr val="accent2">
                  <a:lumMod val="95000"/>
                  <a:lumOff val="5000"/>
                </a:schemeClr>
              </a:gs>
              <a:gs pos="100000">
                <a:schemeClr val="accent2">
                  <a:lumMod val="60000"/>
                </a:schemeClr>
              </a:gs>
            </a:gsLst>
            <a:path path="circle">
              <a:fillToRect l="50000" t="130000" r="50000" b="-30000"/>
            </a:path>
          </a:gradFill>
        </p:spPr>
        <p:txBody>
          <a:bodyPr>
            <a:noAutofit/>
          </a:bodyPr>
          <a:lstStyle/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fact, sinning against God does 			result in death – spiritual death.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Rom 6:23a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If it were not for Christ and His work 			on the cross, all men would be 				doomed because...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Rom 3:23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But praise God for the truth of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Rom 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6:23b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5898172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25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37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DD5FC91-6B23-8BE2-62FA-148DADF57CB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2687CAEF-D430-F7C8-2209-C22AB3E9BE5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  <a:gradFill>
            <a:gsLst>
              <a:gs pos="0">
                <a:schemeClr val="accent2">
                  <a:lumMod val="40000"/>
                  <a:lumOff val="60000"/>
                </a:schemeClr>
              </a:gs>
              <a:gs pos="34000">
                <a:schemeClr val="accent2">
                  <a:lumMod val="95000"/>
                  <a:lumOff val="5000"/>
                </a:schemeClr>
              </a:gs>
              <a:gs pos="100000">
                <a:schemeClr val="accent2">
                  <a:lumMod val="60000"/>
                </a:schemeClr>
              </a:gs>
            </a:gsLst>
            <a:path path="circle">
              <a:fillToRect l="50000" t="130000" r="50000" b="-30000"/>
            </a:path>
          </a:gradFill>
        </p:spPr>
        <p:txBody>
          <a:bodyPr>
            <a:no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the rest of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9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God enumerates the transgressions against His Law.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David had broken the 10</a:t>
            </a:r>
            <a:r>
              <a:rPr lang="en-PH" sz="3600" baseline="300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 					commandment about coveting (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Ex 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	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20:17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), the 7</a:t>
            </a:r>
            <a:r>
              <a:rPr lang="en-PH" sz="3600" baseline="300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commandment about 			adultery (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Ex 20:14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), and the 6</a:t>
            </a:r>
            <a:r>
              <a:rPr lang="en-PH" sz="3600" baseline="300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				commandment about murder (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Ex 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	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20:14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And he thought he could get away 			with it!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888718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37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10083A85-26C0-FD70-7C3D-E2A6D414B94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9695CF48-EDFE-2F9A-87FD-29F02E9115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  <a:gradFill>
            <a:gsLst>
              <a:gs pos="0">
                <a:schemeClr val="accent2">
                  <a:lumMod val="40000"/>
                  <a:lumOff val="60000"/>
                </a:schemeClr>
              </a:gs>
              <a:gs pos="34000">
                <a:schemeClr val="accent2">
                  <a:lumMod val="95000"/>
                  <a:lumOff val="5000"/>
                </a:schemeClr>
              </a:gs>
              <a:gs pos="100000">
                <a:schemeClr val="accent2">
                  <a:lumMod val="60000"/>
                </a:schemeClr>
              </a:gs>
            </a:gsLst>
            <a:path path="circle">
              <a:fillToRect l="50000" t="130000" r="50000" b="-30000"/>
            </a:path>
          </a:gradFill>
        </p:spPr>
        <p:txBody>
          <a:bodyPr>
            <a:noAutofit/>
          </a:bodyPr>
          <a:lstStyle/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But he did not – not even after 					considerable time had passed.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Because God </a:t>
            </a:r>
            <a:r>
              <a:rPr lang="en-PH" sz="3600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“… will by no means 				leave the guilty unpunished…” 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Ex 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	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34:7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Do remember that this was no mere man who charged David with his guilt but rather God Himself through Nathan. 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~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His guilt was divinely affirmed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No sin escapes the holy eyes of 				God.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1174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25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25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37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A9376262-70A3-3131-B592-CE4E838D472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2281B7DC-6B26-7782-15D7-CD95AE413AE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  <a:gradFill>
            <a:gsLst>
              <a:gs pos="0">
                <a:schemeClr val="accent2">
                  <a:lumMod val="40000"/>
                  <a:lumOff val="60000"/>
                </a:schemeClr>
              </a:gs>
              <a:gs pos="34000">
                <a:schemeClr val="accent2">
                  <a:lumMod val="95000"/>
                  <a:lumOff val="5000"/>
                </a:schemeClr>
              </a:gs>
              <a:gs pos="100000">
                <a:schemeClr val="accent2">
                  <a:lumMod val="60000"/>
                </a:schemeClr>
              </a:gs>
            </a:gsLst>
            <a:path path="circle">
              <a:fillToRect l="50000" t="130000" r="50000" b="-30000"/>
            </a:path>
          </a:gradFill>
        </p:spPr>
        <p:txBody>
          <a:bodyPr>
            <a:noAutofit/>
          </a:bodyPr>
          <a:lstStyle/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Not because it is not immediately 				dealt with does it mean you had 				gotten away with it.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In due time, God will deal with the sin 			because He is too holy to ignore it.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When a believer sins, the Lord will charge him with his sin because His holiness will not allow sin to go unnoticed and undealt with.</a:t>
            </a:r>
          </a:p>
        </p:txBody>
      </p:sp>
    </p:spTree>
    <p:extLst>
      <p:ext uri="{BB962C8B-B14F-4D97-AF65-F5344CB8AC3E}">
        <p14:creationId xmlns:p14="http://schemas.microsoft.com/office/powerpoint/2010/main" val="742513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40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A49F58E9-B50D-B738-D901-C58E6ECDCA4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B0BCA416-0E08-B49E-1AC9-82004DFB6F0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</p:spPr>
        <p:txBody>
          <a:bodyPr>
            <a:noAutofit/>
          </a:bodyPr>
          <a:lstStyle/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2. David Is Charged (vv. 7-12)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  <a:r>
              <a:rPr lang="en-PH" sz="3600" b="1" u="sng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Sam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12:7-9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this section, Nathan breaks from his parable and responds to David’s reaction to it with the charge, </a:t>
            </a:r>
            <a:r>
              <a:rPr lang="en-PH" sz="3600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“You are the man!”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Remember, Nathan here was 					speaking on God’s behalf.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How terribly frightening these words 			are!</a:t>
            </a:r>
          </a:p>
        </p:txBody>
      </p:sp>
    </p:spTree>
    <p:extLst>
      <p:ext uri="{BB962C8B-B14F-4D97-AF65-F5344CB8AC3E}">
        <p14:creationId xmlns:p14="http://schemas.microsoft.com/office/powerpoint/2010/main" val="18482499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25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25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36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8D53F7C-C032-DBA6-D2CC-618F12A7AB2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EF9A35F3-5853-CE04-EE46-666DADF02C7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</p:spPr>
        <p:txBody>
          <a:bodyPr>
            <a:noAutofit/>
          </a:bodyPr>
          <a:lstStyle/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They are words that pierce through 				spiritual blindness and self-deception 			and break into the sin-hardened heart, 			exposing the guilt that belonged only 			–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and only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– to David!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Heb 4:13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From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7b-9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Nathan now recites God’s words to David in a manner typical of prophetic judgment speeches (cf.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1Sam 2:27-36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767679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36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E945BABE-E6E8-6AC7-6239-4AFBEC37780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14B6F144-B6B2-3DFF-7B18-D92E3A266BD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</p:spPr>
        <p:txBody>
          <a:bodyPr>
            <a:no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Nathan begins with an accusation that includes a description of the Lord’s providence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7b-8ab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The Lord here emphasized the great 			things He –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and only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He 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– had done 			for David. 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8c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What God was emphasizing here was 			that His grace to David was not 				something that was about to be 				exhausted!</a:t>
            </a:r>
          </a:p>
        </p:txBody>
      </p:sp>
    </p:spTree>
    <p:extLst>
      <p:ext uri="{BB962C8B-B14F-4D97-AF65-F5344CB8AC3E}">
        <p14:creationId xmlns:p14="http://schemas.microsoft.com/office/powerpoint/2010/main" val="8693917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25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40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C4D8844-3868-2737-3B67-B1740116A9A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1D614B5B-C14D-D8D5-5BC9-38D4B7D9AEC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</p:spPr>
        <p:txBody>
          <a:bodyPr>
            <a:no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God was pressing upon David the greatness of His grace, goodness and generosity to him.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But because of his sin of lust and 				pride (his abuse of power and 					position),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David lost sight of all who 			God was to him and all that God 				had done for him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And this was what God was 					fundamentally charging him with!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589123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37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D34CC43-91F3-217D-CB58-CF62CAD93B6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D43EB670-377D-3F6A-73C3-E9DA7F72D6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  <a:gradFill>
            <a:gsLst>
              <a:gs pos="0">
                <a:schemeClr val="accent2">
                  <a:lumMod val="40000"/>
                  <a:lumOff val="60000"/>
                </a:schemeClr>
              </a:gs>
              <a:gs pos="34000">
                <a:schemeClr val="accent2">
                  <a:lumMod val="95000"/>
                  <a:lumOff val="5000"/>
                </a:schemeClr>
              </a:gs>
              <a:gs pos="100000">
                <a:schemeClr val="accent2">
                  <a:lumMod val="60000"/>
                </a:schemeClr>
              </a:gs>
            </a:gsLst>
            <a:path path="circle">
              <a:fillToRect l="50000" t="130000" r="50000" b="-30000"/>
            </a:path>
          </a:gradFill>
        </p:spPr>
        <p:txBody>
          <a:bodyPr>
            <a:noAutofit/>
          </a:bodyPr>
          <a:lstStyle/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David forgot the much that he already 			had and became fixed on the little that 			he did not have.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This is what sin does: it powerfully focuses me on what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want, on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my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will, effectively blinding me to who God is as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 Sovereign One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who is Lord over me, as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the Gracious One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who bestows on me all that is truly good, and as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 Merciful One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who spares me from what I really deserve as a sinner.</a:t>
            </a:r>
          </a:p>
        </p:txBody>
      </p:sp>
    </p:spTree>
    <p:extLst>
      <p:ext uri="{BB962C8B-B14F-4D97-AF65-F5344CB8AC3E}">
        <p14:creationId xmlns:p14="http://schemas.microsoft.com/office/powerpoint/2010/main" val="17996182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37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84FDCF7-E655-DBB8-67F3-B6937096160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1B434150-A7FB-8EF0-4359-BDA3CB3D5D9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  <a:gradFill>
            <a:gsLst>
              <a:gs pos="0">
                <a:schemeClr val="accent2">
                  <a:lumMod val="40000"/>
                  <a:lumOff val="60000"/>
                </a:schemeClr>
              </a:gs>
              <a:gs pos="34000">
                <a:schemeClr val="accent2">
                  <a:lumMod val="95000"/>
                  <a:lumOff val="5000"/>
                </a:schemeClr>
              </a:gs>
              <a:gs pos="100000">
                <a:schemeClr val="accent2">
                  <a:lumMod val="60000"/>
                </a:schemeClr>
              </a:gs>
            </a:gsLst>
            <a:path path="circle">
              <a:fillToRect l="50000" t="130000" r="50000" b="-30000"/>
            </a:path>
          </a:gradFill>
        </p:spPr>
        <p:txBody>
          <a:bodyPr>
            <a:noAutofit/>
          </a:bodyPr>
          <a:lstStyle/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When I sin, my will eclipses God’s 			will.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THAT IS WHY WHEN YOU ARE TEMPTED TO SIN, IT IS NECESSARY TO FIGHT FOR THE RIGHT FOCUS: GOD’S HOLY CHARACTER, HIS GRACIOUS PAYMENT FOR YOUR SINS ON THE CROSS OF CHRIST AND THE OUTPOURING OF HIS MANY MERCIES ON YOU EVERYDAY.</a:t>
            </a:r>
          </a:p>
        </p:txBody>
      </p:sp>
    </p:spTree>
    <p:extLst>
      <p:ext uri="{BB962C8B-B14F-4D97-AF65-F5344CB8AC3E}">
        <p14:creationId xmlns:p14="http://schemas.microsoft.com/office/powerpoint/2010/main" val="13449885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37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54734FCC-688B-6438-90A4-83B73C1824E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94987DF4-C1AB-6D71-95CE-C0AF4AB9979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  <a:gradFill>
            <a:gsLst>
              <a:gs pos="0">
                <a:schemeClr val="accent2">
                  <a:lumMod val="40000"/>
                  <a:lumOff val="60000"/>
                </a:schemeClr>
              </a:gs>
              <a:gs pos="34000">
                <a:schemeClr val="accent2">
                  <a:lumMod val="95000"/>
                  <a:lumOff val="5000"/>
                </a:schemeClr>
              </a:gs>
              <a:gs pos="100000">
                <a:schemeClr val="accent2">
                  <a:lumMod val="60000"/>
                </a:schemeClr>
              </a:gs>
            </a:gsLst>
            <a:path path="circle">
              <a:fillToRect l="50000" t="130000" r="50000" b="-30000"/>
            </a:path>
          </a:gradFill>
        </p:spPr>
        <p:txBody>
          <a:bodyPr>
            <a:no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Then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9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God charges David with his more flagrant sins.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Here God begins with a question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9a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which describes David’s sin in a more fundamental way.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In other words, David mocked, 					belittled and disrespected God’s Law 			as if it was nothing worthy of 					consideration.</a:t>
            </a:r>
          </a:p>
        </p:txBody>
      </p:sp>
    </p:spTree>
    <p:extLst>
      <p:ext uri="{BB962C8B-B14F-4D97-AF65-F5344CB8AC3E}">
        <p14:creationId xmlns:p14="http://schemas.microsoft.com/office/powerpoint/2010/main" val="14975185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40000"/>
                <a:lumOff val="60000"/>
              </a:schemeClr>
            </a:gs>
            <a:gs pos="37000">
              <a:schemeClr val="accent2">
                <a:lumMod val="95000"/>
                <a:lumOff val="5000"/>
              </a:schemeClr>
            </a:gs>
            <a:gs pos="100000">
              <a:schemeClr val="accent2">
                <a:lumMod val="60000"/>
              </a:schemeClr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5E911890-AF8D-A6B0-575D-3A2E5EF4327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D8DC22B2-9F27-6ED2-D40E-E4A052C6672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023" y="112889"/>
            <a:ext cx="8974666" cy="6649155"/>
          </a:xfrm>
          <a:gradFill>
            <a:gsLst>
              <a:gs pos="0">
                <a:schemeClr val="accent2">
                  <a:lumMod val="40000"/>
                  <a:lumOff val="60000"/>
                </a:schemeClr>
              </a:gs>
              <a:gs pos="34000">
                <a:schemeClr val="accent2">
                  <a:lumMod val="95000"/>
                  <a:lumOff val="5000"/>
                </a:schemeClr>
              </a:gs>
              <a:gs pos="100000">
                <a:schemeClr val="accent2">
                  <a:lumMod val="60000"/>
                </a:schemeClr>
              </a:gs>
            </a:gsLst>
            <a:path path="circle">
              <a:fillToRect l="50000" t="130000" r="50000" b="-30000"/>
            </a:path>
          </a:gradFill>
        </p:spPr>
        <p:txBody>
          <a:bodyPr>
            <a:no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MOREOVER, TO DESPISE GOD’S WORD, WHICH IS AN EXPRESSION OF HIS WILL, IS TO DESPISE GOD HIMSELF WHO DECLARED IT. 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That is why the sin of disobedience 			to God’s Word is no small thing!</a:t>
            </a:r>
          </a:p>
          <a:p>
            <a:pPr algn="l">
              <a:lnSpc>
                <a:spcPct val="100000"/>
              </a:lnSpc>
              <a:tabLst>
                <a:tab pos="576263" algn="l"/>
                <a:tab pos="841375" algn="l"/>
                <a:tab pos="1019175" algn="l"/>
                <a:tab pos="1154113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~ It is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an affront to Him and to His will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			which carries with it serious 					consequences, many times even 				death in the OT.</a:t>
            </a:r>
          </a:p>
        </p:txBody>
      </p:sp>
    </p:spTree>
    <p:extLst>
      <p:ext uri="{BB962C8B-B14F-4D97-AF65-F5344CB8AC3E}">
        <p14:creationId xmlns:p14="http://schemas.microsoft.com/office/powerpoint/2010/main" val="17857227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2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79</TotalTime>
  <Words>1003</Words>
  <Application>Microsoft Office PowerPoint</Application>
  <PresentationFormat>On-screen Show (4:3)</PresentationFormat>
  <Paragraphs>46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8" baseType="lpstr">
      <vt:lpstr>Aptos</vt:lpstr>
      <vt:lpstr>Aptos Display</vt:lpstr>
      <vt:lpstr>Arial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Robert Casas</dc:creator>
  <cp:lastModifiedBy>Marc Grande</cp:lastModifiedBy>
  <cp:revision>19</cp:revision>
  <dcterms:created xsi:type="dcterms:W3CDTF">2024-02-03T15:31:27Z</dcterms:created>
  <dcterms:modified xsi:type="dcterms:W3CDTF">2024-02-04T03:41:10Z</dcterms:modified>
</cp:coreProperties>
</file>

<file path=docProps/thumbnail.jpeg>
</file>