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79"/>
    <p:restoredTop sz="96000"/>
  </p:normalViewPr>
  <p:slideViewPr>
    <p:cSldViewPr snapToGrid="0">
      <p:cViewPr varScale="1">
        <p:scale>
          <a:sx n="63" d="100"/>
          <a:sy n="63" d="100"/>
        </p:scale>
        <p:origin x="144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340557-B830-C740-9659-74B554A42630}" type="datetimeFigureOut">
              <a:rPr lang="en-US" smtClean="0"/>
              <a:t>12/3/2023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B6B329-FB86-FC49-9CC0-08708A256A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3704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B6B329-FB86-FC49-9CC0-08708A256A0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6965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6AA39-0AD6-C84B-A80C-36BB56723BFC}" type="datetimeFigureOut">
              <a:rPr lang="en-US" smtClean="0"/>
              <a:t>12/3/2023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1C192-C1AF-454E-87E8-F7CABABC9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303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6AA39-0AD6-C84B-A80C-36BB56723BFC}" type="datetimeFigureOut">
              <a:rPr lang="en-US" smtClean="0"/>
              <a:t>12/3/2023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1C192-C1AF-454E-87E8-F7CABABC9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4471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6AA39-0AD6-C84B-A80C-36BB56723BFC}" type="datetimeFigureOut">
              <a:rPr lang="en-US" smtClean="0"/>
              <a:t>12/3/2023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1C192-C1AF-454E-87E8-F7CABABC9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577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6AA39-0AD6-C84B-A80C-36BB56723BFC}" type="datetimeFigureOut">
              <a:rPr lang="en-US" smtClean="0"/>
              <a:t>12/3/2023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1C192-C1AF-454E-87E8-F7CABABC9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826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6AA39-0AD6-C84B-A80C-36BB56723BFC}" type="datetimeFigureOut">
              <a:rPr lang="en-US" smtClean="0"/>
              <a:t>12/3/2023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1C192-C1AF-454E-87E8-F7CABABC9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709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6AA39-0AD6-C84B-A80C-36BB56723BFC}" type="datetimeFigureOut">
              <a:rPr lang="en-US" smtClean="0"/>
              <a:t>12/3/2023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1C192-C1AF-454E-87E8-F7CABABC9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481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6AA39-0AD6-C84B-A80C-36BB56723BFC}" type="datetimeFigureOut">
              <a:rPr lang="en-US" smtClean="0"/>
              <a:t>12/3/2023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1C192-C1AF-454E-87E8-F7CABABC9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829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6AA39-0AD6-C84B-A80C-36BB56723BFC}" type="datetimeFigureOut">
              <a:rPr lang="en-US" smtClean="0"/>
              <a:t>12/3/2023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1C192-C1AF-454E-87E8-F7CABABC9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86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6AA39-0AD6-C84B-A80C-36BB56723BFC}" type="datetimeFigureOut">
              <a:rPr lang="en-US" smtClean="0"/>
              <a:t>12/3/2023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1C192-C1AF-454E-87E8-F7CABABC9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6132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6AA39-0AD6-C84B-A80C-36BB56723BFC}" type="datetimeFigureOut">
              <a:rPr lang="en-US" smtClean="0"/>
              <a:t>12/3/2023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1C192-C1AF-454E-87E8-F7CABABC9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535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6AA39-0AD6-C84B-A80C-36BB56723BFC}" type="datetimeFigureOut">
              <a:rPr lang="en-US" smtClean="0"/>
              <a:t>12/3/2023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1C192-C1AF-454E-87E8-F7CABABC9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0098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76AA39-0AD6-C84B-A80C-36BB56723BFC}" type="datetimeFigureOut">
              <a:rPr lang="en-US" smtClean="0"/>
              <a:t>12/3/2023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D1C192-C1AF-454E-87E8-F7CABABC9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716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89000"/>
              </a:schemeClr>
            </a:gs>
            <a:gs pos="47000">
              <a:schemeClr val="accent1">
                <a:lumMod val="89000"/>
              </a:schemeClr>
            </a:gs>
            <a:gs pos="69000">
              <a:schemeClr val="accent1">
                <a:lumMod val="75000"/>
              </a:schemeClr>
            </a:gs>
            <a:gs pos="97000">
              <a:schemeClr val="accent1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88B4B622-779E-6801-2599-8D4FA06A72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2889" y="90311"/>
            <a:ext cx="8918221" cy="6660445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 SAMUEL SERIES 12: THE PROSPEROUS YEARS: DAVID’S CRIME (2Sam 11:1-27)</a:t>
            </a:r>
            <a:endParaRPr lang="en-PH" sz="36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INTRO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“An Anatomy of Sin”</a:t>
            </a:r>
            <a:endParaRPr lang="en-PH" sz="3600" u="sng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1. The Setting for Sin (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2. The Entertaining of Sin (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2-3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3. The Falling into Sin (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4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4. The Result of Sin (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5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940892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89000"/>
              </a:schemeClr>
            </a:gs>
            <a:gs pos="47000">
              <a:schemeClr val="accent1">
                <a:lumMod val="89000"/>
              </a:schemeClr>
            </a:gs>
            <a:gs pos="69000">
              <a:schemeClr val="accent1">
                <a:lumMod val="75000"/>
              </a:schemeClr>
            </a:gs>
            <a:gs pos="97000">
              <a:schemeClr val="accent1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88B4B622-779E-6801-2599-8D4FA06A72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2889" y="90311"/>
            <a:ext cx="8918221" cy="6660445"/>
          </a:xfrm>
        </p:spPr>
        <p:txBody>
          <a:bodyPr>
            <a:normAutofit lnSpcReduction="10000"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Here we see the hardening effect of sin upon the heart.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The longer you remain unrepentant 			of your sin, the more calloused 				your heart becomes to its negative 			consequences and the more you 			lose sight of its great offense to 				God.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You then find justification to continue 			in it, becoming further hardened to 				the convicting ministry of the Holy 				Spirit.</a:t>
            </a:r>
          </a:p>
        </p:txBody>
      </p:sp>
    </p:spTree>
    <p:extLst>
      <p:ext uri="{BB962C8B-B14F-4D97-AF65-F5344CB8AC3E}">
        <p14:creationId xmlns:p14="http://schemas.microsoft.com/office/powerpoint/2010/main" val="3297790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89000"/>
              </a:schemeClr>
            </a:gs>
            <a:gs pos="47000">
              <a:schemeClr val="accent1">
                <a:lumMod val="89000"/>
              </a:schemeClr>
            </a:gs>
            <a:gs pos="69000">
              <a:schemeClr val="accent1">
                <a:lumMod val="75000"/>
              </a:schemeClr>
            </a:gs>
            <a:gs pos="97000">
              <a:schemeClr val="accent1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88B4B622-779E-6801-2599-8D4FA06A72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2889" y="90311"/>
            <a:ext cx="8918221" cy="6660445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David broke at least four of the Ten Commandments: murder, adultery, lying, and coveting his neighbor’s wife (Ex 20:2-17; Deut 5:6-21).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endParaRPr lang="en-PH" sz="3600" u="sng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CONCLUSION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Some practical things to do in dealing with temptation: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l-GR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1) </a:t>
            </a:r>
            <a:r>
              <a:rPr lang="en-US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Ask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God in earnest prayer to help 					you stay away from people, places, 				and situations that may tempt you.</a:t>
            </a:r>
          </a:p>
        </p:txBody>
      </p:sp>
    </p:spTree>
    <p:extLst>
      <p:ext uri="{BB962C8B-B14F-4D97-AF65-F5344CB8AC3E}">
        <p14:creationId xmlns:p14="http://schemas.microsoft.com/office/powerpoint/2010/main" val="1307577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89000"/>
              </a:schemeClr>
            </a:gs>
            <a:gs pos="47000">
              <a:schemeClr val="accent1">
                <a:lumMod val="89000"/>
              </a:schemeClr>
            </a:gs>
            <a:gs pos="69000">
              <a:schemeClr val="accent1">
                <a:lumMod val="75000"/>
              </a:schemeClr>
            </a:gs>
            <a:gs pos="97000">
              <a:schemeClr val="accent1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88B4B622-779E-6801-2599-8D4FA06A72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2889" y="90311"/>
            <a:ext cx="8918221" cy="6660445"/>
          </a:xfrm>
        </p:spPr>
        <p:txBody>
          <a:bodyPr>
            <a:normAutofit lnSpcReduction="10000"/>
          </a:bodyPr>
          <a:lstStyle/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US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2) Memorize and meditate on portions 				of Scripture that combat your specific 				weaknesses. 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		~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Ps 119:9, 11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3) Recognize that at the root of most 					temptation is a real need or desire 					that only God can fill.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4) Make yourself accountable to a godly 				believer, one with whom you can 					openly share your struggles, and 					who you can call for help when 					temptation strikes.</a:t>
            </a:r>
          </a:p>
        </p:txBody>
      </p:sp>
    </p:spTree>
    <p:extLst>
      <p:ext uri="{BB962C8B-B14F-4D97-AF65-F5344CB8AC3E}">
        <p14:creationId xmlns:p14="http://schemas.microsoft.com/office/powerpoint/2010/main" val="3824594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89000"/>
              </a:schemeClr>
            </a:gs>
            <a:gs pos="47000">
              <a:schemeClr val="accent1">
                <a:lumMod val="89000"/>
              </a:schemeClr>
            </a:gs>
            <a:gs pos="69000">
              <a:schemeClr val="accent1">
                <a:lumMod val="75000"/>
              </a:schemeClr>
            </a:gs>
            <a:gs pos="97000">
              <a:schemeClr val="accent1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88B4B622-779E-6801-2599-8D4FA06A72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2889" y="90311"/>
            <a:ext cx="8918221" cy="6660445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US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5) Pray to the Lord to grant you a holy 				loathing for sin and a deeper 						sensitivity to the convicting work of 				the Holy Spirit.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We are given </a:t>
            </a:r>
            <a:r>
              <a:rPr lang="en-PH" sz="36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command 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1Pet 1:14-16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It would do us well 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“to set the Lord 				continually before 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[us]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(cf.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Ps 16:8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), 			keeping His glory and His holiness 				ever in our spiritual sight.</a:t>
            </a:r>
          </a:p>
        </p:txBody>
      </p:sp>
    </p:spTree>
    <p:extLst>
      <p:ext uri="{BB962C8B-B14F-4D97-AF65-F5344CB8AC3E}">
        <p14:creationId xmlns:p14="http://schemas.microsoft.com/office/powerpoint/2010/main" val="2209800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89000"/>
              </a:schemeClr>
            </a:gs>
            <a:gs pos="47000">
              <a:schemeClr val="accent1">
                <a:lumMod val="89000"/>
              </a:schemeClr>
            </a:gs>
            <a:gs pos="69000">
              <a:schemeClr val="accent1">
                <a:lumMod val="75000"/>
              </a:schemeClr>
            </a:gs>
            <a:gs pos="97000">
              <a:schemeClr val="accent1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88B4B622-779E-6801-2599-8D4FA06A72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2889" y="90311"/>
            <a:ext cx="8918221" cy="6660445"/>
          </a:xfrm>
        </p:spPr>
        <p:txBody>
          <a:bodyPr>
            <a:normAutofit lnSpcReduction="10000"/>
          </a:bodyPr>
          <a:lstStyle/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5. The Cover-up of Sin: More Sin – Deceit 	(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6-13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2Sam 11:6-13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crisis brought by Bathsheba’s pregnancy needed to be resolved since to be discovered would have severe consequences.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So, under the pretense of seeking 				information about the course of the 				war, David gave orders to Joab to 				send Uriah back to him in Jerusalem: 			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6-7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18120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89000"/>
              </a:schemeClr>
            </a:gs>
            <a:gs pos="47000">
              <a:schemeClr val="accent1">
                <a:lumMod val="89000"/>
              </a:schemeClr>
            </a:gs>
            <a:gs pos="69000">
              <a:schemeClr val="accent1">
                <a:lumMod val="75000"/>
              </a:schemeClr>
            </a:gs>
            <a:gs pos="97000">
              <a:schemeClr val="accent1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88B4B622-779E-6801-2599-8D4FA06A72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2889" y="90311"/>
            <a:ext cx="8918221" cy="6660445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8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It was merely a ploy to get Uriah to 				come home and sleep with his wife so 			it would appear that he had gotten her 			pregnant!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The whole thing was a deceitful 				attempt to cover up his sin with 				Bathsheba.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Unconfessed and unrepented sin would always seek to be covered up.</a:t>
            </a:r>
          </a:p>
        </p:txBody>
      </p:sp>
    </p:spTree>
    <p:extLst>
      <p:ext uri="{BB962C8B-B14F-4D97-AF65-F5344CB8AC3E}">
        <p14:creationId xmlns:p14="http://schemas.microsoft.com/office/powerpoint/2010/main" val="153461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89000"/>
              </a:schemeClr>
            </a:gs>
            <a:gs pos="47000">
              <a:schemeClr val="accent1">
                <a:lumMod val="89000"/>
              </a:schemeClr>
            </a:gs>
            <a:gs pos="69000">
              <a:schemeClr val="accent1">
                <a:lumMod val="75000"/>
              </a:schemeClr>
            </a:gs>
            <a:gs pos="97000">
              <a:schemeClr val="accent1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88B4B622-779E-6801-2599-8D4FA06A72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2889" y="90311"/>
            <a:ext cx="8918221" cy="6660445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It is an indication of either an effort to 			escape its consequences or a desire 			to continue in it.</a:t>
            </a:r>
            <a:endParaRPr lang="en-PH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Unfortunately for David his plan did not work: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9-13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These circumstances more greatly emphasize David’s guilt as Uriah’s response to David’s less-than-honorable offer provided a stark contrast to David’s sinful actions: 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11ab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36628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89000"/>
              </a:schemeClr>
            </a:gs>
            <a:gs pos="47000">
              <a:schemeClr val="accent1">
                <a:lumMod val="89000"/>
              </a:schemeClr>
            </a:gs>
            <a:gs pos="69000">
              <a:schemeClr val="accent1">
                <a:lumMod val="75000"/>
              </a:schemeClr>
            </a:gs>
            <a:gs pos="97000">
              <a:schemeClr val="accent1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88B4B622-779E-6801-2599-8D4FA06A72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2889" y="90311"/>
            <a:ext cx="8918221" cy="6660445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11c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Uriah’s insistence on maintaining his 			ritual purity by sleeping in the guard 			barracks brought David to more 				manipulative actions. 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12-13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David’s desperation was increasing.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Uriah drunk proved to be a better man 			than David sober!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Sin had blinded David.</a:t>
            </a:r>
          </a:p>
        </p:txBody>
      </p:sp>
    </p:spTree>
    <p:extLst>
      <p:ext uri="{BB962C8B-B14F-4D97-AF65-F5344CB8AC3E}">
        <p14:creationId xmlns:p14="http://schemas.microsoft.com/office/powerpoint/2010/main" val="690051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89000"/>
              </a:schemeClr>
            </a:gs>
            <a:gs pos="47000">
              <a:schemeClr val="accent1">
                <a:lumMod val="89000"/>
              </a:schemeClr>
            </a:gs>
            <a:gs pos="69000">
              <a:schemeClr val="accent1">
                <a:lumMod val="75000"/>
              </a:schemeClr>
            </a:gs>
            <a:gs pos="97000">
              <a:schemeClr val="accent1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88B4B622-779E-6801-2599-8D4FA06A72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2889" y="90311"/>
            <a:ext cx="8918221" cy="6660445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6. The Cover-up of Sin: Greater Sin – 	Murder (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14-25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a. The Plot (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14-15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2Sam 11:14-15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His first attempt at deceitful manipulation of Uriah having failed, David now was pushed to take more drastic measures.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wickedness in David’s heart was inflamed by unrepented sin at several points.</a:t>
            </a:r>
          </a:p>
        </p:txBody>
      </p:sp>
    </p:spTree>
    <p:extLst>
      <p:ext uri="{BB962C8B-B14F-4D97-AF65-F5344CB8AC3E}">
        <p14:creationId xmlns:p14="http://schemas.microsoft.com/office/powerpoint/2010/main" val="2276380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89000"/>
              </a:schemeClr>
            </a:gs>
            <a:gs pos="47000">
              <a:schemeClr val="accent1">
                <a:lumMod val="89000"/>
              </a:schemeClr>
            </a:gs>
            <a:gs pos="69000">
              <a:schemeClr val="accent1">
                <a:lumMod val="75000"/>
              </a:schemeClr>
            </a:gs>
            <a:gs pos="97000">
              <a:schemeClr val="accent1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88B4B622-779E-6801-2599-8D4FA06A72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2889" y="90311"/>
            <a:ext cx="8918221" cy="6660445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b. The Execution (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16-17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2Sam 11:16-17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David’s plot included collateral 				damage: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17b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Our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s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can sometimes hurt others who may not be involved in our sinning.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Buried guilt can harden us to commit 			not only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more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sin but also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greater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				sin, until we don’t care who gets hurt 			as long as the truth stays hidden.</a:t>
            </a:r>
          </a:p>
        </p:txBody>
      </p:sp>
    </p:spTree>
    <p:extLst>
      <p:ext uri="{BB962C8B-B14F-4D97-AF65-F5344CB8AC3E}">
        <p14:creationId xmlns:p14="http://schemas.microsoft.com/office/powerpoint/2010/main" val="2479947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89000"/>
              </a:schemeClr>
            </a:gs>
            <a:gs pos="47000">
              <a:schemeClr val="accent1">
                <a:lumMod val="89000"/>
              </a:schemeClr>
            </a:gs>
            <a:gs pos="69000">
              <a:schemeClr val="accent1">
                <a:lumMod val="75000"/>
              </a:schemeClr>
            </a:gs>
            <a:gs pos="97000">
              <a:schemeClr val="accent1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88B4B622-779E-6801-2599-8D4FA06A72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2889" y="90311"/>
            <a:ext cx="8918221" cy="6660445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That is why one way to deter sinning 			when you are tempted is to think 				about those who could be hurt by 				your sin. 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c. The Report (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18-25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2Sam 11:18-25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 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18-21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Joab sent David a report regarding 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“all the events of the war”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This time David’s scheme succeeded.</a:t>
            </a:r>
          </a:p>
        </p:txBody>
      </p:sp>
    </p:spTree>
    <p:extLst>
      <p:ext uri="{BB962C8B-B14F-4D97-AF65-F5344CB8AC3E}">
        <p14:creationId xmlns:p14="http://schemas.microsoft.com/office/powerpoint/2010/main" val="2693318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89000"/>
              </a:schemeClr>
            </a:gs>
            <a:gs pos="47000">
              <a:schemeClr val="accent1">
                <a:lumMod val="89000"/>
              </a:schemeClr>
            </a:gs>
            <a:gs pos="69000">
              <a:schemeClr val="accent1">
                <a:lumMod val="75000"/>
              </a:schemeClr>
            </a:gs>
            <a:gs pos="97000">
              <a:schemeClr val="accent1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88B4B622-779E-6801-2599-8D4FA06A72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2889" y="90311"/>
            <a:ext cx="8918221" cy="6660445"/>
          </a:xfrm>
        </p:spPr>
        <p:txBody>
          <a:bodyPr>
            <a:no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4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4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22-25</a:t>
            </a:r>
            <a:r>
              <a:rPr lang="en-PH" sz="34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4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By his reply, David continued his 					deception. 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endParaRPr lang="en-PH" sz="34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4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7. The Hardening of Sin (</a:t>
            </a:r>
            <a:r>
              <a:rPr lang="en-PH" sz="34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26-27</a:t>
            </a:r>
            <a:r>
              <a:rPr lang="en-PH" sz="34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4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4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2Sam 11:26-27</a:t>
            </a:r>
            <a:r>
              <a:rPr lang="en-PH" sz="34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 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4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David got what he wanted.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976313" algn="l"/>
                <a:tab pos="1154113" algn="l"/>
                <a:tab pos="1820863" algn="l"/>
              </a:tabLst>
            </a:pPr>
            <a:r>
              <a:rPr lang="en-PH" sz="34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David then wasted no time in making 				her his wife.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976313" algn="l"/>
                <a:tab pos="1154113" algn="l"/>
                <a:tab pos="1820863" algn="l"/>
              </a:tabLst>
            </a:pPr>
            <a:r>
              <a:rPr lang="en-PH" sz="34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It is glaring that there is no mention of 			David mourning over Uriah.</a:t>
            </a:r>
          </a:p>
        </p:txBody>
      </p:sp>
    </p:spTree>
    <p:extLst>
      <p:ext uri="{BB962C8B-B14F-4D97-AF65-F5344CB8AC3E}">
        <p14:creationId xmlns:p14="http://schemas.microsoft.com/office/powerpoint/2010/main" val="640320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292</TotalTime>
  <Words>1070</Words>
  <Application>Microsoft Office PowerPoint</Application>
  <PresentationFormat>On-screen Show (4:3)</PresentationFormat>
  <Paragraphs>65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 Casas</dc:creator>
  <cp:lastModifiedBy>Marc Grande</cp:lastModifiedBy>
  <cp:revision>21</cp:revision>
  <dcterms:created xsi:type="dcterms:W3CDTF">2023-12-02T12:10:21Z</dcterms:created>
  <dcterms:modified xsi:type="dcterms:W3CDTF">2023-12-03T03:28:00Z</dcterms:modified>
</cp:coreProperties>
</file>