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79"/>
    <p:restoredTop sz="95988"/>
  </p:normalViewPr>
  <p:slideViewPr>
    <p:cSldViewPr snapToGrid="0">
      <p:cViewPr varScale="1">
        <p:scale>
          <a:sx n="112" d="100"/>
          <a:sy n="112" d="100"/>
        </p:scale>
        <p:origin x="34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C8537-18E5-6E46-9D39-63605259C345}" type="datetimeFigureOut">
              <a:rPr lang="en-US" smtClean="0"/>
              <a:t>1/28/23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E16B1-0018-F645-B5DE-8995F4732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675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C8537-18E5-6E46-9D39-63605259C345}" type="datetimeFigureOut">
              <a:rPr lang="en-US" smtClean="0"/>
              <a:t>1/28/23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E16B1-0018-F645-B5DE-8995F4732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99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C8537-18E5-6E46-9D39-63605259C345}" type="datetimeFigureOut">
              <a:rPr lang="en-US" smtClean="0"/>
              <a:t>1/28/23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E16B1-0018-F645-B5DE-8995F4732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960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C8537-18E5-6E46-9D39-63605259C345}" type="datetimeFigureOut">
              <a:rPr lang="en-US" smtClean="0"/>
              <a:t>1/28/23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E16B1-0018-F645-B5DE-8995F4732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380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C8537-18E5-6E46-9D39-63605259C345}" type="datetimeFigureOut">
              <a:rPr lang="en-US" smtClean="0"/>
              <a:t>1/28/23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E16B1-0018-F645-B5DE-8995F4732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587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C8537-18E5-6E46-9D39-63605259C345}" type="datetimeFigureOut">
              <a:rPr lang="en-US" smtClean="0"/>
              <a:t>1/28/23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E16B1-0018-F645-B5DE-8995F4732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221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C8537-18E5-6E46-9D39-63605259C345}" type="datetimeFigureOut">
              <a:rPr lang="en-US" smtClean="0"/>
              <a:t>1/28/23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E16B1-0018-F645-B5DE-8995F4732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678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C8537-18E5-6E46-9D39-63605259C345}" type="datetimeFigureOut">
              <a:rPr lang="en-US" smtClean="0"/>
              <a:t>1/28/23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E16B1-0018-F645-B5DE-8995F4732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143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C8537-18E5-6E46-9D39-63605259C345}" type="datetimeFigureOut">
              <a:rPr lang="en-US" smtClean="0"/>
              <a:t>1/28/23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E16B1-0018-F645-B5DE-8995F4732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889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C8537-18E5-6E46-9D39-63605259C345}" type="datetimeFigureOut">
              <a:rPr lang="en-US" smtClean="0"/>
              <a:t>1/28/23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E16B1-0018-F645-B5DE-8995F4732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185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C8537-18E5-6E46-9D39-63605259C345}" type="datetimeFigureOut">
              <a:rPr lang="en-US" smtClean="0"/>
              <a:t>1/28/23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E16B1-0018-F645-B5DE-8995F4732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594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BC8537-18E5-6E46-9D39-63605259C345}" type="datetimeFigureOut">
              <a:rPr lang="en-US" smtClean="0"/>
              <a:t>1/28/23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CE16B1-0018-F645-B5DE-8995F4732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282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1C0D374-6A4E-9905-B4B4-0184CDBFCA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946" y="293615"/>
            <a:ext cx="8749717" cy="6291744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b="1" u="sng" dirty="0">
                <a:solidFill>
                  <a:srgbClr val="0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SAMUEL SERIES 2: THE PATIENT YEARS: THE LAMENT FOR SAUL (2Sam 1:1-27) </a:t>
            </a:r>
            <a:endParaRPr lang="en-PH" sz="3600" b="1" dirty="0">
              <a:solidFill>
                <a:srgbClr val="0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u="sng" dirty="0">
                <a:solidFill>
                  <a:srgbClr val="0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INTRO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rgbClr val="0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As we see the story of the monarchy in Israel advancing, we now transition from the end of Saul’s reign to David’s ascension to the throne.</a:t>
            </a:r>
          </a:p>
        </p:txBody>
      </p:sp>
    </p:spTree>
    <p:extLst>
      <p:ext uri="{BB962C8B-B14F-4D97-AF65-F5344CB8AC3E}">
        <p14:creationId xmlns:p14="http://schemas.microsoft.com/office/powerpoint/2010/main" val="2907797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1C0D374-6A4E-9905-B4B4-0184CDBFCA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946" y="293615"/>
            <a:ext cx="8749717" cy="6291744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expression of genuine sorrow over this great loss also demonstrates that David and his men were not ashamed to grieve.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Mourning can help us deal with 			our intense sorrow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And for us who are not mourning, 		we must not be quick to judge the 		mourning of others as a lack of 			faith in God.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474044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1C0D374-6A4E-9905-B4B4-0184CDBFCA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946" y="293615"/>
            <a:ext cx="8749717" cy="6291744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We must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patiently and graciously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		help them refocus on God and His 			sovereignty.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13-16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At this point, whatever wickedly 			motivated plans this Amalekite had 			instantly crumbled as David 				commanded his immediate 				execution.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v.13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David again asked the man 		his origins.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783444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1C0D374-6A4E-9905-B4B4-0184CDBFCA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946" y="293615"/>
            <a:ext cx="8749717" cy="6291744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Then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14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he rebukes the 				Amalekite.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Note that David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did not rejoice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at 			hearing about Saul’s death. 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He maintained respect for Saul’s 			position as God’s anointed servant.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15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he ordered the execution of the Amalekite.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16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751184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1C0D374-6A4E-9905-B4B4-0184CDBFCA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946" y="293615"/>
            <a:ext cx="8749717" cy="6291744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David executed the Amalekite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on the 		basis of his own testimony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not on 		whether his story was true or not.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Some lessons to be learned from this account: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First,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deceit leads to disaster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 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Prov 12:22a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Prov 21:6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Lying can bring disaster upon the 		liar, even for something he or she 		has not done.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771699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1C0D374-6A4E-9905-B4B4-0184CDBFCA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946" y="293615"/>
            <a:ext cx="8749717" cy="6291744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Second,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respect the position, if not the person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Rom 13:1-7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reminds us of this truth: 		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1b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In spite of the shortcomings of our 			leaders, we should maintain respect 		for the positions they hold, realizing 		that God ultimately has placed rulers 		in authority over us.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This does not mean we are to be 			blind to sins.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(See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Eph 5:11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76796679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1C0D374-6A4E-9905-B4B4-0184CDBFCA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946" y="293615"/>
            <a:ext cx="8749717" cy="6291744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But even in fighting and exposing 			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“deeds of darkness”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we must not 			forget to respect the position.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David considered it a crime to kill the 		king, even though Saul was his 			enemy. 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He believed that God anointed Saul, 		and only God could remove him from 		office.</a:t>
            </a:r>
          </a:p>
        </p:txBody>
      </p:sp>
    </p:spTree>
    <p:extLst>
      <p:ext uri="{BB962C8B-B14F-4D97-AF65-F5344CB8AC3E}">
        <p14:creationId xmlns:p14="http://schemas.microsoft.com/office/powerpoint/2010/main" val="801762979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1C0D374-6A4E-9905-B4B4-0184CDBFCA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946" y="293615"/>
            <a:ext cx="8749717" cy="6291744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Finally,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see the sovereignty of God.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 Amalekite’s fate continues to 			remind us of God’s judgment upon 			these enemies of Israel.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Recall the words of Samuel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1Sam 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18:18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5237787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1C0D374-6A4E-9905-B4B4-0184CDBFCA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946" y="293615"/>
            <a:ext cx="8749717" cy="6291744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outline of the book: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I. THE PATIENT YEARS (2 Samuel 1 – 4)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II. THE PROSPEROUS YEARS (2 	Samuel 5 – 12)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III. THE PERILOUS YEARS (2 Samuel 13 	– 24)</a:t>
            </a:r>
            <a:endParaRPr lang="en-PH" sz="3600" dirty="0">
              <a:solidFill>
                <a:srgbClr val="0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9458595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1C0D374-6A4E-9905-B4B4-0184CDBFCA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946" y="293615"/>
            <a:ext cx="8749717" cy="6291744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Our outline of chapter 1: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I. THE PATIENT YEARS (2 Samuel 1 – 4)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A. The Grieving for Saul (2Sam 1:1-27)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1. David Learns of Saul’s Death 					(1:1-16)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2. David Laments Saul and 						Jonathan’s Deaths (1:17-27)</a:t>
            </a:r>
          </a:p>
        </p:txBody>
      </p:sp>
    </p:spTree>
    <p:extLst>
      <p:ext uri="{BB962C8B-B14F-4D97-AF65-F5344CB8AC3E}">
        <p14:creationId xmlns:p14="http://schemas.microsoft.com/office/powerpoint/2010/main" val="1589968065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1C0D374-6A4E-9905-B4B4-0184CDBFCA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946" y="293615"/>
            <a:ext cx="8749717" cy="6291744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  <a:r>
              <a:rPr lang="en-PH" sz="3600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GRIEVING FOR SAUL (2Sam 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PH" sz="3600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1:1-27)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1. David Learns of Saul’s Death (1:1-16)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1:1-16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Recall what happened in 1Sam 30.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2-4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the following day,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“a man 			came out of the camp from Saul”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			which was at Mt. Gilboa.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3998819491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1C0D374-6A4E-9905-B4B4-0184CDBFCA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946" y="293615"/>
            <a:ext cx="8749717" cy="6291744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3-4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he delivers his news.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5-10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the details of his report unfold.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In answering David’s question, the 			messenger claimed that he had 			accidentally come upon the wounded 		Saul (vv. 5-6) and identified himself 		as an Amalekite to Saul who 				supposedly asked him who he was 			(vv. 7-8).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376233285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1C0D374-6A4E-9905-B4B4-0184CDBFCA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946" y="293615"/>
            <a:ext cx="8749717" cy="6291744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9-10a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he claimed that the 			fatally-wounded Saul asked him to 			kill him, which he obeyed with the 			justification that Saul was going to 			die anyway.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How completely different this man’s account was from what happened as narrated in 1Sam 31:3-6!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This was obviously a fabricated 			story, a false report! 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2953417444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1C0D374-6A4E-9905-B4B4-0184CDBFCA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946" y="293615"/>
            <a:ext cx="8749717" cy="6291744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10b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 Amalekite brought these items to 		David in order to substantiate his 			story.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Quite obviously this Amalekite fabricated this version of Saul’s death, expecting David to reward him (see 4:10) by killing his enemy and by bringing Saul’s crown and bracelet to David.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11-12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endParaRPr lang="en-PH" sz="3600" dirty="0"/>
          </a:p>
        </p:txBody>
      </p:sp>
    </p:spTree>
    <p:extLst>
      <p:ext uri="{BB962C8B-B14F-4D97-AF65-F5344CB8AC3E}">
        <p14:creationId xmlns:p14="http://schemas.microsoft.com/office/powerpoint/2010/main" val="701866356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1C0D374-6A4E-9905-B4B4-0184CDBFCA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946" y="293615"/>
            <a:ext cx="8749717" cy="6291744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It is clear that David and his men 			were visibly shaken over the news 			Saul’s death.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Why did they mourn their enemy’s death?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Here we see the heart of David 			and, by his influence, his men.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They mourned the death of Saul and Jonathan because: 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1) Jonathan was David’s close friend.</a:t>
            </a:r>
          </a:p>
        </p:txBody>
      </p:sp>
    </p:spTree>
    <p:extLst>
      <p:ext uri="{BB962C8B-B14F-4D97-AF65-F5344CB8AC3E}">
        <p14:creationId xmlns:p14="http://schemas.microsoft.com/office/powerpoint/2010/main" val="2833500147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1C0D374-6A4E-9905-B4B4-0184CDBFCA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946" y="293615"/>
            <a:ext cx="8749717" cy="6291744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2) Saul, although having become their 		enemy, was nonetheless their king. 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3) The deaths meant that the nation 			once more tasted another humiliating 		defeat at the hands of the Philistines.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4) This defeat meant a tremendous 			loss of life in the armies of Israel.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5) The death of even a corrupt king 			would signal politically difficult 				times for Israel.</a:t>
            </a:r>
          </a:p>
        </p:txBody>
      </p:sp>
    </p:spTree>
    <p:extLst>
      <p:ext uri="{BB962C8B-B14F-4D97-AF65-F5344CB8AC3E}">
        <p14:creationId xmlns:p14="http://schemas.microsoft.com/office/powerpoint/2010/main" val="2414964021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113</TotalTime>
  <Words>1130</Words>
  <Application>Microsoft Macintosh PowerPoint</Application>
  <PresentationFormat>On-screen Show (4:3)</PresentationFormat>
  <Paragraphs>66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Casas</dc:creator>
  <cp:lastModifiedBy>Robert Casas</cp:lastModifiedBy>
  <cp:revision>18</cp:revision>
  <dcterms:created xsi:type="dcterms:W3CDTF">2023-01-28T13:46:37Z</dcterms:created>
  <dcterms:modified xsi:type="dcterms:W3CDTF">2023-01-28T15:40:00Z</dcterms:modified>
</cp:coreProperties>
</file>