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97" r:id="rId2"/>
    <p:sldId id="314" r:id="rId3"/>
    <p:sldId id="315" r:id="rId4"/>
    <p:sldId id="370" r:id="rId5"/>
    <p:sldId id="372" r:id="rId6"/>
    <p:sldId id="371" r:id="rId7"/>
    <p:sldId id="327" r:id="rId8"/>
    <p:sldId id="259" r:id="rId9"/>
    <p:sldId id="256" r:id="rId10"/>
    <p:sldId id="270" r:id="rId11"/>
    <p:sldId id="298" r:id="rId12"/>
    <p:sldId id="346" r:id="rId13"/>
    <p:sldId id="262" r:id="rId14"/>
    <p:sldId id="263" r:id="rId15"/>
    <p:sldId id="373" r:id="rId16"/>
    <p:sldId id="264" r:id="rId17"/>
    <p:sldId id="368" r:id="rId18"/>
    <p:sldId id="367" r:id="rId19"/>
    <p:sldId id="277" r:id="rId20"/>
    <p:sldId id="369" r:id="rId21"/>
    <p:sldId id="319" r:id="rId22"/>
    <p:sldId id="278" r:id="rId23"/>
    <p:sldId id="361" r:id="rId24"/>
  </p:sldIdLst>
  <p:sldSz cx="12192000" cy="6858000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22" autoAdjust="0"/>
    <p:restoredTop sz="89306" autoAdjust="0"/>
  </p:normalViewPr>
  <p:slideViewPr>
    <p:cSldViewPr snapToGrid="0">
      <p:cViewPr varScale="1">
        <p:scale>
          <a:sx n="87" d="100"/>
          <a:sy n="87" d="100"/>
        </p:scale>
        <p:origin x="108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1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70E4CCB0-E887-417C-9F47-19572FCB5CC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1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31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2CAFE3AF-2855-4B67-948A-B7BF917D87F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493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148E73-250C-4F70-8059-D81342D32D50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63638"/>
            <a:ext cx="5586413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0" y="4479925"/>
            <a:ext cx="5643563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6"/>
            <a:ext cx="30559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738" y="8842376"/>
            <a:ext cx="3055937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4B674-11C4-4640-A7D6-B10E1A0646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509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255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264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848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384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D4B674-11C4-4640-A7D6-B10E1A0646F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187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14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64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1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193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197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5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087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229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77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71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61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505DB-8DC5-4510-8AFE-E6552FB813F5}" type="datetimeFigureOut">
              <a:rPr lang="en-US" smtClean="0"/>
              <a:t>3/23/2025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18646-D0E4-446C-9937-BF7BC88CE1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16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572" y="470354"/>
            <a:ext cx="10515600" cy="5767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b="1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endParaRPr lang="en-US" sz="6000" b="1" dirty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en-US" sz="6000" b="1" dirty="0">
                <a:latin typeface="Arial Black" panose="020B0A04020102020204" pitchFamily="34" charset="0"/>
              </a:rPr>
              <a:t>Mini Series on the SEVEN CHURCHES in Asia Minor </a:t>
            </a:r>
          </a:p>
        </p:txBody>
      </p:sp>
    </p:spTree>
    <p:extLst>
      <p:ext uri="{BB962C8B-B14F-4D97-AF65-F5344CB8AC3E}">
        <p14:creationId xmlns:p14="http://schemas.microsoft.com/office/powerpoint/2010/main" val="1968035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464" y="141267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b="1" dirty="0">
                <a:solidFill>
                  <a:srgbClr val="FF0000"/>
                </a:solidFill>
              </a:rPr>
              <a:t>“Facing the Reality o</a:t>
            </a:r>
            <a:r>
              <a:rPr lang="en-US" sz="8800" b="1" i="1" dirty="0">
                <a:solidFill>
                  <a:srgbClr val="FF0000"/>
                </a:solidFill>
              </a:rPr>
              <a:t>f</a:t>
            </a:r>
            <a:r>
              <a:rPr lang="en-US" sz="8800" b="1" i="1" u="sng" dirty="0">
                <a:solidFill>
                  <a:srgbClr val="FF0000"/>
                </a:solidFill>
              </a:rPr>
              <a:t> REALITY</a:t>
            </a:r>
            <a:r>
              <a:rPr lang="en-US" sz="8800" b="1" i="1" dirty="0">
                <a:solidFill>
                  <a:srgbClr val="FF0000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8133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1.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8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ORRESPONDENT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201400" cy="4879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/>
              <a:t>v1a: The words of Him who has the </a:t>
            </a:r>
            <a:r>
              <a:rPr lang="en-US" sz="6000" b="1" i="1" u="sng" dirty="0">
                <a:solidFill>
                  <a:srgbClr val="FF0000"/>
                </a:solidFill>
              </a:rPr>
              <a:t>seven spirits of God</a:t>
            </a:r>
            <a:r>
              <a:rPr lang="en-US" sz="6000" i="1" dirty="0"/>
              <a:t> </a:t>
            </a:r>
            <a:r>
              <a:rPr lang="en-US" sz="6000" dirty="0"/>
              <a:t>and the </a:t>
            </a:r>
            <a:r>
              <a:rPr lang="en-US" sz="6000" b="1" i="1" u="sng" dirty="0">
                <a:solidFill>
                  <a:srgbClr val="FF0000"/>
                </a:solidFill>
              </a:rPr>
              <a:t>seven stars.</a:t>
            </a:r>
          </a:p>
        </p:txBody>
      </p:sp>
    </p:spTree>
    <p:extLst>
      <p:ext uri="{BB962C8B-B14F-4D97-AF65-F5344CB8AC3E}">
        <p14:creationId xmlns:p14="http://schemas.microsoft.com/office/powerpoint/2010/main" val="95010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1.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8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ORRESPONDENT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201400" cy="4879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/>
              <a:t>a. who has the </a:t>
            </a:r>
            <a:r>
              <a:rPr lang="en-US" sz="6000" b="1" i="1" u="sng" dirty="0">
                <a:solidFill>
                  <a:srgbClr val="FF0000"/>
                </a:solidFill>
              </a:rPr>
              <a:t>seven spirits</a:t>
            </a:r>
            <a:r>
              <a:rPr lang="en-US" sz="6000" i="1" dirty="0"/>
              <a:t> of God</a:t>
            </a:r>
            <a:endParaRPr lang="en-US" sz="6000" dirty="0"/>
          </a:p>
          <a:p>
            <a:pPr marL="0" indent="0">
              <a:buNone/>
            </a:pPr>
            <a:r>
              <a:rPr lang="en-US" sz="6000" dirty="0"/>
              <a:t>	Isaiah 2:11</a:t>
            </a:r>
          </a:p>
          <a:p>
            <a:pPr marL="0" indent="0">
              <a:buNone/>
            </a:pPr>
            <a:endParaRPr lang="en-US" sz="6000" dirty="0"/>
          </a:p>
          <a:p>
            <a:pPr marL="0" indent="0">
              <a:buNone/>
            </a:pPr>
            <a:r>
              <a:rPr lang="en-US" sz="6000" dirty="0"/>
              <a:t>b. Who has the </a:t>
            </a:r>
            <a:r>
              <a:rPr lang="en-US" sz="6000" b="1" i="1" u="sng" dirty="0">
                <a:solidFill>
                  <a:srgbClr val="FF0000"/>
                </a:solidFill>
              </a:rPr>
              <a:t>seven stars</a:t>
            </a:r>
            <a:r>
              <a:rPr lang="en-US" sz="6000" i="1" dirty="0"/>
              <a:t>.</a:t>
            </a:r>
          </a:p>
          <a:p>
            <a:pPr marL="0" indent="0">
              <a:buNone/>
            </a:pPr>
            <a:r>
              <a:rPr lang="en-US" sz="6000" i="1" dirty="0"/>
              <a:t>	</a:t>
            </a:r>
            <a:r>
              <a:rPr lang="en-US" sz="6000" dirty="0"/>
              <a:t>Revelation 1:20</a:t>
            </a:r>
          </a:p>
        </p:txBody>
      </p:sp>
    </p:spTree>
    <p:extLst>
      <p:ext uri="{BB962C8B-B14F-4D97-AF65-F5344CB8AC3E}">
        <p14:creationId xmlns:p14="http://schemas.microsoft.com/office/powerpoint/2010/main" val="224756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2.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0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OMMENDATION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NONE.</a:t>
            </a:r>
          </a:p>
        </p:txBody>
      </p:sp>
    </p:spTree>
    <p:extLst>
      <p:ext uri="{BB962C8B-B14F-4D97-AF65-F5344CB8AC3E}">
        <p14:creationId xmlns:p14="http://schemas.microsoft.com/office/powerpoint/2010/main" val="6103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3.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0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ONDEMNATION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90688"/>
            <a:ext cx="11811000" cy="45142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V1b: I know your works. You have the </a:t>
            </a:r>
            <a:r>
              <a:rPr lang="en-US" sz="6000" i="1" dirty="0"/>
              <a:t>reputation</a:t>
            </a:r>
            <a:r>
              <a:rPr lang="en-US" sz="6000" dirty="0"/>
              <a:t> of being </a:t>
            </a:r>
            <a:r>
              <a:rPr lang="en-US" sz="6000" b="1" u="sng" dirty="0">
                <a:solidFill>
                  <a:srgbClr val="FF0000"/>
                </a:solidFill>
              </a:rPr>
              <a:t>alive</a:t>
            </a:r>
            <a:r>
              <a:rPr lang="en-US" sz="6000" dirty="0"/>
              <a:t>, but </a:t>
            </a:r>
            <a:r>
              <a:rPr lang="en-US" sz="6000" b="1" i="1" u="sng" dirty="0">
                <a:solidFill>
                  <a:srgbClr val="FF0000"/>
                </a:solidFill>
              </a:rPr>
              <a:t>you are dead</a:t>
            </a:r>
            <a:r>
              <a:rPr lang="en-US" sz="6000" dirty="0"/>
              <a:t>.	</a:t>
            </a:r>
          </a:p>
        </p:txBody>
      </p:sp>
    </p:spTree>
    <p:extLst>
      <p:ext uri="{BB962C8B-B14F-4D97-AF65-F5344CB8AC3E}">
        <p14:creationId xmlns:p14="http://schemas.microsoft.com/office/powerpoint/2010/main" val="77743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3.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0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ONDEMNATION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90688"/>
            <a:ext cx="11811000" cy="45142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v1b: I know your works. You have the </a:t>
            </a:r>
            <a:r>
              <a:rPr lang="en-US" sz="6000" i="1" dirty="0"/>
              <a:t>reputation</a:t>
            </a:r>
            <a:r>
              <a:rPr lang="en-US" sz="6000" dirty="0"/>
              <a:t> of being </a:t>
            </a:r>
            <a:r>
              <a:rPr lang="en-US" sz="6000" b="1" u="sng" dirty="0">
                <a:solidFill>
                  <a:srgbClr val="FF0000"/>
                </a:solidFill>
              </a:rPr>
              <a:t>alive</a:t>
            </a:r>
            <a:r>
              <a:rPr lang="en-US" sz="6000" dirty="0"/>
              <a:t>, but </a:t>
            </a:r>
            <a:r>
              <a:rPr lang="en-US" sz="6000" b="1" i="1" u="sng" dirty="0">
                <a:solidFill>
                  <a:srgbClr val="FF0000"/>
                </a:solidFill>
              </a:rPr>
              <a:t>you are dead</a:t>
            </a:r>
            <a:r>
              <a:rPr lang="en-US" sz="6000" dirty="0"/>
              <a:t>.	</a:t>
            </a:r>
          </a:p>
          <a:p>
            <a:pPr marL="0" indent="0">
              <a:buNone/>
            </a:pPr>
            <a:r>
              <a:rPr lang="en-US" sz="6000" dirty="0"/>
              <a:t>v2b: for I have </a:t>
            </a:r>
            <a:r>
              <a:rPr lang="en-US" sz="6000" b="1" i="1" u="sng" dirty="0">
                <a:solidFill>
                  <a:srgbClr val="FF0000"/>
                </a:solidFill>
              </a:rPr>
              <a:t>not</a:t>
            </a:r>
            <a:r>
              <a:rPr lang="en-US" sz="6000" dirty="0"/>
              <a:t> found your works </a:t>
            </a:r>
            <a:r>
              <a:rPr lang="en-US" sz="6000" b="1" i="1" u="sng" dirty="0">
                <a:solidFill>
                  <a:srgbClr val="FF0000"/>
                </a:solidFill>
              </a:rPr>
              <a:t>complete</a:t>
            </a:r>
            <a:r>
              <a:rPr lang="en-US" sz="6000" dirty="0"/>
              <a:t> in the sight of my God.</a:t>
            </a:r>
          </a:p>
        </p:txBody>
      </p:sp>
    </p:spTree>
    <p:extLst>
      <p:ext uri="{BB962C8B-B14F-4D97-AF65-F5344CB8AC3E}">
        <p14:creationId xmlns:p14="http://schemas.microsoft.com/office/powerpoint/2010/main" val="299844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3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4.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0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v4a: Yet you have still a </a:t>
            </a:r>
            <a:r>
              <a:rPr lang="en-US" sz="6000" b="1" i="1" u="sng" dirty="0">
                <a:solidFill>
                  <a:srgbClr val="FF0000"/>
                </a:solidFill>
              </a:rPr>
              <a:t>few names</a:t>
            </a:r>
            <a:r>
              <a:rPr lang="en-US" sz="6000" dirty="0"/>
              <a:t> in Sardis, people who have </a:t>
            </a:r>
            <a:r>
              <a:rPr lang="en-US" sz="6000" b="1" dirty="0">
                <a:solidFill>
                  <a:srgbClr val="FF0000"/>
                </a:solidFill>
              </a:rPr>
              <a:t>not soiled</a:t>
            </a:r>
            <a:r>
              <a:rPr lang="en-US" sz="6000" dirty="0"/>
              <a:t> their garments…	</a:t>
            </a:r>
          </a:p>
        </p:txBody>
      </p:sp>
    </p:spTree>
    <p:extLst>
      <p:ext uri="{BB962C8B-B14F-4D97-AF65-F5344CB8AC3E}">
        <p14:creationId xmlns:p14="http://schemas.microsoft.com/office/powerpoint/2010/main" val="349216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3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5.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0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v2-v3:</a:t>
            </a:r>
          </a:p>
          <a:p>
            <a:pPr marL="0" indent="0">
              <a:buNone/>
            </a:pPr>
            <a:r>
              <a:rPr lang="en-US" sz="6000" dirty="0"/>
              <a:t>	a. </a:t>
            </a:r>
            <a:r>
              <a:rPr lang="en-US" sz="6000" b="1" i="1" u="sng" dirty="0"/>
              <a:t>Wake up</a:t>
            </a:r>
          </a:p>
          <a:p>
            <a:pPr marL="0" indent="0">
              <a:buNone/>
            </a:pPr>
            <a:r>
              <a:rPr lang="en-US" sz="6000" dirty="0"/>
              <a:t>	b. </a:t>
            </a:r>
            <a:r>
              <a:rPr lang="en-US" sz="6000" b="1" i="1" u="sng" dirty="0"/>
              <a:t>Strengthen</a:t>
            </a:r>
            <a:r>
              <a:rPr lang="en-US" sz="6000" dirty="0"/>
              <a:t> what remains </a:t>
            </a:r>
          </a:p>
          <a:p>
            <a:pPr marL="0" indent="0">
              <a:buNone/>
            </a:pPr>
            <a:r>
              <a:rPr lang="en-US" sz="6000" dirty="0"/>
              <a:t>	c. </a:t>
            </a:r>
            <a:r>
              <a:rPr lang="en-US" sz="6000" b="1" i="1" u="sng" dirty="0"/>
              <a:t>Remember</a:t>
            </a:r>
          </a:p>
          <a:p>
            <a:pPr marL="0" indent="0">
              <a:buNone/>
            </a:pPr>
            <a:r>
              <a:rPr lang="en-US" sz="6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6154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36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5.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0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v2-v3:</a:t>
            </a:r>
          </a:p>
          <a:p>
            <a:pPr marL="0" indent="0">
              <a:buNone/>
            </a:pPr>
            <a:r>
              <a:rPr lang="en-US" sz="6000" dirty="0"/>
              <a:t>	d. </a:t>
            </a:r>
            <a:r>
              <a:rPr lang="en-US" sz="6000" b="1" i="1" u="sng" dirty="0"/>
              <a:t>Keep it</a:t>
            </a:r>
          </a:p>
          <a:p>
            <a:pPr marL="0" indent="0">
              <a:buNone/>
            </a:pPr>
            <a:r>
              <a:rPr lang="en-US" sz="6000" dirty="0"/>
              <a:t>	e. </a:t>
            </a:r>
            <a:r>
              <a:rPr lang="en-US" sz="6000" b="1" i="1" u="sng" dirty="0"/>
              <a:t>Repent</a:t>
            </a:r>
          </a:p>
        </p:txBody>
      </p:sp>
    </p:spTree>
    <p:extLst>
      <p:ext uri="{BB962C8B-B14F-4D97-AF65-F5344CB8AC3E}">
        <p14:creationId xmlns:p14="http://schemas.microsoft.com/office/powerpoint/2010/main" val="377163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6.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0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ONSOLATION </a:t>
            </a:r>
            <a:r>
              <a:rPr lang="en-US" sz="6000" dirty="0"/>
              <a:t>(v5)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61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The one who </a:t>
            </a:r>
            <a:r>
              <a:rPr lang="en-US" sz="6000" b="1" i="1" u="sng" dirty="0">
                <a:solidFill>
                  <a:srgbClr val="FF0000"/>
                </a:solidFill>
              </a:rPr>
              <a:t>conquers</a:t>
            </a:r>
            <a:r>
              <a:rPr lang="en-US" sz="6000" dirty="0"/>
              <a:t> will be: </a:t>
            </a:r>
          </a:p>
          <a:p>
            <a:pPr marL="0" indent="0">
              <a:buNone/>
            </a:pPr>
            <a:r>
              <a:rPr lang="en-US" sz="6000" dirty="0"/>
              <a:t>a. </a:t>
            </a:r>
            <a:r>
              <a:rPr lang="en-US" sz="6000" b="1" i="1" u="sng" dirty="0">
                <a:solidFill>
                  <a:srgbClr val="FF0000"/>
                </a:solidFill>
              </a:rPr>
              <a:t>clothed</a:t>
            </a:r>
            <a:r>
              <a:rPr lang="en-US" sz="6000" dirty="0"/>
              <a:t> thus in white garments (see v4b also), </a:t>
            </a:r>
          </a:p>
          <a:p>
            <a:pPr marL="0" indent="0">
              <a:buNone/>
            </a:pPr>
            <a:r>
              <a:rPr lang="en-US" sz="6000" dirty="0"/>
              <a:t>b. I will </a:t>
            </a:r>
            <a:r>
              <a:rPr lang="en-US" sz="6000" b="1" i="1" u="sng" dirty="0">
                <a:solidFill>
                  <a:srgbClr val="FF0000"/>
                </a:solidFill>
              </a:rPr>
              <a:t>never blot </a:t>
            </a:r>
            <a:r>
              <a:rPr lang="en-US" sz="6000" dirty="0"/>
              <a:t>his name out of the book of life. </a:t>
            </a:r>
          </a:p>
        </p:txBody>
      </p:sp>
    </p:spTree>
    <p:extLst>
      <p:ext uri="{BB962C8B-B14F-4D97-AF65-F5344CB8AC3E}">
        <p14:creationId xmlns:p14="http://schemas.microsoft.com/office/powerpoint/2010/main" val="12387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7657646"/>
              </p:ext>
            </p:extLst>
          </p:nvPr>
        </p:nvGraphicFramePr>
        <p:xfrm>
          <a:off x="457201" y="248494"/>
          <a:ext cx="11087100" cy="638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7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53634">
                <a:tc>
                  <a:txBody>
                    <a:bodyPr/>
                    <a:lstStyle/>
                    <a:p>
                      <a:r>
                        <a:rPr lang="en-US" sz="5000" dirty="0"/>
                        <a:t>COMMONALITIES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15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5000" dirty="0"/>
                        <a:t>1. Correspondent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7350">
                <a:tc>
                  <a:txBody>
                    <a:bodyPr/>
                    <a:lstStyle/>
                    <a:p>
                      <a:r>
                        <a:rPr lang="en-US" sz="5000" dirty="0"/>
                        <a:t>2. Commendation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11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0" dirty="0"/>
                        <a:t>3. Condemnation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r>
                        <a:rPr lang="en-US" sz="5000" dirty="0"/>
                        <a:t>4. Challenge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0857">
                <a:tc>
                  <a:txBody>
                    <a:bodyPr/>
                    <a:lstStyle/>
                    <a:p>
                      <a:r>
                        <a:rPr lang="en-US" sz="5000" dirty="0"/>
                        <a:t>5. Call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9886">
                <a:tc>
                  <a:txBody>
                    <a:bodyPr/>
                    <a:lstStyle/>
                    <a:p>
                      <a:r>
                        <a:rPr lang="en-US" sz="5000" dirty="0"/>
                        <a:t>6. Consolation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0955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6.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0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ONSOLATION </a:t>
            </a:r>
            <a:r>
              <a:rPr lang="en-US" sz="6000" dirty="0"/>
              <a:t>(v5)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61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c. I </a:t>
            </a:r>
            <a:r>
              <a:rPr lang="en-US" sz="6000" b="1" i="1" u="sng" dirty="0">
                <a:solidFill>
                  <a:srgbClr val="FF0000"/>
                </a:solidFill>
              </a:rPr>
              <a:t>will confess</a:t>
            </a:r>
            <a:r>
              <a:rPr lang="en-US" sz="6000" dirty="0"/>
              <a:t> his name before my Father and before his angels.</a:t>
            </a:r>
          </a:p>
        </p:txBody>
      </p:sp>
    </p:spTree>
    <p:extLst>
      <p:ext uri="{BB962C8B-B14F-4D97-AF65-F5344CB8AC3E}">
        <p14:creationId xmlns:p14="http://schemas.microsoft.com/office/powerpoint/2010/main" val="1699488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7.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0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ALL</a:t>
            </a:r>
            <a:r>
              <a:rPr lang="en-US" sz="6000" b="1" dirty="0"/>
              <a:t> (</a:t>
            </a:r>
            <a:r>
              <a:rPr lang="en-US" sz="6000" dirty="0"/>
              <a:t>v6)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dirty="0"/>
              <a:t>He who has an ear, let him hear what the Spirit says to the churches.</a:t>
            </a:r>
          </a:p>
        </p:txBody>
      </p:sp>
    </p:spTree>
    <p:extLst>
      <p:ext uri="{BB962C8B-B14F-4D97-AF65-F5344CB8AC3E}">
        <p14:creationId xmlns:p14="http://schemas.microsoft.com/office/powerpoint/2010/main" val="219090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8. </a:t>
            </a:r>
            <a:r>
              <a:rPr lang="en-US" sz="6000" b="1" u="sng" dirty="0"/>
              <a:t>The</a:t>
            </a:r>
            <a:r>
              <a:rPr lang="en-US" sz="6000" b="1" dirty="0"/>
              <a:t> </a:t>
            </a:r>
            <a:r>
              <a:rPr lang="en-US" sz="8000" b="1" u="sng" dirty="0">
                <a:solidFill>
                  <a:srgbClr val="FF0000"/>
                </a:solidFill>
              </a:rPr>
              <a:t>C</a:t>
            </a:r>
            <a:r>
              <a:rPr lang="en-US" sz="6000" b="1" u="sng" dirty="0"/>
              <a:t>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695039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5400" dirty="0"/>
              <a:t>2 Corinthians 13:5</a:t>
            </a:r>
          </a:p>
          <a:p>
            <a:pPr marL="0" indent="0">
              <a:buNone/>
            </a:pPr>
            <a:r>
              <a:rPr lang="en-US" sz="5400" b="1" i="1" u="sng" dirty="0">
                <a:solidFill>
                  <a:srgbClr val="FF0000"/>
                </a:solidFill>
              </a:rPr>
              <a:t>Examine</a:t>
            </a:r>
            <a:r>
              <a:rPr lang="en-US" sz="5400" dirty="0"/>
              <a:t> yourselves, to see whether you are in the faith. </a:t>
            </a:r>
            <a:r>
              <a:rPr lang="en-US" sz="5400" b="1" i="1" u="sng" dirty="0">
                <a:solidFill>
                  <a:srgbClr val="FF0000"/>
                </a:solidFill>
              </a:rPr>
              <a:t>Test</a:t>
            </a:r>
            <a:r>
              <a:rPr lang="en-US" sz="5400" dirty="0"/>
              <a:t> yourselves. Or do you not </a:t>
            </a:r>
            <a:r>
              <a:rPr lang="en-US" sz="5400" b="1" i="1" u="sng" dirty="0">
                <a:solidFill>
                  <a:srgbClr val="FF0000"/>
                </a:solidFill>
              </a:rPr>
              <a:t>realize</a:t>
            </a:r>
            <a:r>
              <a:rPr lang="en-US" sz="5400" dirty="0"/>
              <a:t> this about yourselves, that Jesus Christ is in you?—</a:t>
            </a:r>
            <a:r>
              <a:rPr lang="en-US" sz="5400" b="1" i="1" u="sng" dirty="0">
                <a:solidFill>
                  <a:schemeClr val="accent5">
                    <a:lumMod val="75000"/>
                  </a:schemeClr>
                </a:solidFill>
              </a:rPr>
              <a:t>unless</a:t>
            </a:r>
            <a:r>
              <a:rPr lang="en-US" sz="5400" dirty="0"/>
              <a:t> indeed you</a:t>
            </a:r>
            <a:r>
              <a:rPr lang="en-US" sz="5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5400" b="1" i="1" u="sng" dirty="0">
                <a:solidFill>
                  <a:schemeClr val="accent5">
                    <a:lumMod val="75000"/>
                  </a:schemeClr>
                </a:solidFill>
              </a:rPr>
              <a:t>fail</a:t>
            </a:r>
            <a:r>
              <a:rPr lang="en-US" sz="5400" dirty="0"/>
              <a:t> to meet the test!</a:t>
            </a:r>
          </a:p>
        </p:txBody>
      </p:sp>
    </p:spTree>
    <p:extLst>
      <p:ext uri="{BB962C8B-B14F-4D97-AF65-F5344CB8AC3E}">
        <p14:creationId xmlns:p14="http://schemas.microsoft.com/office/powerpoint/2010/main" val="49849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89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530702"/>
              </p:ext>
            </p:extLst>
          </p:nvPr>
        </p:nvGraphicFramePr>
        <p:xfrm>
          <a:off x="331076" y="47296"/>
          <a:ext cx="11146221" cy="6750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8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67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41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800" dirty="0"/>
                        <a:t>COMMONALITIES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/>
                        <a:t>EPHESUS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0147">
                <a:tc>
                  <a:txBody>
                    <a:bodyPr/>
                    <a:lstStyle/>
                    <a:p>
                      <a:r>
                        <a:rPr lang="en-US" sz="3800" dirty="0"/>
                        <a:t>1. Correspondent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Holds the seven stars,</a:t>
                      </a:r>
                      <a:r>
                        <a:rPr lang="en-US" sz="40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4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walks among the seven golden lampstands.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34173">
                <a:tc>
                  <a:txBody>
                    <a:bodyPr/>
                    <a:lstStyle/>
                    <a:p>
                      <a:r>
                        <a:rPr lang="en-US" sz="3800" dirty="0"/>
                        <a:t>2. Commendation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Rejects</a:t>
                      </a:r>
                      <a:r>
                        <a:rPr lang="en-US" sz="4000" baseline="0" dirty="0"/>
                        <a:t> evil, perseveres, has patience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58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800" dirty="0"/>
                        <a:t>3. Condemnation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Lost their FIRST</a:t>
                      </a:r>
                      <a:r>
                        <a:rPr lang="en-US" sz="4000" baseline="0" dirty="0"/>
                        <a:t> LOVE.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5849">
                <a:tc>
                  <a:txBody>
                    <a:bodyPr/>
                    <a:lstStyle/>
                    <a:p>
                      <a:r>
                        <a:rPr lang="en-US" sz="3800" dirty="0"/>
                        <a:t>4. Challenge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Return to their first</a:t>
                      </a:r>
                      <a:r>
                        <a:rPr lang="en-US" sz="4000" baseline="0" dirty="0"/>
                        <a:t> love.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849">
                <a:tc>
                  <a:txBody>
                    <a:bodyPr/>
                    <a:lstStyle/>
                    <a:p>
                      <a:r>
                        <a:rPr lang="en-US" sz="3800" dirty="0"/>
                        <a:t>5. 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He who has ears let him hear.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3800" dirty="0"/>
                        <a:t>6. Consolation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The TREE of LIFE.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998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0156970"/>
              </p:ext>
            </p:extLst>
          </p:nvPr>
        </p:nvGraphicFramePr>
        <p:xfrm>
          <a:off x="331076" y="424542"/>
          <a:ext cx="11603420" cy="581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99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48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800" dirty="0"/>
                        <a:t>COMMONALITIES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/>
                        <a:t>SMYRNA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0283">
                <a:tc>
                  <a:txBody>
                    <a:bodyPr/>
                    <a:lstStyle/>
                    <a:p>
                      <a:r>
                        <a:rPr lang="en-US" sz="3800" dirty="0"/>
                        <a:t>1. Correspondent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first and the last, who died and came to life.</a:t>
                      </a:r>
                      <a:endParaRPr lang="en-US" sz="3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3772">
                <a:tc>
                  <a:txBody>
                    <a:bodyPr/>
                    <a:lstStyle/>
                    <a:p>
                      <a:r>
                        <a:rPr lang="en-US" sz="3800" dirty="0"/>
                        <a:t>2. Commendation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Gracefully</a:t>
                      </a:r>
                      <a:r>
                        <a:rPr lang="en-US" sz="3800" baseline="0" dirty="0"/>
                        <a:t> bears sufferings.</a:t>
                      </a:r>
                      <a:endParaRPr lang="en-US" sz="3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02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800" dirty="0"/>
                        <a:t>3. Condemnation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0202">
                <a:tc>
                  <a:txBody>
                    <a:bodyPr/>
                    <a:lstStyle/>
                    <a:p>
                      <a:r>
                        <a:rPr lang="en-US" sz="3800" dirty="0"/>
                        <a:t>4. Challenge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Be</a:t>
                      </a:r>
                      <a:r>
                        <a:rPr lang="en-US" sz="3800" baseline="0" dirty="0"/>
                        <a:t> faithful until death.</a:t>
                      </a:r>
                      <a:endParaRPr lang="en-US" sz="3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0202">
                <a:tc>
                  <a:txBody>
                    <a:bodyPr/>
                    <a:lstStyle/>
                    <a:p>
                      <a:r>
                        <a:rPr lang="en-US" sz="3800" dirty="0"/>
                        <a:t>5. 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He who has ears let him hear.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0202">
                <a:tc>
                  <a:txBody>
                    <a:bodyPr/>
                    <a:lstStyle/>
                    <a:p>
                      <a:r>
                        <a:rPr lang="en-US" sz="3800" dirty="0"/>
                        <a:t>6. Consolation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The CROWN</a:t>
                      </a:r>
                      <a:r>
                        <a:rPr lang="en-US" sz="3800" baseline="0" dirty="0"/>
                        <a:t> of LIFE.</a:t>
                      </a:r>
                      <a:endParaRPr lang="en-US" sz="3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9294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7633644"/>
              </p:ext>
            </p:extLst>
          </p:nvPr>
        </p:nvGraphicFramePr>
        <p:xfrm>
          <a:off x="299545" y="7885"/>
          <a:ext cx="11634951" cy="6803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460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40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800" dirty="0"/>
                        <a:t>COMMONALITIES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/>
                        <a:t>PERGAMUM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9732">
                <a:tc>
                  <a:txBody>
                    <a:bodyPr/>
                    <a:lstStyle/>
                    <a:p>
                      <a:r>
                        <a:rPr lang="en-US" sz="3800" dirty="0"/>
                        <a:t>1. Correspondent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aseline="0" dirty="0"/>
                        <a:t>Who has the TWO EDGED SWORD.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8891">
                <a:tc>
                  <a:txBody>
                    <a:bodyPr/>
                    <a:lstStyle/>
                    <a:p>
                      <a:r>
                        <a:rPr lang="en-US" sz="3800" dirty="0"/>
                        <a:t>2. Commendation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Faithful,</a:t>
                      </a:r>
                      <a:r>
                        <a:rPr lang="en-US" sz="4000" baseline="0" dirty="0"/>
                        <a:t> hold fast, did not deny Christ.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588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800" dirty="0"/>
                        <a:t>3. Condemnation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aseline="0" dirty="0"/>
                        <a:t>Holding to the doctrine of Balaam and the </a:t>
                      </a:r>
                      <a:r>
                        <a:rPr lang="en-US" sz="4000" baseline="0" dirty="0" err="1"/>
                        <a:t>Nicolaitans</a:t>
                      </a:r>
                      <a:r>
                        <a:rPr lang="en-US" sz="4000" baseline="0" dirty="0"/>
                        <a:t>.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3360">
                <a:tc>
                  <a:txBody>
                    <a:bodyPr/>
                    <a:lstStyle/>
                    <a:p>
                      <a:r>
                        <a:rPr lang="en-US" sz="3800" dirty="0"/>
                        <a:t>4. Challenge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Repent.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8252">
                <a:tc>
                  <a:txBody>
                    <a:bodyPr/>
                    <a:lstStyle/>
                    <a:p>
                      <a:r>
                        <a:rPr lang="en-US" sz="3800" dirty="0"/>
                        <a:t>5. 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He who has ears let him hear.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58891">
                <a:tc>
                  <a:txBody>
                    <a:bodyPr/>
                    <a:lstStyle/>
                    <a:p>
                      <a:r>
                        <a:rPr lang="en-US" sz="3800" dirty="0"/>
                        <a:t>6. Consolation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aseline="0" dirty="0"/>
                        <a:t>Hidden manna, white stone with name</a:t>
                      </a:r>
                      <a:r>
                        <a:rPr lang="en-US" sz="4000" dirty="0"/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9545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26337"/>
              </p:ext>
            </p:extLst>
          </p:nvPr>
        </p:nvGraphicFramePr>
        <p:xfrm>
          <a:off x="314747" y="156529"/>
          <a:ext cx="11245881" cy="6293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2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33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18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800" dirty="0"/>
                        <a:t>COMMONALITIES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/>
                        <a:t>THYATIRA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9375">
                <a:tc>
                  <a:txBody>
                    <a:bodyPr/>
                    <a:lstStyle/>
                    <a:p>
                      <a:r>
                        <a:rPr lang="en-US" sz="3800" dirty="0"/>
                        <a:t>1. Correspondent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dirty="0">
                          <a:solidFill>
                            <a:schemeClr val="tx1"/>
                          </a:solidFill>
                        </a:rPr>
                        <a:t>Eyes like a flame of fire, feet are like burnished bronze.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9375">
                <a:tc>
                  <a:txBody>
                    <a:bodyPr/>
                    <a:lstStyle/>
                    <a:p>
                      <a:r>
                        <a:rPr lang="en-US" sz="3800" dirty="0"/>
                        <a:t>2. Commendation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They</a:t>
                      </a:r>
                      <a:r>
                        <a:rPr lang="en-US" sz="40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had </a:t>
                      </a:r>
                      <a:r>
                        <a:rPr lang="en-US" sz="4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love, faith, service, patient endurance.</a:t>
                      </a:r>
                      <a:endParaRPr lang="en-US" sz="40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8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800" dirty="0"/>
                        <a:t>3. Condemnation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Tolerated</a:t>
                      </a:r>
                      <a:r>
                        <a:rPr lang="en-US" sz="4000" baseline="0" dirty="0"/>
                        <a:t> Jezebel.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1863">
                <a:tc>
                  <a:txBody>
                    <a:bodyPr/>
                    <a:lstStyle/>
                    <a:p>
                      <a:r>
                        <a:rPr lang="en-US" sz="3800" dirty="0"/>
                        <a:t>4. Challenge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Repent,</a:t>
                      </a:r>
                      <a:r>
                        <a:rPr lang="en-US" sz="4000" baseline="0" dirty="0"/>
                        <a:t> Hold Fast.</a:t>
                      </a:r>
                      <a:endParaRPr lang="en-US" sz="4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1863">
                <a:tc>
                  <a:txBody>
                    <a:bodyPr/>
                    <a:lstStyle/>
                    <a:p>
                      <a:r>
                        <a:rPr lang="en-US" sz="3800" dirty="0"/>
                        <a:t>5. 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He who has ears let him hear.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8777">
                <a:tc>
                  <a:txBody>
                    <a:bodyPr/>
                    <a:lstStyle/>
                    <a:p>
                      <a:r>
                        <a:rPr lang="en-US" sz="3800" dirty="0"/>
                        <a:t>6. Consolation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/>
                        <a:t>Morning star will be given.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166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9325356"/>
              </p:ext>
            </p:extLst>
          </p:nvPr>
        </p:nvGraphicFramePr>
        <p:xfrm>
          <a:off x="331076" y="189186"/>
          <a:ext cx="11603420" cy="6448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3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99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602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800" dirty="0"/>
                        <a:t>COMMONALITIES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/>
                        <a:t>SMYRNA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6192">
                <a:tc>
                  <a:txBody>
                    <a:bodyPr/>
                    <a:lstStyle/>
                    <a:p>
                      <a:r>
                        <a:rPr lang="en-US" sz="3800" dirty="0"/>
                        <a:t>1. Correspondent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first and the last, who died and came to life.</a:t>
                      </a:r>
                      <a:endParaRPr lang="en-US" sz="3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0893">
                <a:tc>
                  <a:txBody>
                    <a:bodyPr/>
                    <a:lstStyle/>
                    <a:p>
                      <a:r>
                        <a:rPr lang="en-US" sz="3800" dirty="0"/>
                        <a:t>2. Commendation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Gracefully</a:t>
                      </a:r>
                      <a:r>
                        <a:rPr lang="en-US" sz="3800" baseline="0" dirty="0"/>
                        <a:t> bears sufferings.</a:t>
                      </a:r>
                      <a:endParaRPr lang="en-US" sz="3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02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800" dirty="0"/>
                        <a:t>3. Condemnation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0202">
                <a:tc>
                  <a:txBody>
                    <a:bodyPr/>
                    <a:lstStyle/>
                    <a:p>
                      <a:r>
                        <a:rPr lang="en-US" sz="3800" dirty="0"/>
                        <a:t>4. Challenge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Be</a:t>
                      </a:r>
                      <a:r>
                        <a:rPr lang="en-US" sz="3800" baseline="0" dirty="0"/>
                        <a:t> faithful until death.</a:t>
                      </a:r>
                      <a:endParaRPr lang="en-US" sz="3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0202">
                <a:tc>
                  <a:txBody>
                    <a:bodyPr/>
                    <a:lstStyle/>
                    <a:p>
                      <a:r>
                        <a:rPr lang="en-US" sz="3800" dirty="0"/>
                        <a:t>5. 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He who has ears let him hear.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0202">
                <a:tc>
                  <a:txBody>
                    <a:bodyPr/>
                    <a:lstStyle/>
                    <a:p>
                      <a:r>
                        <a:rPr lang="en-US" sz="3800" dirty="0"/>
                        <a:t>6. Consolation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800" dirty="0"/>
                        <a:t>The CROWN</a:t>
                      </a:r>
                      <a:r>
                        <a:rPr lang="en-US" sz="3800" baseline="0" dirty="0"/>
                        <a:t> of LIFE.</a:t>
                      </a:r>
                      <a:endParaRPr lang="en-US" sz="3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0687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2146" t="26253" r="5497" b="12487"/>
          <a:stretch/>
        </p:blipFill>
        <p:spPr>
          <a:xfrm>
            <a:off x="522515" y="306684"/>
            <a:ext cx="11205028" cy="631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30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9530" y="2338014"/>
            <a:ext cx="9144000" cy="1655762"/>
          </a:xfrm>
        </p:spPr>
        <p:txBody>
          <a:bodyPr>
            <a:normAutofit/>
          </a:bodyPr>
          <a:lstStyle/>
          <a:p>
            <a:r>
              <a:rPr lang="en-US" sz="6600" b="1" dirty="0"/>
              <a:t>REVELATION 3:1-6</a:t>
            </a:r>
          </a:p>
        </p:txBody>
      </p:sp>
    </p:spTree>
    <p:extLst>
      <p:ext uri="{BB962C8B-B14F-4D97-AF65-F5344CB8AC3E}">
        <p14:creationId xmlns:p14="http://schemas.microsoft.com/office/powerpoint/2010/main" val="3947195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14604</TotalTime>
  <Words>666</Words>
  <Application>Microsoft Office PowerPoint</Application>
  <PresentationFormat>Widescreen</PresentationFormat>
  <Paragraphs>125</Paragraphs>
  <Slides>23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 The CORRESPONDENT</vt:lpstr>
      <vt:lpstr>1. The CORRESPONDENT</vt:lpstr>
      <vt:lpstr>2. The COMMENDATION</vt:lpstr>
      <vt:lpstr>3. The CONDEMNATION</vt:lpstr>
      <vt:lpstr>3. The CONDEMNATION</vt:lpstr>
      <vt:lpstr>4. The CHALLENGE</vt:lpstr>
      <vt:lpstr>5. The CHALLENGE</vt:lpstr>
      <vt:lpstr>5. The CHALLENGE</vt:lpstr>
      <vt:lpstr>6. The CONSOLATION (v5)</vt:lpstr>
      <vt:lpstr>6. The CONSOLATION (v5)</vt:lpstr>
      <vt:lpstr>7. The CALL (v6)</vt:lpstr>
      <vt:lpstr>8. The 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Vicoy_</dc:creator>
  <cp:lastModifiedBy>Marc Grande</cp:lastModifiedBy>
  <cp:revision>198</cp:revision>
  <cp:lastPrinted>2024-09-07T12:53:15Z</cp:lastPrinted>
  <dcterms:created xsi:type="dcterms:W3CDTF">2024-04-24T00:48:52Z</dcterms:created>
  <dcterms:modified xsi:type="dcterms:W3CDTF">2025-03-23T03:17:16Z</dcterms:modified>
</cp:coreProperties>
</file>