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27"/>
    <p:restoredTop sz="94635"/>
  </p:normalViewPr>
  <p:slideViewPr>
    <p:cSldViewPr snapToGrid="0" snapToObjects="1">
      <p:cViewPr varScale="1">
        <p:scale>
          <a:sx n="91" d="100"/>
          <a:sy n="91" d="100"/>
        </p:scale>
        <p:origin x="728" y="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26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29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0"/>
            <a:ext cx="21145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191250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633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0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615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529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41529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73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48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20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37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83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tx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4582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tx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tx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9FBD8A42-6146-C94C-93E6-0334BD465710}" type="datetimeFigureOut">
              <a:rPr lang="en-US" smtClean="0"/>
              <a:t>4/19/25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629400"/>
            <a:ext cx="502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tx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tx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C52E254-25B7-C04A-AB71-738BDFF660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C Futura Casual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C Futura Casual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C Futura Casual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C Futura Casu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C Futura Casual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C Futura Casual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C Futura Casual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C Futura Casu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82227"/>
            <a:ext cx="8802594" cy="6632263"/>
          </a:xfrm>
        </p:spPr>
        <p:txBody>
          <a:bodyPr/>
          <a:lstStyle/>
          <a:p>
            <a:pPr algn="l"/>
            <a:r>
              <a:rPr lang="en-US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 BLESSING OF OUR IDENTIFICATION IN CHRIST</a:t>
            </a:r>
          </a:p>
          <a:p>
            <a:pPr algn="l">
              <a:tabLst>
                <a:tab pos="628650" algn="l"/>
                <a:tab pos="982663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I. </a:t>
            </a: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INTRO</a:t>
            </a:r>
          </a:p>
          <a:p>
            <a:pPr marL="571500" indent="-571500" algn="l">
              <a:buFont typeface="Wingdings" charset="0"/>
              <a:buChar char="Ø"/>
              <a:tabLst>
                <a:tab pos="628650" algn="l"/>
                <a:tab pos="982663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Today, we celebrate Resurrection Sunday in commemoration of the resurrection of our Lord Jesus Christ.</a:t>
            </a:r>
          </a:p>
          <a:p>
            <a:pPr algn="l">
              <a:tabLst>
                <a:tab pos="628650" algn="l"/>
                <a:tab pos="982663" algn="l"/>
              </a:tabLs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 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his day has always been associated 		with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newness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.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tabLst>
                <a:tab pos="628650" algn="l"/>
                <a:tab pos="982663" algn="l"/>
              </a:tabLs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 </a:t>
            </a:r>
            <a:r>
              <a:rPr lang="en-US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1Cor 15:14, 17-19</a:t>
            </a:r>
          </a:p>
          <a:p>
            <a:pPr marL="571500" indent="-571500" algn="l">
              <a:buFont typeface="Wingdings" charset="0"/>
              <a:buChar char="Ø"/>
              <a:tabLst>
                <a:tab pos="628650" algn="l"/>
                <a:tab pos="982663" algn="l"/>
              </a:tabLs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Read </a:t>
            </a:r>
            <a:r>
              <a:rPr lang="en-US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Rom 6:3-4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283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0"/>
            <a:ext cx="8802594" cy="6714491"/>
          </a:xfrm>
        </p:spPr>
        <p:txBody>
          <a:bodyPr/>
          <a:lstStyle/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IV. </a:t>
            </a: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CONCLUSION: IMPLICATIONS</a:t>
            </a:r>
          </a:p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If we think of our old, sinful life as dead and buried, we have a powerful motive to resist sin. 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We can consciously choose to treat 		the desires and temptations of the old 		nature as if they were dead.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~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Then we can continue to enjoy our 			wonderful new life with Jesus.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 Gal 3:27; Col 3:1-4	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9526338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100501"/>
            <a:ext cx="8802594" cy="6613990"/>
          </a:xfrm>
        </p:spPr>
        <p:txBody>
          <a:bodyPr/>
          <a:lstStyle/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For Paul, the practical insight demonstrated by baptism is a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dual identification with Christ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, not only in His dying for us, but also in His life-giving resurrection. 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Paul wants to convince believers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	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that sin is no longer a desirable or 		necessary lifestyle.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 IT IS TIME TO STOP LIVING IN SIN 		AND START LIVING IN CHRIST. </a:t>
            </a:r>
          </a:p>
        </p:txBody>
      </p:sp>
    </p:spTree>
    <p:extLst>
      <p:ext uri="{BB962C8B-B14F-4D97-AF65-F5344CB8AC3E}">
        <p14:creationId xmlns:p14="http://schemas.microsoft.com/office/powerpoint/2010/main" val="971036208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100501"/>
            <a:ext cx="8802594" cy="6613990"/>
          </a:xfrm>
        </p:spPr>
        <p:txBody>
          <a:bodyPr>
            <a:normAutofit lnSpcReduction="10000"/>
          </a:bodyPr>
          <a:lstStyle/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Most of us celebrate because of the eternal life we know we’ll have in heaven. 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 We love the prospects of our future.</a:t>
            </a:r>
          </a:p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But the Messiah’s ministry is much more than a ticket to future glory.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 It has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present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implications that, if we 		had faith to believe, would allow us to 		taste glory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right now.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PH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blessings of salvation began 		the day Jesus</a:t>
            </a:r>
            <a:r>
              <a:rPr lang="en-US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rose from the dead.</a:t>
            </a:r>
            <a:endParaRPr lang="en-PH" sz="3600" dirty="0"/>
          </a:p>
        </p:txBody>
      </p:sp>
    </p:spTree>
    <p:extLst>
      <p:ext uri="{BB962C8B-B14F-4D97-AF65-F5344CB8AC3E}">
        <p14:creationId xmlns:p14="http://schemas.microsoft.com/office/powerpoint/2010/main" val="3334137904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100501"/>
            <a:ext cx="8802594" cy="6613990"/>
          </a:xfrm>
        </p:spPr>
        <p:txBody>
          <a:bodyPr/>
          <a:lstStyle/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Does your life revolve around a future hope or a present reality? 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 The truth is that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both should shape 		the decisions of each day. </a:t>
            </a:r>
          </a:p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GOD GAVE HIS DISCIPLES THE GIFT OF FAITH IN ORDER TO BRING HEAVEN INTO THE NOW.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 truth of salvation is not just 			that we will go to heaven, but that 		heaven will come to us in the here 		and now – if we believe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.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5389648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100501"/>
            <a:ext cx="8802594" cy="6613990"/>
          </a:xfrm>
        </p:spPr>
        <p:txBody>
          <a:bodyPr/>
          <a:lstStyle/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Matthew Henry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: “It is certain that all that will go to heaven hereafter begin their heaven now.”</a:t>
            </a:r>
          </a:p>
        </p:txBody>
      </p:sp>
    </p:spTree>
    <p:extLst>
      <p:ext uri="{BB962C8B-B14F-4D97-AF65-F5344CB8AC3E}">
        <p14:creationId xmlns:p14="http://schemas.microsoft.com/office/powerpoint/2010/main" val="1025696700"/>
      </p:ext>
    </p:extLst>
  </p:cSld>
  <p:clrMapOvr>
    <a:masterClrMapping/>
  </p:clrMapOvr>
  <p:transition spd="slow"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F5A9D-9278-886F-EFBE-7ABDD1CB6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8F48C9-9AFB-6E0C-658F-BE4C0BE1FD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965" y="82227"/>
            <a:ext cx="8802594" cy="6632263"/>
          </a:xfrm>
        </p:spPr>
        <p:txBody>
          <a:bodyPr/>
          <a:lstStyle/>
          <a:p>
            <a:pPr algn="l">
              <a:tabLst>
                <a:tab pos="630238" algn="l"/>
                <a:tab pos="987425" algn="l"/>
              </a:tabLst>
            </a:pPr>
            <a:r>
              <a:rPr lang="en-PH" sz="3600" b="1" cap="sm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Background to Romans</a:t>
            </a:r>
            <a:endParaRPr lang="en-PH" sz="3600" cap="smal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  <a:tabLst>
                <a:tab pos="630238" algn="l"/>
                <a:tab pos="98742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Paul wrote this letter at the close of his third missionary journey in the late winter or early spring of </a:t>
            </a:r>
            <a:r>
              <a:rPr lang="en-PH" sz="3600" cap="small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a.d.</a:t>
            </a:r>
            <a:r>
              <a:rPr lang="en-PH" sz="3600" cap="sm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57 or 58.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30238" algn="l"/>
                <a:tab pos="98742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He wrote to believers in Rome with both Jews and Gentile in ethnic backgrounds.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30238" algn="l"/>
                <a:tab pos="987425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 main purpose was to present a complete and detailed statement of the gospel message he proclaimed.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33383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64AFAE-51B8-0A32-CF76-28712BD87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35E6CF2-64F1-3A5E-424F-BEBD4CFE09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964" y="82227"/>
            <a:ext cx="8815291" cy="6632263"/>
          </a:xfrm>
        </p:spPr>
        <p:txBody>
          <a:bodyPr/>
          <a:lstStyle/>
          <a:p>
            <a:pPr algn="l">
              <a:tabLst>
                <a:tab pos="630238" algn="l"/>
                <a:tab pos="98742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OVERARCHING THEME OF 			ROMANS IS THE 						RIGHTEOUSNESS THAT COMES 			FROM GOD: the glorious truth that 			God justifies guilty, condemned 			sinners by grace alone through faith 		alone in Christ alone.</a:t>
            </a:r>
          </a:p>
        </p:txBody>
      </p:sp>
    </p:spTree>
    <p:extLst>
      <p:ext uri="{BB962C8B-B14F-4D97-AF65-F5344CB8AC3E}">
        <p14:creationId xmlns:p14="http://schemas.microsoft.com/office/powerpoint/2010/main" val="1927179470"/>
      </p:ext>
    </p:extLst>
  </p:cSld>
  <p:clrMapOvr>
    <a:masterClrMapping/>
  </p:clrMapOvr>
  <p:transition spd="slow">
    <p:randomBa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82227"/>
            <a:ext cx="8802594" cy="6632263"/>
          </a:xfrm>
        </p:spPr>
        <p:txBody>
          <a:bodyPr/>
          <a:lstStyle/>
          <a:p>
            <a:pPr algn="l">
              <a:tabLst>
                <a:tab pos="539750" algn="l"/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II. </a:t>
            </a: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OUR IDENTIFICATION IN CHRIST’S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</a:t>
            </a: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DEATH</a:t>
            </a:r>
          </a:p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The truth of our identification in Christ and what He did on Calvary fills the entire chapter of Romans 6.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Read </a:t>
            </a:r>
            <a:r>
              <a:rPr lang="en-US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Rom 6:3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</a:t>
            </a:r>
            <a:r>
              <a:rPr lang="en-US" sz="3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“Baptized”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 in the Greek literally 			means “to dip, immerse, submerge 			for a religious purpose, to overwhelm, 		saturate” in water.</a:t>
            </a:r>
          </a:p>
        </p:txBody>
      </p:sp>
    </p:spTree>
    <p:extLst>
      <p:ext uri="{BB962C8B-B14F-4D97-AF65-F5344CB8AC3E}">
        <p14:creationId xmlns:p14="http://schemas.microsoft.com/office/powerpoint/2010/main" val="3091612162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100501"/>
            <a:ext cx="8802594" cy="6613990"/>
          </a:xfrm>
        </p:spPr>
        <p:txBody>
          <a:bodyPr/>
          <a:lstStyle/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Water baptism is the outward 				identification of an inward reality.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The spiritual meaning of baptism 		is identification with a person in 			what the name of that person 			stands for or what he has come to 		do.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In other words,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those who believe 		in Christ are united with Him.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858606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100501"/>
            <a:ext cx="8802594" cy="6613990"/>
          </a:xfrm>
        </p:spPr>
        <p:txBody>
          <a:bodyPr/>
          <a:lstStyle/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Read </a:t>
            </a:r>
            <a:r>
              <a:rPr lang="en-US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Rom 6:4a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.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Burial with Christ refers to 				participating in His death by virtue 		of union with Him.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+mn-ea"/>
              <a:cs typeface="Arial"/>
            </a:endParaRP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As the believer is plunged into the 			water, he thereby declares that he 			has put faith in the expiatory death of 		Christ for the pardon of his sins.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Believers have died to the power 		of sin!</a:t>
            </a:r>
          </a:p>
        </p:txBody>
      </p:sp>
    </p:spTree>
    <p:extLst>
      <p:ext uri="{BB962C8B-B14F-4D97-AF65-F5344CB8AC3E}">
        <p14:creationId xmlns:p14="http://schemas.microsoft.com/office/powerpoint/2010/main" val="198129545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100501"/>
            <a:ext cx="8802594" cy="6613990"/>
          </a:xfrm>
        </p:spPr>
        <p:txBody>
          <a:bodyPr/>
          <a:lstStyle/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Chrysostom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: “If, then, you died in your baptism, stay dead!”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Paul repeats this truth in </a:t>
            </a:r>
            <a:r>
              <a:rPr lang="en-US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Col 2:12a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.</a:t>
            </a:r>
          </a:p>
          <a:p>
            <a:pPr algn="l">
              <a:tabLst>
                <a:tab pos="630238" algn="l"/>
                <a:tab pos="987425" algn="l"/>
              </a:tabLst>
            </a:pP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III. </a:t>
            </a: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OUR IDENTIFICATION IN CHRIST’S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 	</a:t>
            </a: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RESURRECTION</a:t>
            </a:r>
            <a:endParaRPr lang="en-US" sz="3600" i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+mn-ea"/>
              <a:cs typeface="Arial"/>
            </a:endParaRPr>
          </a:p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Read </a:t>
            </a:r>
            <a:r>
              <a:rPr lang="en-US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Rom 6:4b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.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Col 2:12b</a:t>
            </a:r>
          </a:p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The truth of our identification in Christ continues in our being united with Him in His resurrection.</a:t>
            </a:r>
          </a:p>
        </p:txBody>
      </p:sp>
    </p:spTree>
    <p:extLst>
      <p:ext uri="{BB962C8B-B14F-4D97-AF65-F5344CB8AC3E}">
        <p14:creationId xmlns:p14="http://schemas.microsoft.com/office/powerpoint/2010/main" val="1176454757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100501"/>
            <a:ext cx="8802594" cy="6613990"/>
          </a:xfrm>
        </p:spPr>
        <p:txBody>
          <a:bodyPr/>
          <a:lstStyle/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</a:t>
            </a:r>
            <a:r>
              <a:rPr lang="en-US" sz="3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Eph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 2:1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	~ Col 2:12b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</a:t>
            </a:r>
            <a:r>
              <a:rPr lang="en-US" sz="3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Eph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 2:5-6a</a:t>
            </a:r>
          </a:p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For what purpose have we been </a:t>
            </a:r>
            <a:r>
              <a:rPr lang="en-US" sz="3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“raised... up with Him”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 (</a:t>
            </a:r>
            <a:r>
              <a:rPr lang="en-US" sz="3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Eph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 2:6a)? 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</a:t>
            </a:r>
            <a:r>
              <a:rPr lang="en-US" sz="3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“So we too might walk in newness of 		life”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 (Rom 6:4).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As we are united in Christ’s 				resurrection, a new life begins.</a:t>
            </a:r>
          </a:p>
        </p:txBody>
      </p:sp>
    </p:spTree>
    <p:extLst>
      <p:ext uri="{BB962C8B-B14F-4D97-AF65-F5344CB8AC3E}">
        <p14:creationId xmlns:p14="http://schemas.microsoft.com/office/powerpoint/2010/main" val="311594895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65" y="100501"/>
            <a:ext cx="8802594" cy="6613990"/>
          </a:xfrm>
        </p:spPr>
        <p:txBody>
          <a:bodyPr/>
          <a:lstStyle/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en-US" sz="3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Newness”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refers to a qualitatively 		new life with the indwelling of 			Christ. </a:t>
            </a:r>
          </a:p>
          <a:p>
            <a:pPr marL="571500" indent="-571500" algn="l">
              <a:buFont typeface="Wingdings" charset="0"/>
              <a:buChar char="Ø"/>
              <a:tabLst>
                <a:tab pos="630238" algn="l"/>
                <a:tab pos="987425" algn="l"/>
              </a:tabLst>
            </a:pP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 believer, being a new creation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(2Cor 5:17),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is to “walk”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,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to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behave himself consistently with this in contrast to his former manner of life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/>
              </a:rPr>
              <a:t>	~ NO WONDER THE MAJOR SIGN 			THAT A PERSON IS IN CHRIST IS 		HIS CHANGED LIFE.</a:t>
            </a:r>
          </a:p>
          <a:p>
            <a:pPr algn="l">
              <a:tabLst>
                <a:tab pos="630238" algn="l"/>
                <a:tab pos="987425" algn="l"/>
              </a:tabLst>
            </a:pP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	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~ Rom 7:6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6571518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CloudsII">
  <a:themeElements>
    <a:clrScheme name="">
      <a:dk1>
        <a:srgbClr val="000000"/>
      </a:dk1>
      <a:lt1>
        <a:srgbClr val="CCEC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E2F4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C Futura Casual"/>
        <a:ea typeface="ＭＳ Ｐゴシック"/>
        <a:cs typeface=""/>
      </a:majorFont>
      <a:minorFont>
        <a:latin typeface="CAC Futura Casu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CloudsII.pot</Template>
  <TotalTime>1540</TotalTime>
  <Words>948</Words>
  <Application>Microsoft Macintosh PowerPoint</Application>
  <PresentationFormat>On-screen Show (4:3)</PresentationFormat>
  <Paragraphs>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CAC Futura Casual</vt:lpstr>
      <vt:lpstr>Wingdings</vt:lpstr>
      <vt:lpstr>CloudsII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Guiding Light Christian Church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27</cp:revision>
  <dcterms:created xsi:type="dcterms:W3CDTF">2013-03-30T08:35:49Z</dcterms:created>
  <dcterms:modified xsi:type="dcterms:W3CDTF">2025-04-19T15:30:07Z</dcterms:modified>
</cp:coreProperties>
</file>