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97" r:id="rId2"/>
    <p:sldId id="314" r:id="rId3"/>
    <p:sldId id="325" r:id="rId4"/>
    <p:sldId id="315" r:id="rId5"/>
    <p:sldId id="259" r:id="rId6"/>
    <p:sldId id="256" r:id="rId7"/>
    <p:sldId id="270" r:id="rId8"/>
    <p:sldId id="261" r:id="rId9"/>
    <p:sldId id="316" r:id="rId10"/>
    <p:sldId id="326" r:id="rId11"/>
    <p:sldId id="324" r:id="rId12"/>
    <p:sldId id="298" r:id="rId13"/>
    <p:sldId id="262" r:id="rId14"/>
    <p:sldId id="305" r:id="rId15"/>
    <p:sldId id="317" r:id="rId16"/>
    <p:sldId id="263" r:id="rId17"/>
    <p:sldId id="318" r:id="rId18"/>
    <p:sldId id="264" r:id="rId19"/>
    <p:sldId id="319" r:id="rId20"/>
    <p:sldId id="277" r:id="rId21"/>
    <p:sldId id="320" r:id="rId22"/>
    <p:sldId id="278" r:id="rId23"/>
    <p:sldId id="321" r:id="rId24"/>
  </p:sldIdLst>
  <p:sldSz cx="12192000" cy="6858000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8" autoAdjust="0"/>
    <p:restoredTop sz="89306" autoAdjust="0"/>
  </p:normalViewPr>
  <p:slideViewPr>
    <p:cSldViewPr snapToGrid="0">
      <p:cViewPr varScale="1">
        <p:scale>
          <a:sx n="66" d="100"/>
          <a:sy n="66" d="100"/>
        </p:scale>
        <p:origin x="9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1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70E4CCB0-E887-417C-9F47-19572FCB5CC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1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31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2CAFE3AF-2855-4B67-948A-B7BF917D87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493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59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738" y="0"/>
            <a:ext cx="3055937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48E73-250C-4F70-8059-D81342D32D50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63638"/>
            <a:ext cx="5586413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0" y="4479925"/>
            <a:ext cx="5643563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6"/>
            <a:ext cx="30559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738" y="8842376"/>
            <a:ext cx="3055937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4B674-11C4-4640-A7D6-B10E1A0646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50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4B674-11C4-4640-A7D6-B10E1A0646F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255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4B674-11C4-4640-A7D6-B10E1A0646F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24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4B674-11C4-4640-A7D6-B10E1A0646F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573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4B674-11C4-4640-A7D6-B10E1A0646FD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264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4B674-11C4-4640-A7D6-B10E1A0646F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187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147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644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13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193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197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753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087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229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77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71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610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505DB-8DC5-4510-8AFE-E6552FB813F5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18646-D0E4-446C-9937-BF7BC88CE1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6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03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1771" y="365125"/>
            <a:ext cx="93472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4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1.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8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HURCH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1201400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smtClean="0"/>
              <a:t>TEMPLES dedicated to:</a:t>
            </a:r>
          </a:p>
          <a:p>
            <a:pPr marL="0" indent="0">
              <a:buNone/>
            </a:pPr>
            <a:r>
              <a:rPr lang="en-US" sz="6000" dirty="0" smtClean="0"/>
              <a:t>	Athena, Asclepius, </a:t>
            </a:r>
            <a:r>
              <a:rPr lang="en-US" sz="6000" dirty="0" err="1" smtClean="0"/>
              <a:t>Dronysus</a:t>
            </a:r>
            <a:r>
              <a:rPr lang="en-US" sz="6000" dirty="0" smtClean="0"/>
              <a:t>, 	Zeus.</a:t>
            </a:r>
          </a:p>
          <a:p>
            <a:pPr marL="0" indent="0">
              <a:buNone/>
            </a:pPr>
            <a:r>
              <a:rPr lang="en-US" sz="6000" dirty="0" smtClean="0"/>
              <a:t>Major edifice for CULT emperor worship.</a:t>
            </a:r>
          </a:p>
          <a:p>
            <a:pPr marL="0" indent="0">
              <a:buNone/>
            </a:pP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2815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2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8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ORRESPONDENT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1201400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smtClean="0"/>
              <a:t>V12: The </a:t>
            </a:r>
            <a:r>
              <a:rPr lang="en-US" sz="6000" dirty="0"/>
              <a:t>words of him who has the </a:t>
            </a:r>
            <a:r>
              <a:rPr lang="en-US" sz="6000" b="1" i="1" u="sng" dirty="0">
                <a:solidFill>
                  <a:srgbClr val="FF0000"/>
                </a:solidFill>
              </a:rPr>
              <a:t>sharp two-edged sword</a:t>
            </a:r>
            <a:r>
              <a:rPr lang="en-US" sz="6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1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3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OMMENDATION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v13a: “I KNOW…”</a:t>
            </a:r>
          </a:p>
          <a:p>
            <a:pPr marL="0" indent="0">
              <a:buNone/>
            </a:pPr>
            <a:r>
              <a:rPr lang="en-US" sz="6000" dirty="0"/>
              <a:t>	</a:t>
            </a:r>
            <a:r>
              <a:rPr lang="en-US" sz="6000" dirty="0" smtClean="0"/>
              <a:t>-declaration of His 	OMNISCIENCE and 	OMNIPRESENCE.</a:t>
            </a:r>
            <a:endParaRPr lang="en-US" sz="6000" dirty="0"/>
          </a:p>
          <a:p>
            <a:pPr marL="0" indent="0">
              <a:buNone/>
            </a:pP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6103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3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OMMENDATION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a</a:t>
            </a:r>
            <a:r>
              <a:rPr lang="en-US" sz="6000" dirty="0"/>
              <a:t>. </a:t>
            </a:r>
            <a:r>
              <a:rPr lang="en-US" sz="6000" b="1" i="1" dirty="0" smtClean="0"/>
              <a:t>WORKS</a:t>
            </a:r>
            <a:r>
              <a:rPr lang="en-US" sz="6000" i="1" dirty="0" smtClean="0"/>
              <a:t> </a:t>
            </a:r>
            <a:r>
              <a:rPr lang="en-US" sz="6000" dirty="0" smtClean="0"/>
              <a:t>-faithfulness</a:t>
            </a:r>
            <a:endParaRPr lang="en-US" sz="6000" dirty="0"/>
          </a:p>
          <a:p>
            <a:pPr marL="0" indent="0">
              <a:buNone/>
            </a:pPr>
            <a:r>
              <a:rPr lang="en-US" sz="6000" dirty="0"/>
              <a:t>b</a:t>
            </a:r>
            <a:r>
              <a:rPr lang="en-US" sz="6000" dirty="0" smtClean="0"/>
              <a:t>. Where you DWELL, where Satan’s throne is–</a:t>
            </a:r>
            <a:endParaRPr lang="en-US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72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3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OMMENDATION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c. You HOLD FAST to my Name</a:t>
            </a:r>
            <a:endParaRPr lang="en-US" sz="6000" dirty="0"/>
          </a:p>
          <a:p>
            <a:pPr marL="0" indent="0">
              <a:buNone/>
            </a:pPr>
            <a:r>
              <a:rPr lang="en-US" sz="6000" dirty="0" smtClean="0"/>
              <a:t>d. Did not deny my faith even in the days of Antipas my faithful </a:t>
            </a:r>
            <a:r>
              <a:rPr lang="en-US" sz="6000" i="1" u="sng" dirty="0" smtClean="0"/>
              <a:t>WITNESS</a:t>
            </a:r>
            <a:r>
              <a:rPr lang="en-US" sz="6000" dirty="0" smtClean="0"/>
              <a:t>.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05280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ONDEMNATION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90688"/>
            <a:ext cx="11811000" cy="45142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	Read v14-v15</a:t>
            </a:r>
          </a:p>
          <a:p>
            <a:pPr marL="0" indent="0">
              <a:buNone/>
            </a:pPr>
            <a:r>
              <a:rPr lang="en-US" sz="6000" dirty="0" smtClean="0"/>
              <a:t>	a. Hold the doctrine of Balaam</a:t>
            </a:r>
          </a:p>
          <a:p>
            <a:pPr marL="0" indent="0">
              <a:buNone/>
            </a:pPr>
            <a:r>
              <a:rPr lang="en-US" sz="6000" dirty="0"/>
              <a:t>	</a:t>
            </a:r>
            <a:r>
              <a:rPr lang="en-US" sz="6000" dirty="0" smtClean="0"/>
              <a:t>	-to put a stumbling block 					before the children of Israel.</a:t>
            </a:r>
          </a:p>
          <a:p>
            <a:pPr marL="0" indent="0">
              <a:buNone/>
            </a:pPr>
            <a:r>
              <a:rPr lang="en-US" sz="6000" dirty="0" smtClean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77743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4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ONDEMNATION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90688"/>
            <a:ext cx="11811000" cy="45142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		-to eat things sacrificed to 			    		idols.</a:t>
            </a:r>
          </a:p>
          <a:p>
            <a:pPr marL="0" indent="0">
              <a:buNone/>
            </a:pPr>
            <a:r>
              <a:rPr lang="en-US" sz="6000" dirty="0"/>
              <a:t>	</a:t>
            </a:r>
            <a:r>
              <a:rPr lang="en-US" sz="6000" dirty="0" smtClean="0"/>
              <a:t>	-to commit sexual immorality.</a:t>
            </a:r>
          </a:p>
          <a:p>
            <a:pPr marL="0" indent="0">
              <a:buNone/>
            </a:pPr>
            <a:r>
              <a:rPr lang="en-US" sz="6000" dirty="0"/>
              <a:t>	</a:t>
            </a:r>
            <a:r>
              <a:rPr lang="en-US" sz="6000" dirty="0" smtClean="0"/>
              <a:t>b. holding the doctrine of the 		  		Nicolaitans</a:t>
            </a:r>
          </a:p>
          <a:p>
            <a:pPr marL="0" indent="0">
              <a:buNone/>
            </a:pPr>
            <a:r>
              <a:rPr lang="en-US" sz="6000" dirty="0" smtClean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6018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5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HALLENGE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b="1" u="sng" dirty="0" smtClean="0"/>
              <a:t>REPENT </a:t>
            </a:r>
            <a:r>
              <a:rPr lang="en-US" sz="6000" b="1" dirty="0" smtClean="0"/>
              <a:t> </a:t>
            </a:r>
            <a:r>
              <a:rPr lang="en-US" sz="6000" dirty="0" smtClean="0"/>
              <a:t>(v16)</a:t>
            </a:r>
          </a:p>
          <a:p>
            <a:pPr marL="0" indent="0">
              <a:buNone/>
            </a:pPr>
            <a:endParaRPr lang="en-US" sz="6000" dirty="0"/>
          </a:p>
          <a:p>
            <a:pPr marL="0" indent="0">
              <a:buNone/>
            </a:pPr>
            <a:r>
              <a:rPr lang="en-US" sz="6000" dirty="0" smtClean="0"/>
              <a:t>Or ELSE I will come to you quickly and will fight against them with the sword of My mouth.</a:t>
            </a:r>
          </a:p>
          <a:p>
            <a:pPr marL="0" indent="0">
              <a:buNone/>
            </a:pPr>
            <a:endParaRPr lang="en-US" sz="6000" dirty="0" smtClean="0"/>
          </a:p>
          <a:p>
            <a:pPr marL="0" indent="0">
              <a:buNone/>
            </a:pPr>
            <a:endParaRPr lang="en-US" sz="6000" dirty="0" smtClean="0"/>
          </a:p>
        </p:txBody>
      </p:sp>
    </p:spTree>
    <p:extLst>
      <p:ext uri="{BB962C8B-B14F-4D97-AF65-F5344CB8AC3E}">
        <p14:creationId xmlns:p14="http://schemas.microsoft.com/office/powerpoint/2010/main" val="349216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6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ALL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v17a </a:t>
            </a:r>
            <a:r>
              <a:rPr lang="en-US" sz="6000" i="1" u="sng" dirty="0"/>
              <a:t>He who has an ear, let him hear </a:t>
            </a:r>
            <a:r>
              <a:rPr lang="en-US" sz="6000" dirty="0"/>
              <a:t>what the Spirit says to the churches.</a:t>
            </a:r>
            <a:endParaRPr lang="en-US" sz="6000" dirty="0" smtClean="0"/>
          </a:p>
          <a:p>
            <a:pPr marL="0" indent="0">
              <a:buNone/>
            </a:pP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19090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7843148"/>
              </p:ext>
            </p:extLst>
          </p:nvPr>
        </p:nvGraphicFramePr>
        <p:xfrm>
          <a:off x="457200" y="204951"/>
          <a:ext cx="11398468" cy="623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6428"/>
                <a:gridCol w="7662040"/>
              </a:tblGrid>
              <a:tr h="753634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COMMONALITIES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800" dirty="0"/>
                    </a:p>
                  </a:txBody>
                  <a:tcPr/>
                </a:tc>
              </a:tr>
              <a:tr h="81215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3800" dirty="0" smtClean="0"/>
                        <a:t>1. Correspondent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800" dirty="0"/>
                    </a:p>
                  </a:txBody>
                  <a:tcPr/>
                </a:tc>
              </a:tr>
              <a:tr h="1007350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2. Commendation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800" dirty="0"/>
                    </a:p>
                  </a:txBody>
                  <a:tcPr/>
                </a:tc>
              </a:tr>
              <a:tr h="9811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dirty="0" smtClean="0"/>
                        <a:t>3. Condemnation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800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4. Challenge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800" dirty="0"/>
                    </a:p>
                  </a:txBody>
                  <a:tcPr/>
                </a:tc>
              </a:tr>
              <a:tr h="870857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5. Call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800" dirty="0"/>
                    </a:p>
                  </a:txBody>
                  <a:tcPr/>
                </a:tc>
              </a:tr>
              <a:tr h="899886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6. Consolation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095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7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ONSOLATION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061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 smtClean="0"/>
              <a:t>v17b: </a:t>
            </a:r>
            <a:r>
              <a:rPr lang="en-US" sz="6000" dirty="0"/>
              <a:t>To the one who </a:t>
            </a:r>
            <a:r>
              <a:rPr lang="en-US" sz="6000" b="1" i="1" u="sng" dirty="0"/>
              <a:t>conquers</a:t>
            </a:r>
            <a:r>
              <a:rPr lang="en-US" sz="6000" dirty="0"/>
              <a:t> I will give </a:t>
            </a:r>
            <a:endParaRPr lang="en-US" sz="6000" dirty="0" smtClean="0"/>
          </a:p>
          <a:p>
            <a:pPr marL="0" indent="0">
              <a:buNone/>
            </a:pPr>
            <a:r>
              <a:rPr lang="en-US" sz="6000" dirty="0"/>
              <a:t>	</a:t>
            </a:r>
            <a:r>
              <a:rPr lang="en-US" sz="6000" dirty="0" smtClean="0"/>
              <a:t>a. some </a:t>
            </a:r>
            <a:r>
              <a:rPr lang="en-US" sz="6000" dirty="0"/>
              <a:t>of the hidden </a:t>
            </a:r>
            <a:r>
              <a:rPr lang="en-US" sz="6000" dirty="0" smtClean="0"/>
              <a:t>manna. </a:t>
            </a:r>
            <a:r>
              <a:rPr lang="en-US" sz="6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387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7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ONSOLATION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50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000" dirty="0"/>
              <a:t>	</a:t>
            </a:r>
            <a:r>
              <a:rPr lang="en-US" sz="6000" dirty="0" smtClean="0"/>
              <a:t>b. I </a:t>
            </a:r>
            <a:r>
              <a:rPr lang="en-US" sz="6000" dirty="0"/>
              <a:t>will give him a white stone, </a:t>
            </a:r>
            <a:endParaRPr lang="en-US" sz="6000" dirty="0" smtClean="0"/>
          </a:p>
          <a:p>
            <a:pPr marL="0" indent="0">
              <a:buNone/>
            </a:pPr>
            <a:r>
              <a:rPr lang="en-US" sz="6000" dirty="0"/>
              <a:t>	</a:t>
            </a:r>
            <a:r>
              <a:rPr lang="en-US" sz="6000" dirty="0" smtClean="0"/>
              <a:t>c. with</a:t>
            </a:r>
            <a:r>
              <a:rPr lang="en-US" sz="6000" dirty="0"/>
              <a:t> a new name written </a:t>
            </a:r>
            <a:r>
              <a:rPr lang="en-US" sz="6000" dirty="0" smtClean="0"/>
              <a:t>on 		the </a:t>
            </a:r>
            <a:r>
              <a:rPr lang="en-US" sz="6000" dirty="0"/>
              <a:t>stone that no one knows </a:t>
            </a:r>
            <a:r>
              <a:rPr lang="en-US" sz="6000" dirty="0" smtClean="0"/>
              <a:t>		except </a:t>
            </a:r>
            <a:r>
              <a:rPr lang="en-US" sz="6000" dirty="0"/>
              <a:t>the one who receives </a:t>
            </a:r>
            <a:r>
              <a:rPr lang="en-US" sz="6000" dirty="0" smtClean="0"/>
              <a:t>		it.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25185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8</a:t>
            </a:r>
            <a:r>
              <a:rPr lang="en-US" sz="6000" b="1" dirty="0" smtClean="0"/>
              <a:t>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0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ONCLUSION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69503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9849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720147"/>
              </p:ext>
            </p:extLst>
          </p:nvPr>
        </p:nvGraphicFramePr>
        <p:xfrm>
          <a:off x="331076" y="189186"/>
          <a:ext cx="11603420" cy="6558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3611"/>
                <a:gridCol w="7799809"/>
              </a:tblGrid>
              <a:tr h="7602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dirty="0" smtClean="0"/>
                        <a:t>COMMONALITIES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dirty="0" smtClean="0"/>
                        <a:t>PERGAMUM</a:t>
                      </a:r>
                      <a:endParaRPr lang="en-US" sz="3800" dirty="0"/>
                    </a:p>
                  </a:txBody>
                  <a:tcPr/>
                </a:tc>
              </a:tr>
              <a:tr h="777812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1. Correspondent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baseline="0" dirty="0" smtClean="0"/>
                        <a:t>Who has the TWO EDGED SWORD.</a:t>
                      </a:r>
                    </a:p>
                  </a:txBody>
                  <a:tcPr/>
                </a:tc>
              </a:tr>
              <a:tr h="1000893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2. Commendation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Faithful,</a:t>
                      </a:r>
                      <a:r>
                        <a:rPr lang="en-US" sz="3800" baseline="0" dirty="0" smtClean="0"/>
                        <a:t> hold fast, did not deny Christ </a:t>
                      </a:r>
                      <a:endParaRPr lang="en-US" sz="3800" dirty="0"/>
                    </a:p>
                  </a:txBody>
                  <a:tcPr/>
                </a:tc>
              </a:tr>
              <a:tr h="7602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dirty="0" smtClean="0"/>
                        <a:t>3. Condemnation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baseline="0" dirty="0" smtClean="0"/>
                        <a:t>Holding to the doctrine of Balaam and the </a:t>
                      </a:r>
                      <a:r>
                        <a:rPr lang="en-US" sz="3800" baseline="0" dirty="0" err="1" smtClean="0"/>
                        <a:t>Nicolaitans</a:t>
                      </a:r>
                      <a:r>
                        <a:rPr lang="en-US" sz="3800" baseline="0" dirty="0" smtClean="0"/>
                        <a:t>.</a:t>
                      </a:r>
                      <a:endParaRPr lang="en-US" sz="3800" dirty="0"/>
                    </a:p>
                  </a:txBody>
                  <a:tcPr/>
                </a:tc>
              </a:tr>
              <a:tr h="760202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4. Challenge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Repent.</a:t>
                      </a:r>
                      <a:endParaRPr lang="en-US" sz="3800" dirty="0"/>
                    </a:p>
                  </a:txBody>
                  <a:tcPr/>
                </a:tc>
              </a:tr>
              <a:tr h="760202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5. Call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He who has ears let him hear.</a:t>
                      </a:r>
                      <a:endParaRPr lang="en-US" sz="3800" dirty="0"/>
                    </a:p>
                  </a:txBody>
                  <a:tcPr/>
                </a:tc>
              </a:tr>
              <a:tr h="760202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6. Consolation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baseline="0" dirty="0" smtClean="0"/>
                        <a:t>Hidden manna, white stone with name.</a:t>
                      </a:r>
                      <a:endParaRPr lang="en-US" sz="3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87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7659445"/>
              </p:ext>
            </p:extLst>
          </p:nvPr>
        </p:nvGraphicFramePr>
        <p:xfrm>
          <a:off x="457200" y="204951"/>
          <a:ext cx="11398468" cy="6194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6428"/>
                <a:gridCol w="7662040"/>
              </a:tblGrid>
              <a:tr h="753634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COMMONALITIES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dirty="0" smtClean="0"/>
                        <a:t>EPHESUS</a:t>
                      </a:r>
                      <a:endParaRPr lang="en-US" sz="3800" dirty="0"/>
                    </a:p>
                  </a:txBody>
                  <a:tcPr/>
                </a:tc>
              </a:tr>
              <a:tr h="1450786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1. Correspondent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Holds the seven stars,</a:t>
                      </a:r>
                      <a:r>
                        <a:rPr lang="en-US" sz="3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walks among the seven golden lampstands.</a:t>
                      </a:r>
                      <a:endParaRPr lang="en-US" sz="3800" dirty="0"/>
                    </a:p>
                  </a:txBody>
                  <a:tcPr/>
                </a:tc>
              </a:tr>
              <a:tr h="827315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2. Commendation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Rejects</a:t>
                      </a:r>
                      <a:r>
                        <a:rPr lang="en-US" sz="3800" baseline="0" dirty="0" smtClean="0"/>
                        <a:t> evil, perseveres, has patience</a:t>
                      </a:r>
                      <a:endParaRPr lang="en-US" sz="3800" dirty="0"/>
                    </a:p>
                  </a:txBody>
                  <a:tcPr/>
                </a:tc>
              </a:tr>
              <a:tr h="7536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dirty="0" smtClean="0"/>
                        <a:t>3. Condemnation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Lost their FIRST</a:t>
                      </a:r>
                      <a:r>
                        <a:rPr lang="en-US" sz="3800" baseline="0" dirty="0" smtClean="0"/>
                        <a:t> LOVE</a:t>
                      </a:r>
                      <a:endParaRPr lang="en-US" sz="3800" dirty="0"/>
                    </a:p>
                  </a:txBody>
                  <a:tcPr/>
                </a:tc>
              </a:tr>
              <a:tr h="753634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4. Challenge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Return to their first</a:t>
                      </a:r>
                      <a:r>
                        <a:rPr lang="en-US" sz="3800" baseline="0" dirty="0" smtClean="0"/>
                        <a:t> love</a:t>
                      </a:r>
                      <a:endParaRPr lang="en-US" sz="3800" dirty="0"/>
                    </a:p>
                  </a:txBody>
                  <a:tcPr/>
                </a:tc>
              </a:tr>
              <a:tr h="902103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5. Call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He who has ears let him hear</a:t>
                      </a:r>
                      <a:endParaRPr lang="en-US" sz="3800" dirty="0"/>
                    </a:p>
                  </a:txBody>
                  <a:tcPr/>
                </a:tc>
              </a:tr>
              <a:tr h="753634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6. Consolation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The TREE of LIFE</a:t>
                      </a:r>
                      <a:endParaRPr lang="en-US" sz="3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717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9325356"/>
              </p:ext>
            </p:extLst>
          </p:nvPr>
        </p:nvGraphicFramePr>
        <p:xfrm>
          <a:off x="331076" y="189186"/>
          <a:ext cx="11603420" cy="6448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3611"/>
                <a:gridCol w="7799809"/>
              </a:tblGrid>
              <a:tr h="7602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dirty="0" smtClean="0"/>
                        <a:t>COMMONALITIES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dirty="0" smtClean="0"/>
                        <a:t>SMYRNA</a:t>
                      </a:r>
                      <a:endParaRPr lang="en-US" sz="3800" dirty="0"/>
                    </a:p>
                  </a:txBody>
                  <a:tcPr/>
                </a:tc>
              </a:tr>
              <a:tr h="1646192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1. Correspondent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first and the last, who died and came to life.</a:t>
                      </a:r>
                      <a:endParaRPr lang="en-US" sz="3800" dirty="0"/>
                    </a:p>
                  </a:txBody>
                  <a:tcPr/>
                </a:tc>
              </a:tr>
              <a:tr h="1000893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2. Commendation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Gracefully</a:t>
                      </a:r>
                      <a:r>
                        <a:rPr lang="en-US" sz="3800" baseline="0" dirty="0" smtClean="0"/>
                        <a:t> bears sufferings.</a:t>
                      </a:r>
                      <a:endParaRPr lang="en-US" sz="3800" dirty="0"/>
                    </a:p>
                  </a:txBody>
                  <a:tcPr/>
                </a:tc>
              </a:tr>
              <a:tr h="7602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dirty="0" smtClean="0"/>
                        <a:t>3. Condemnation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None</a:t>
                      </a:r>
                      <a:endParaRPr lang="en-US" sz="3800" dirty="0"/>
                    </a:p>
                  </a:txBody>
                  <a:tcPr/>
                </a:tc>
              </a:tr>
              <a:tr h="760202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4. Challenge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Be</a:t>
                      </a:r>
                      <a:r>
                        <a:rPr lang="en-US" sz="3800" baseline="0" dirty="0" smtClean="0"/>
                        <a:t> faithful until death.</a:t>
                      </a:r>
                      <a:endParaRPr lang="en-US" sz="3800" dirty="0"/>
                    </a:p>
                  </a:txBody>
                  <a:tcPr/>
                </a:tc>
              </a:tr>
              <a:tr h="760202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5. Call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He who has ears let him hear.</a:t>
                      </a:r>
                      <a:endParaRPr lang="en-US" sz="3800" dirty="0"/>
                    </a:p>
                  </a:txBody>
                  <a:tcPr/>
                </a:tc>
              </a:tr>
              <a:tr h="760202"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6. Consolation</a:t>
                      </a:r>
                      <a:endParaRPr lang="en-US" sz="3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800" dirty="0" smtClean="0"/>
                        <a:t>The CROWN</a:t>
                      </a:r>
                      <a:r>
                        <a:rPr lang="en-US" sz="3800" baseline="0" dirty="0" smtClean="0"/>
                        <a:t> of LIFE.</a:t>
                      </a:r>
                      <a:endParaRPr lang="en-US" sz="3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999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97" t="-854" b="-1"/>
          <a:stretch/>
        </p:blipFill>
        <p:spPr>
          <a:xfrm>
            <a:off x="242047" y="0"/>
            <a:ext cx="11793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93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9530" y="2338014"/>
            <a:ext cx="9144000" cy="1655762"/>
          </a:xfrm>
        </p:spPr>
        <p:txBody>
          <a:bodyPr>
            <a:normAutofit/>
          </a:bodyPr>
          <a:lstStyle/>
          <a:p>
            <a:r>
              <a:rPr lang="en-US" sz="6600" b="1" dirty="0" smtClean="0"/>
              <a:t>REVELATION 2:12-17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394719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464" y="141267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b="1" i="1" u="sng" dirty="0" smtClean="0">
                <a:solidFill>
                  <a:srgbClr val="FF0000"/>
                </a:solidFill>
              </a:rPr>
              <a:t>COMPROMISE</a:t>
            </a:r>
            <a:r>
              <a:rPr lang="en-US" sz="8800" b="1" dirty="0" smtClean="0">
                <a:solidFill>
                  <a:srgbClr val="FF0000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sz="8800" b="1" dirty="0" smtClean="0">
                <a:solidFill>
                  <a:srgbClr val="FF0000"/>
                </a:solidFill>
              </a:rPr>
              <a:t>THE ENEMY OF HOLINESS</a:t>
            </a:r>
          </a:p>
        </p:txBody>
      </p:sp>
    </p:spTree>
    <p:extLst>
      <p:ext uri="{BB962C8B-B14F-4D97-AF65-F5344CB8AC3E}">
        <p14:creationId xmlns:p14="http://schemas.microsoft.com/office/powerpoint/2010/main" val="173813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1.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8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HURCH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1201400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smtClean="0"/>
              <a:t>-approximately 40 miles north of Smyrna</a:t>
            </a:r>
          </a:p>
          <a:p>
            <a:pPr marL="0" indent="0">
              <a:buNone/>
            </a:pPr>
            <a:r>
              <a:rPr lang="en-US" sz="6000" dirty="0" smtClean="0"/>
              <a:t>-it is also called as PERGAMOS</a:t>
            </a:r>
          </a:p>
          <a:p>
            <a:pPr marL="0" indent="0">
              <a:buNone/>
            </a:pPr>
            <a:r>
              <a:rPr lang="en-US" sz="6000" dirty="0" smtClean="0"/>
              <a:t>-</a:t>
            </a:r>
            <a:r>
              <a:rPr lang="en-US" sz="6000" dirty="0"/>
              <a:t>Famous for its </a:t>
            </a:r>
            <a:r>
              <a:rPr lang="en-US" sz="6000" dirty="0" smtClean="0"/>
              <a:t>library.</a:t>
            </a:r>
            <a:endParaRPr lang="en-US" sz="6000" dirty="0" smtClean="0"/>
          </a:p>
        </p:txBody>
      </p:sp>
    </p:spTree>
    <p:extLst>
      <p:ext uri="{BB962C8B-B14F-4D97-AF65-F5344CB8AC3E}">
        <p14:creationId xmlns:p14="http://schemas.microsoft.com/office/powerpoint/2010/main" val="385738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1. </a:t>
            </a:r>
            <a:r>
              <a:rPr lang="en-US" sz="6000" b="1" u="sng" dirty="0" smtClean="0"/>
              <a:t>The</a:t>
            </a:r>
            <a:r>
              <a:rPr lang="en-US" sz="6000" b="1" dirty="0" smtClean="0"/>
              <a:t> </a:t>
            </a:r>
            <a:r>
              <a:rPr lang="en-US" sz="8800" b="1" u="sng" dirty="0" smtClean="0">
                <a:solidFill>
                  <a:srgbClr val="FF0000"/>
                </a:solidFill>
              </a:rPr>
              <a:t>C</a:t>
            </a:r>
            <a:r>
              <a:rPr lang="en-US" sz="6000" b="1" u="sng" dirty="0" smtClean="0"/>
              <a:t>HURCH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1201400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smtClean="0"/>
              <a:t>-Parchment got its name from 	Perganum.</a:t>
            </a:r>
          </a:p>
          <a:p>
            <a:pPr marL="0" indent="0">
              <a:buNone/>
            </a:pPr>
            <a:r>
              <a:rPr lang="en-US" sz="6000" dirty="0" smtClean="0"/>
              <a:t>-it is also the city of temples.</a:t>
            </a:r>
          </a:p>
          <a:p>
            <a:pPr marL="0" indent="0">
              <a:buNone/>
            </a:pP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12634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8412</TotalTime>
  <Words>397</Words>
  <Application>Microsoft Office PowerPoint</Application>
  <PresentationFormat>Widescreen</PresentationFormat>
  <Paragraphs>102</Paragraphs>
  <Slides>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The CHURCH</vt:lpstr>
      <vt:lpstr>1. The CHURCH</vt:lpstr>
      <vt:lpstr>PowerPoint Presentation</vt:lpstr>
      <vt:lpstr>1. The CHURCH</vt:lpstr>
      <vt:lpstr>2. The CORRESPONDENT</vt:lpstr>
      <vt:lpstr>3. The COMMENDATION</vt:lpstr>
      <vt:lpstr>3. The COMMENDATION</vt:lpstr>
      <vt:lpstr>3. The COMMENDATION</vt:lpstr>
      <vt:lpstr>4. The CONDEMNATION</vt:lpstr>
      <vt:lpstr>4. The CONDEMNATION</vt:lpstr>
      <vt:lpstr>5. The CHALLENGE</vt:lpstr>
      <vt:lpstr>6. The CALL</vt:lpstr>
      <vt:lpstr>7. The CONSOLATION</vt:lpstr>
      <vt:lpstr>7. The CONSOLATION</vt:lpstr>
      <vt:lpstr>8. The CONCLUSION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Vicoy_</dc:creator>
  <cp:lastModifiedBy>Vicoy_</cp:lastModifiedBy>
  <cp:revision>119</cp:revision>
  <cp:lastPrinted>2024-09-07T12:53:15Z</cp:lastPrinted>
  <dcterms:created xsi:type="dcterms:W3CDTF">2024-04-24T00:48:52Z</dcterms:created>
  <dcterms:modified xsi:type="dcterms:W3CDTF">2024-11-09T22:08:22Z</dcterms:modified>
</cp:coreProperties>
</file>