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97" r:id="rId2"/>
    <p:sldId id="259" r:id="rId3"/>
    <p:sldId id="312" r:id="rId4"/>
    <p:sldId id="256" r:id="rId5"/>
    <p:sldId id="270" r:id="rId6"/>
    <p:sldId id="261" r:id="rId7"/>
    <p:sldId id="299" r:id="rId8"/>
    <p:sldId id="298" r:id="rId9"/>
    <p:sldId id="300" r:id="rId10"/>
    <p:sldId id="302" r:id="rId11"/>
    <p:sldId id="304" r:id="rId12"/>
    <p:sldId id="262" r:id="rId13"/>
    <p:sldId id="305" r:id="rId14"/>
    <p:sldId id="308" r:id="rId15"/>
    <p:sldId id="306" r:id="rId16"/>
    <p:sldId id="309" r:id="rId17"/>
    <p:sldId id="263" r:id="rId18"/>
    <p:sldId id="310" r:id="rId19"/>
    <p:sldId id="313" r:id="rId20"/>
    <p:sldId id="311" r:id="rId21"/>
    <p:sldId id="264" r:id="rId22"/>
    <p:sldId id="277" r:id="rId23"/>
    <p:sldId id="269" r:id="rId24"/>
    <p:sldId id="278" r:id="rId25"/>
  </p:sldIdLst>
  <p:sldSz cx="12192000" cy="6858000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8" autoAdjust="0"/>
    <p:restoredTop sz="89306" autoAdjust="0"/>
  </p:normalViewPr>
  <p:slideViewPr>
    <p:cSldViewPr snapToGrid="0">
      <p:cViewPr varScale="1">
        <p:scale>
          <a:sx n="48" d="100"/>
          <a:sy n="48" d="100"/>
        </p:scale>
        <p:origin x="42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56414" cy="467072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1"/>
            <a:ext cx="3056414" cy="467072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70E4CCB0-E887-417C-9F47-19572FCB5CC5}" type="datetimeFigureOut">
              <a:rPr lang="en-US" smtClean="0"/>
              <a:t>9/7/2024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1"/>
            <a:ext cx="3056414" cy="467071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31"/>
            <a:ext cx="3056414" cy="467071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2CAFE3AF-2855-4B67-948A-B7BF917D87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493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738" y="0"/>
            <a:ext cx="3055937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148E73-250C-4F70-8059-D81342D32D50}" type="datetimeFigureOut">
              <a:rPr lang="en-US" smtClean="0"/>
              <a:t>9/7/2024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63638"/>
            <a:ext cx="5586413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4850" y="4479925"/>
            <a:ext cx="5643563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6"/>
            <a:ext cx="30559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738" y="8842376"/>
            <a:ext cx="3055937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D4B674-11C4-4640-A7D6-B10E1A0646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509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679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255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924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059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551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238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264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9/7/2024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147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9/7/2024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644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9/7/2024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41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9/7/2024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193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9/7/2024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197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9/7/2024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53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9/7/2024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087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9/7/2024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229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9/7/2024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77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9/7/2024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471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9/7/2024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610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505DB-8DC5-4510-8AFE-E6552FB813F5}" type="datetimeFigureOut">
              <a:rPr lang="en-US" smtClean="0"/>
              <a:t>9/7/2024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16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03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" y="243840"/>
            <a:ext cx="10759440" cy="59331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-OMNISCIENT GOD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- all knowing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- He knows EVERYTHING.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- He has decreed everything   		before time began.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7157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" y="243840"/>
            <a:ext cx="10759440" cy="59331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“…who died and came to life…”:</a:t>
            </a:r>
          </a:p>
          <a:p>
            <a:pPr marL="0" indent="0">
              <a:buNone/>
            </a:pPr>
            <a:r>
              <a:rPr lang="en-US" sz="6000" dirty="0" smtClean="0"/>
              <a:t>-1 </a:t>
            </a:r>
            <a:r>
              <a:rPr lang="en-US" sz="6000" dirty="0" smtClean="0"/>
              <a:t>Cor</a:t>
            </a:r>
            <a:r>
              <a:rPr lang="en-US" sz="6000" dirty="0" smtClean="0"/>
              <a:t> 15</a:t>
            </a:r>
          </a:p>
        </p:txBody>
      </p:sp>
    </p:spTree>
    <p:extLst>
      <p:ext uri="{BB962C8B-B14F-4D97-AF65-F5344CB8AC3E}">
        <p14:creationId xmlns:p14="http://schemas.microsoft.com/office/powerpoint/2010/main" val="2738832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3</a:t>
            </a:r>
            <a:r>
              <a:rPr lang="en-US" sz="6000" b="1" dirty="0" smtClean="0"/>
              <a:t>. The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dirty="0" smtClean="0"/>
              <a:t>OMMENDATION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v9a: “I KNOW…”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-declaration of His 	OMNISCIENCE and 	OMNIPRESENCE.</a:t>
            </a:r>
            <a:endParaRPr lang="en-US" sz="6000" dirty="0"/>
          </a:p>
          <a:p>
            <a:pPr marL="0" indent="0">
              <a:buNone/>
            </a:pP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6103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3</a:t>
            </a:r>
            <a:r>
              <a:rPr lang="en-US" sz="6000" b="1" dirty="0" smtClean="0"/>
              <a:t>. The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dirty="0" smtClean="0"/>
              <a:t>OMMENDATION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a</a:t>
            </a:r>
            <a:r>
              <a:rPr lang="en-US" sz="6000" dirty="0"/>
              <a:t>. </a:t>
            </a:r>
            <a:r>
              <a:rPr lang="en-US" sz="6000" b="1" i="1" dirty="0" smtClean="0"/>
              <a:t>WORKS</a:t>
            </a:r>
            <a:r>
              <a:rPr lang="en-US" sz="6000" i="1" dirty="0" smtClean="0"/>
              <a:t> </a:t>
            </a:r>
            <a:r>
              <a:rPr lang="en-US" sz="6000" dirty="0" smtClean="0"/>
              <a:t>-faithfulness</a:t>
            </a:r>
            <a:endParaRPr lang="en-US" sz="6000" dirty="0"/>
          </a:p>
          <a:p>
            <a:pPr marL="0" indent="0">
              <a:buNone/>
            </a:pPr>
            <a:r>
              <a:rPr lang="en-US" sz="6000" dirty="0"/>
              <a:t>b</a:t>
            </a:r>
            <a:r>
              <a:rPr lang="en-US" sz="6000" dirty="0" smtClean="0"/>
              <a:t>. </a:t>
            </a:r>
            <a:r>
              <a:rPr lang="en-US" sz="6000" b="1" i="1" dirty="0" smtClean="0"/>
              <a:t>TRIBULATIONS </a:t>
            </a:r>
            <a:r>
              <a:rPr lang="en-US" sz="6000" dirty="0" smtClean="0"/>
              <a:t>–</a:t>
            </a:r>
            <a:r>
              <a:rPr lang="en-US" sz="6000" b="1" dirty="0" smtClean="0">
                <a:solidFill>
                  <a:srgbClr val="0070C0"/>
                </a:solidFill>
              </a:rPr>
              <a:t>persecution</a:t>
            </a:r>
            <a:r>
              <a:rPr lang="en-US" sz="6000" dirty="0" smtClean="0"/>
              <a:t>, affliction, distress, anguish, trouble</a:t>
            </a:r>
          </a:p>
          <a:p>
            <a:pPr marL="0" indent="0">
              <a:buNone/>
            </a:pP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130725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3</a:t>
            </a:r>
            <a:r>
              <a:rPr lang="en-US" sz="6000" b="1" dirty="0" smtClean="0"/>
              <a:t>. The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dirty="0" smtClean="0"/>
              <a:t>OMMENDATION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Polycarp vs. Caesar</a:t>
            </a:r>
          </a:p>
          <a:p>
            <a:pPr marL="0" indent="0">
              <a:buNone/>
            </a:pPr>
            <a:r>
              <a:rPr lang="en-US" sz="6000" dirty="0"/>
              <a:t>“86 years have I have served him, and he has done me no wrong. How can I blaspheme my King and my Savior?”</a:t>
            </a:r>
          </a:p>
        </p:txBody>
      </p:sp>
    </p:spTree>
    <p:extLst>
      <p:ext uri="{BB962C8B-B14F-4D97-AF65-F5344CB8AC3E}">
        <p14:creationId xmlns:p14="http://schemas.microsoft.com/office/powerpoint/2010/main" val="1079019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3</a:t>
            </a:r>
            <a:r>
              <a:rPr lang="en-US" sz="6000" b="1" dirty="0" smtClean="0"/>
              <a:t>. The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dirty="0" smtClean="0"/>
              <a:t>OMMENDATION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1560" y="181038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c. </a:t>
            </a:r>
            <a:r>
              <a:rPr lang="en-US" sz="6000" b="1" i="1" dirty="0" smtClean="0"/>
              <a:t>POVERTY </a:t>
            </a:r>
          </a:p>
          <a:p>
            <a:pPr marL="0" indent="0">
              <a:buNone/>
            </a:pPr>
            <a:r>
              <a:rPr lang="en-US" sz="6000" b="1" i="1" dirty="0"/>
              <a:t>	</a:t>
            </a:r>
            <a:r>
              <a:rPr lang="en-US" sz="6000" b="1" i="1" dirty="0" smtClean="0"/>
              <a:t>-</a:t>
            </a:r>
            <a:r>
              <a:rPr lang="en-US" sz="6000" dirty="0" smtClean="0"/>
              <a:t>poverty </a:t>
            </a:r>
            <a:r>
              <a:rPr lang="en-US" sz="6000" dirty="0"/>
              <a:t>of a </a:t>
            </a:r>
            <a:r>
              <a:rPr lang="en-US" sz="6000" dirty="0" smtClean="0"/>
              <a:t>beggar</a:t>
            </a:r>
          </a:p>
          <a:p>
            <a:pPr marL="0" indent="0">
              <a:buNone/>
            </a:pPr>
            <a:r>
              <a:rPr lang="en-US" sz="6000" b="1" i="1" dirty="0"/>
              <a:t>	</a:t>
            </a:r>
            <a:r>
              <a:rPr lang="en-US" sz="6000" b="1" i="1" dirty="0" smtClean="0"/>
              <a:t>-</a:t>
            </a:r>
            <a:r>
              <a:rPr lang="en-US" sz="6000" dirty="0" smtClean="0"/>
              <a:t>consequence of the 	persecution</a:t>
            </a:r>
            <a:endParaRPr lang="en-US" sz="6000" b="1" i="1" dirty="0"/>
          </a:p>
        </p:txBody>
      </p:sp>
    </p:spTree>
    <p:extLst>
      <p:ext uri="{BB962C8B-B14F-4D97-AF65-F5344CB8AC3E}">
        <p14:creationId xmlns:p14="http://schemas.microsoft.com/office/powerpoint/2010/main" val="334336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3</a:t>
            </a:r>
            <a:r>
              <a:rPr lang="en-US" sz="6000" b="1" dirty="0" smtClean="0"/>
              <a:t>. The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dirty="0" smtClean="0"/>
              <a:t>OMMENDATION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1560" y="181038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b="1" i="1" dirty="0" smtClean="0"/>
              <a:t>(but you are rich)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-in honor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-in </a:t>
            </a:r>
            <a:r>
              <a:rPr lang="en-US" sz="6000" dirty="0"/>
              <a:t>the graces which sufferings </a:t>
            </a:r>
            <a:r>
              <a:rPr lang="en-US" sz="6000" dirty="0" smtClean="0"/>
              <a:t>	bring</a:t>
            </a:r>
          </a:p>
          <a:p>
            <a:pPr marL="0" indent="0">
              <a:buNone/>
            </a:pPr>
            <a:r>
              <a:rPr lang="en-US" sz="6000" b="1" i="1" dirty="0"/>
              <a:t>	</a:t>
            </a:r>
            <a:r>
              <a:rPr lang="en-US" sz="6000" dirty="0" smtClean="0"/>
              <a:t>-in eternal inheritance</a:t>
            </a:r>
            <a:endParaRPr lang="en-US" sz="6000" dirty="0"/>
          </a:p>
          <a:p>
            <a:pPr marL="0" indent="0">
              <a:buNone/>
            </a:pP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420728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4</a:t>
            </a:r>
            <a:r>
              <a:rPr lang="en-US" sz="6000" b="1" dirty="0" smtClean="0"/>
              <a:t>. The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dirty="0" smtClean="0"/>
              <a:t>OMFORT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90688"/>
            <a:ext cx="11811000" cy="45142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	a</a:t>
            </a:r>
            <a:r>
              <a:rPr lang="en-US" sz="6000" dirty="0" smtClean="0"/>
              <a:t>.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P</a:t>
            </a:r>
            <a:r>
              <a:rPr lang="en-US" sz="6000" u="sng" dirty="0" smtClean="0"/>
              <a:t>OWER</a:t>
            </a:r>
            <a:r>
              <a:rPr lang="en-US" sz="6000" dirty="0" smtClean="0"/>
              <a:t> of the COMFORTER</a:t>
            </a:r>
          </a:p>
          <a:p>
            <a:pPr marL="0" indent="0">
              <a:buNone/>
            </a:pPr>
            <a:r>
              <a:rPr lang="en-US" sz="6000" dirty="0" smtClean="0"/>
              <a:t>		v9a</a:t>
            </a:r>
            <a:r>
              <a:rPr lang="en-US" sz="6000" dirty="0" smtClean="0"/>
              <a:t>: “</a:t>
            </a:r>
            <a:r>
              <a:rPr lang="en-US" sz="6000" b="1" i="1" u="sng" dirty="0" smtClean="0"/>
              <a:t>I know</a:t>
            </a:r>
            <a:r>
              <a:rPr lang="en-US" sz="6000" dirty="0" smtClean="0"/>
              <a:t>…”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-</a:t>
            </a:r>
            <a:r>
              <a:rPr lang="en-US" sz="6000" dirty="0" smtClean="0"/>
              <a:t>Christ is </a:t>
            </a:r>
            <a:r>
              <a:rPr lang="en-US" sz="6000" dirty="0" smtClean="0"/>
              <a:t>“</a:t>
            </a:r>
            <a:r>
              <a:rPr lang="en-US" sz="6000" dirty="0" smtClean="0"/>
              <a:t>on top of the situation”</a:t>
            </a:r>
          </a:p>
          <a:p>
            <a:pPr marL="0" indent="0">
              <a:buNone/>
            </a:pPr>
            <a:r>
              <a:rPr lang="en-US" sz="6000" dirty="0" smtClean="0"/>
              <a:t>		v10</a:t>
            </a:r>
            <a:r>
              <a:rPr lang="en-US" sz="6000" dirty="0" smtClean="0"/>
              <a:t>: “</a:t>
            </a:r>
            <a:r>
              <a:rPr lang="en-US" sz="6000" b="1" i="1" u="sng" dirty="0" smtClean="0"/>
              <a:t>Do not fear</a:t>
            </a:r>
            <a:r>
              <a:rPr lang="en-US" sz="6000" dirty="0" smtClean="0"/>
              <a:t>…”</a:t>
            </a:r>
          </a:p>
          <a:p>
            <a:pPr marL="0" indent="0">
              <a:buNone/>
            </a:pPr>
            <a:r>
              <a:rPr lang="en-US" sz="6000" dirty="0" smtClean="0"/>
              <a:t>	STOP being afraid!</a:t>
            </a:r>
          </a:p>
        </p:txBody>
      </p:sp>
    </p:spTree>
    <p:extLst>
      <p:ext uri="{BB962C8B-B14F-4D97-AF65-F5344CB8AC3E}">
        <p14:creationId xmlns:p14="http://schemas.microsoft.com/office/powerpoint/2010/main" val="7774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840" y="362585"/>
            <a:ext cx="10515600" cy="4351338"/>
          </a:xfrm>
        </p:spPr>
        <p:txBody>
          <a:bodyPr>
            <a:noAutofit/>
          </a:bodyPr>
          <a:lstStyle/>
          <a:p>
            <a:r>
              <a:rPr lang="en-US" sz="6000" dirty="0"/>
              <a:t>what you are about to suffer</a:t>
            </a:r>
            <a:r>
              <a:rPr lang="en-US" sz="6000" dirty="0" smtClean="0"/>
              <a:t>.</a:t>
            </a:r>
          </a:p>
          <a:p>
            <a:r>
              <a:rPr lang="en-US" sz="6000" dirty="0" smtClean="0"/>
              <a:t> </a:t>
            </a:r>
            <a:r>
              <a:rPr lang="en-US" sz="6000" dirty="0"/>
              <a:t>Behold, the </a:t>
            </a:r>
            <a:r>
              <a:rPr lang="en-US" sz="6000" dirty="0" smtClean="0"/>
              <a:t>devil is </a:t>
            </a:r>
            <a:r>
              <a:rPr lang="en-US" sz="6000" dirty="0"/>
              <a:t>about to throw some of you into </a:t>
            </a:r>
            <a:r>
              <a:rPr lang="en-US" sz="6000" dirty="0" smtClean="0"/>
              <a:t>prison…</a:t>
            </a:r>
          </a:p>
          <a:p>
            <a:r>
              <a:rPr lang="en-US" sz="6000" dirty="0" smtClean="0"/>
              <a:t>Remember Job 1:8</a:t>
            </a:r>
          </a:p>
        </p:txBody>
      </p:sp>
    </p:spTree>
    <p:extLst>
      <p:ext uri="{BB962C8B-B14F-4D97-AF65-F5344CB8AC3E}">
        <p14:creationId xmlns:p14="http://schemas.microsoft.com/office/powerpoint/2010/main" val="3361441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840" y="362585"/>
            <a:ext cx="10515600" cy="4351338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US" sz="6000" dirty="0" smtClean="0"/>
              <a:t>b.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P</a:t>
            </a:r>
            <a:r>
              <a:rPr lang="en-US" sz="6000" u="sng" dirty="0" smtClean="0"/>
              <a:t>URPOSE</a:t>
            </a:r>
          </a:p>
          <a:p>
            <a:pPr marL="457200" lvl="1" indent="0">
              <a:buNone/>
            </a:pPr>
            <a:r>
              <a:rPr lang="en-US" sz="6000" dirty="0" smtClean="0"/>
              <a:t>“…that you may be </a:t>
            </a:r>
            <a:r>
              <a:rPr lang="en-US" sz="6000" b="1" i="1" u="sng" dirty="0" smtClean="0">
                <a:solidFill>
                  <a:srgbClr val="0070C0"/>
                </a:solidFill>
              </a:rPr>
              <a:t>tested</a:t>
            </a:r>
            <a:r>
              <a:rPr lang="en-US" sz="6000" dirty="0" smtClean="0"/>
              <a:t>.” </a:t>
            </a:r>
            <a:endParaRPr lang="en-US" sz="6000" dirty="0"/>
          </a:p>
          <a:p>
            <a:pPr marL="457200" lvl="1" indent="0">
              <a:buNone/>
            </a:pPr>
            <a:r>
              <a:rPr lang="en-US" sz="6000" dirty="0" smtClean="0"/>
              <a:t>	-not to harm us but to 		 		  strengthen our faith</a:t>
            </a:r>
          </a:p>
        </p:txBody>
      </p:sp>
    </p:spTree>
    <p:extLst>
      <p:ext uri="{BB962C8B-B14F-4D97-AF65-F5344CB8AC3E}">
        <p14:creationId xmlns:p14="http://schemas.microsoft.com/office/powerpoint/2010/main" val="8379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047" y="0"/>
            <a:ext cx="11793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93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840" y="362585"/>
            <a:ext cx="10515600" cy="4351338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US" sz="6000" dirty="0" smtClean="0"/>
              <a:t>c.</a:t>
            </a:r>
            <a:r>
              <a:rPr lang="en-US" sz="6000" b="1" i="1" u="sng" dirty="0" smtClean="0"/>
              <a:t>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P</a:t>
            </a:r>
            <a:r>
              <a:rPr lang="en-US" sz="6000" u="sng" dirty="0" smtClean="0"/>
              <a:t>ERIOD</a:t>
            </a:r>
          </a:p>
          <a:p>
            <a:pPr marL="457200" lvl="1" indent="0">
              <a:buNone/>
            </a:pPr>
            <a:r>
              <a:rPr lang="en-US" sz="6000" dirty="0" smtClean="0"/>
              <a:t>“…for ten days you will have tribulation.”</a:t>
            </a:r>
          </a:p>
          <a:p>
            <a:pPr marL="457200" lvl="1" indent="0">
              <a:buNone/>
            </a:pPr>
            <a:r>
              <a:rPr lang="en-US" sz="6000" dirty="0" smtClean="0"/>
              <a:t>-element </a:t>
            </a:r>
            <a:r>
              <a:rPr lang="en-US" sz="6000" dirty="0"/>
              <a:t>of </a:t>
            </a:r>
            <a:r>
              <a:rPr lang="en-US" sz="6000" dirty="0" smtClean="0"/>
              <a:t>time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65273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5</a:t>
            </a:r>
            <a:r>
              <a:rPr lang="en-US" sz="6000" b="1" dirty="0" smtClean="0"/>
              <a:t>. The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dirty="0" smtClean="0"/>
              <a:t>HALLENGE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a.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D</a:t>
            </a:r>
            <a:r>
              <a:rPr lang="en-US" sz="6000" b="1" u="sng" dirty="0" smtClean="0"/>
              <a:t>IRECTION</a:t>
            </a:r>
          </a:p>
          <a:p>
            <a:pPr marL="0" indent="0">
              <a:buNone/>
            </a:pPr>
            <a:r>
              <a:rPr lang="en-US" sz="6000" dirty="0" smtClean="0"/>
              <a:t>v10c: “</a:t>
            </a:r>
            <a:r>
              <a:rPr lang="en-US" sz="6000" b="1" i="1" u="sng" dirty="0" smtClean="0"/>
              <a:t>Be FAITHFUL…</a:t>
            </a:r>
            <a:r>
              <a:rPr lang="en-US" sz="6000" dirty="0" smtClean="0"/>
              <a:t>”</a:t>
            </a:r>
          </a:p>
          <a:p>
            <a:pPr marL="0" indent="0">
              <a:buNone/>
            </a:pPr>
            <a:endParaRPr lang="en-US" sz="6000" dirty="0" smtClean="0"/>
          </a:p>
          <a:p>
            <a:pPr marL="0" indent="0">
              <a:buNone/>
            </a:pPr>
            <a:r>
              <a:rPr lang="en-US" sz="6000" dirty="0"/>
              <a:t>b.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D</a:t>
            </a:r>
            <a:r>
              <a:rPr lang="en-US" sz="6000" b="1" u="sng" dirty="0" smtClean="0"/>
              <a:t>URATION</a:t>
            </a:r>
            <a:endParaRPr lang="en-US" sz="6000" b="1" u="sng" dirty="0"/>
          </a:p>
          <a:p>
            <a:pPr marL="0" indent="0">
              <a:buNone/>
            </a:pPr>
            <a:r>
              <a:rPr lang="en-US" sz="6000" dirty="0"/>
              <a:t>v10c: </a:t>
            </a:r>
            <a:r>
              <a:rPr lang="en-US" sz="6000" dirty="0" smtClean="0"/>
              <a:t>“</a:t>
            </a:r>
            <a:r>
              <a:rPr lang="en-US" sz="6000" b="1" i="1" u="sng" dirty="0" smtClean="0"/>
              <a:t>until DEATH.</a:t>
            </a:r>
            <a:r>
              <a:rPr lang="en-US" sz="6000" dirty="0" smtClean="0"/>
              <a:t>”</a:t>
            </a:r>
            <a:endParaRPr lang="en-US" sz="6000" dirty="0"/>
          </a:p>
          <a:p>
            <a:pPr marL="0" indent="0">
              <a:buNone/>
            </a:pPr>
            <a:endParaRPr lang="en-US" sz="6000" dirty="0" smtClean="0"/>
          </a:p>
          <a:p>
            <a:pPr marL="0" indent="0">
              <a:buNone/>
            </a:pPr>
            <a:endParaRPr lang="en-US" sz="6000" dirty="0" smtClean="0"/>
          </a:p>
        </p:txBody>
      </p:sp>
    </p:spTree>
    <p:extLst>
      <p:ext uri="{BB962C8B-B14F-4D97-AF65-F5344CB8AC3E}">
        <p14:creationId xmlns:p14="http://schemas.microsoft.com/office/powerpoint/2010/main" val="349216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6</a:t>
            </a:r>
            <a:r>
              <a:rPr lang="en-US" sz="6000" b="1" dirty="0" smtClean="0"/>
              <a:t>. The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dirty="0" smtClean="0"/>
              <a:t>ONSOLATION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v10c: “…and </a:t>
            </a:r>
            <a:r>
              <a:rPr lang="en-US" sz="6000" b="1" i="1" u="sng" dirty="0" smtClean="0"/>
              <a:t>I will GIVE </a:t>
            </a:r>
            <a:r>
              <a:rPr lang="en-US" sz="6000" dirty="0" smtClean="0"/>
              <a:t>you the crown of life</a:t>
            </a:r>
            <a:r>
              <a:rPr lang="en-US" sz="6000" dirty="0" smtClean="0"/>
              <a:t>.”</a:t>
            </a:r>
          </a:p>
          <a:p>
            <a:pPr marL="0" indent="0">
              <a:buNone/>
            </a:pPr>
            <a:r>
              <a:rPr lang="en-US" sz="6000" dirty="0" smtClean="0"/>
              <a:t>V11b: The </a:t>
            </a:r>
            <a:r>
              <a:rPr lang="en-US" sz="6000" dirty="0"/>
              <a:t>one who </a:t>
            </a:r>
            <a:r>
              <a:rPr lang="en-US" sz="6000" i="1" u="sng" dirty="0"/>
              <a:t>conquers</a:t>
            </a:r>
            <a:r>
              <a:rPr lang="en-US" sz="6000" dirty="0"/>
              <a:t> will </a:t>
            </a:r>
            <a:r>
              <a:rPr lang="en-US" sz="6000" b="1" dirty="0">
                <a:solidFill>
                  <a:srgbClr val="FF0000"/>
                </a:solidFill>
              </a:rPr>
              <a:t>not be hurt</a:t>
            </a:r>
            <a:r>
              <a:rPr lang="en-US" sz="6000" dirty="0"/>
              <a:t> by the </a:t>
            </a:r>
            <a:r>
              <a:rPr lang="en-US" sz="6000" b="1" i="1" u="sng" dirty="0">
                <a:solidFill>
                  <a:srgbClr val="0070C0"/>
                </a:solidFill>
              </a:rPr>
              <a:t>second death</a:t>
            </a:r>
            <a:r>
              <a:rPr lang="en-US" sz="6000" dirty="0"/>
              <a:t>.’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23872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7</a:t>
            </a:r>
            <a:r>
              <a:rPr lang="en-US" sz="6000" b="1" dirty="0" smtClean="0"/>
              <a:t>. The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dirty="0" smtClean="0"/>
              <a:t>ONVOCATION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dirty="0" smtClean="0"/>
              <a:t>v11: He </a:t>
            </a:r>
            <a:r>
              <a:rPr lang="en-US" sz="6000" dirty="0"/>
              <a:t>who has an ear, let him hear what the Spirit says to the churches. The one who </a:t>
            </a:r>
            <a:r>
              <a:rPr lang="en-US" sz="6000" i="1" u="sng" dirty="0"/>
              <a:t>conquers</a:t>
            </a:r>
            <a:r>
              <a:rPr lang="en-US" sz="6000" dirty="0"/>
              <a:t> will </a:t>
            </a:r>
            <a:r>
              <a:rPr lang="en-US" sz="6000" b="1" dirty="0">
                <a:solidFill>
                  <a:srgbClr val="FF0000"/>
                </a:solidFill>
              </a:rPr>
              <a:t>not be hurt</a:t>
            </a:r>
            <a:r>
              <a:rPr lang="en-US" sz="6000" dirty="0"/>
              <a:t> by the </a:t>
            </a:r>
            <a:r>
              <a:rPr lang="en-US" sz="6000" b="1" i="1" u="sng" dirty="0">
                <a:solidFill>
                  <a:srgbClr val="0070C0"/>
                </a:solidFill>
              </a:rPr>
              <a:t>second death</a:t>
            </a:r>
            <a:r>
              <a:rPr lang="en-US" sz="6000" dirty="0"/>
              <a:t>.’</a:t>
            </a:r>
          </a:p>
          <a:p>
            <a:pPr marL="0" indent="0">
              <a:buNone/>
            </a:pP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287124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9</a:t>
            </a:r>
            <a:r>
              <a:rPr lang="en-US" sz="6000" b="1" dirty="0" smtClean="0"/>
              <a:t>. The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dirty="0" smtClean="0"/>
              <a:t>ONCLUSION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69503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b="1" i="1" u="sng" dirty="0" smtClean="0"/>
              <a:t>PREDICAMENT:</a:t>
            </a:r>
            <a:r>
              <a:rPr lang="en-US" sz="5400" dirty="0" smtClean="0"/>
              <a:t> James </a:t>
            </a:r>
            <a:r>
              <a:rPr lang="en-US" sz="5400" dirty="0" smtClean="0"/>
              <a:t>1:2, </a:t>
            </a:r>
          </a:p>
          <a:p>
            <a:pPr marL="0" indent="0">
              <a:buNone/>
            </a:pPr>
            <a:r>
              <a:rPr lang="en-US" sz="5400" dirty="0" smtClean="0"/>
              <a:t>1 </a:t>
            </a:r>
            <a:r>
              <a:rPr lang="en-US" sz="5400" dirty="0" smtClean="0"/>
              <a:t>Pet 5:10, Rom 12:12, John 16:33</a:t>
            </a:r>
          </a:p>
          <a:p>
            <a:pPr marL="0" indent="0">
              <a:buNone/>
            </a:pPr>
            <a:r>
              <a:rPr lang="en-US" sz="5400" b="1" i="1" u="sng" dirty="0" smtClean="0"/>
              <a:t>PURPOSE:</a:t>
            </a:r>
            <a:r>
              <a:rPr lang="en-US" sz="5400" dirty="0" smtClean="0"/>
              <a:t> Rev 2:10</a:t>
            </a:r>
          </a:p>
          <a:p>
            <a:pPr marL="0" indent="0">
              <a:buNone/>
            </a:pPr>
            <a:r>
              <a:rPr lang="en-US" sz="5400" b="1" i="1" u="sng" dirty="0" smtClean="0"/>
              <a:t>PROMISE:</a:t>
            </a:r>
            <a:r>
              <a:rPr lang="en-US" sz="5400" dirty="0" smtClean="0"/>
              <a:t> 1 </a:t>
            </a:r>
            <a:r>
              <a:rPr lang="en-US" sz="5400" dirty="0" smtClean="0"/>
              <a:t>Cor</a:t>
            </a:r>
            <a:r>
              <a:rPr lang="en-US" sz="5400" dirty="0" smtClean="0"/>
              <a:t> 10:13, Is 43:2, </a:t>
            </a:r>
            <a:endParaRPr lang="en-US" sz="5400" dirty="0" smtClean="0"/>
          </a:p>
          <a:p>
            <a:pPr marL="0" indent="0">
              <a:buNone/>
            </a:pPr>
            <a:r>
              <a:rPr lang="en-US" sz="5400" dirty="0" smtClean="0"/>
              <a:t>Rom 8:35-39</a:t>
            </a:r>
            <a:r>
              <a:rPr lang="en-US" sz="5400" dirty="0" smtClean="0"/>
              <a:t>, Rev 2:11</a:t>
            </a:r>
          </a:p>
          <a:p>
            <a:pPr marL="0" indent="0">
              <a:buNone/>
            </a:pP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9849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65125"/>
            <a:ext cx="10515600" cy="61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15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9530" y="2338014"/>
            <a:ext cx="9144000" cy="1655762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REVELATION 2:8-11</a:t>
            </a: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394719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5464" y="1412671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b="1" i="1" u="sng" dirty="0" smtClean="0">
                <a:solidFill>
                  <a:srgbClr val="FF0000"/>
                </a:solidFill>
              </a:rPr>
              <a:t>TRIBULATION</a:t>
            </a:r>
            <a:r>
              <a:rPr lang="en-US" sz="8800" b="1" dirty="0" smtClean="0">
                <a:solidFill>
                  <a:srgbClr val="FF0000"/>
                </a:solidFill>
              </a:rPr>
              <a:t>: </a:t>
            </a:r>
          </a:p>
          <a:p>
            <a:pPr marL="0" indent="0" algn="ctr">
              <a:buNone/>
            </a:pPr>
            <a:r>
              <a:rPr lang="en-US" sz="8800" b="1" dirty="0" smtClean="0">
                <a:solidFill>
                  <a:srgbClr val="FF0000"/>
                </a:solidFill>
              </a:rPr>
              <a:t>A CATALYST TO FAITH</a:t>
            </a:r>
          </a:p>
        </p:txBody>
      </p:sp>
    </p:spTree>
    <p:extLst>
      <p:ext uri="{BB962C8B-B14F-4D97-AF65-F5344CB8AC3E}">
        <p14:creationId xmlns:p14="http://schemas.microsoft.com/office/powerpoint/2010/main" val="173813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1. The </a:t>
            </a:r>
            <a:r>
              <a:rPr lang="en-US" sz="88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dirty="0" smtClean="0"/>
              <a:t>HURCH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201400" cy="4879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dirty="0" smtClean="0"/>
              <a:t>-35 miles north of Ephesus</a:t>
            </a:r>
          </a:p>
          <a:p>
            <a:pPr marL="0" indent="0">
              <a:buNone/>
            </a:pPr>
            <a:r>
              <a:rPr lang="en-US" sz="6000" dirty="0" smtClean="0"/>
              <a:t>-large and wealthy city</a:t>
            </a:r>
          </a:p>
          <a:p>
            <a:pPr marL="0" indent="0">
              <a:buNone/>
            </a:pPr>
            <a:r>
              <a:rPr lang="en-US" sz="6000" dirty="0" smtClean="0"/>
              <a:t>-large seaport</a:t>
            </a:r>
          </a:p>
          <a:p>
            <a:pPr marL="0" indent="0">
              <a:buNone/>
            </a:pPr>
            <a:r>
              <a:rPr lang="en-US" sz="6000" dirty="0" smtClean="0"/>
              <a:t>-present population is around 3M</a:t>
            </a:r>
          </a:p>
          <a:p>
            <a:pPr marL="0" indent="0">
              <a:buNone/>
            </a:pPr>
            <a:r>
              <a:rPr lang="en-US" sz="6000" dirty="0" smtClean="0"/>
              <a:t>-IZMIR is its modern name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85738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1. The </a:t>
            </a:r>
            <a:r>
              <a:rPr lang="en-US" sz="88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dirty="0" smtClean="0"/>
              <a:t>HURCH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201400" cy="4879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dirty="0" smtClean="0"/>
              <a:t>-Smyrna means </a:t>
            </a:r>
            <a:r>
              <a:rPr lang="en-US" sz="6000" dirty="0" smtClean="0"/>
              <a:t>MYRRH</a:t>
            </a:r>
          </a:p>
          <a:p>
            <a:pPr marL="0" indent="0">
              <a:buNone/>
            </a:pPr>
            <a:r>
              <a:rPr lang="en-US" sz="6000" dirty="0" smtClean="0"/>
              <a:t>-The church in Smyrna is a </a:t>
            </a:r>
            <a:r>
              <a:rPr lang="en-US" sz="6000" b="1" i="1" dirty="0" smtClean="0"/>
              <a:t>PERSECUTED</a:t>
            </a:r>
            <a:r>
              <a:rPr lang="en-US" sz="6000" dirty="0" smtClean="0"/>
              <a:t> church.</a:t>
            </a:r>
            <a:r>
              <a:rPr lang="en-US" sz="6000" dirty="0" smtClean="0"/>
              <a:t> </a:t>
            </a:r>
            <a:endParaRPr lang="en-US" sz="6000" dirty="0" smtClean="0"/>
          </a:p>
          <a:p>
            <a:pPr marL="0" indent="0">
              <a:buNone/>
            </a:pP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63066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2</a:t>
            </a:r>
            <a:r>
              <a:rPr lang="en-US" sz="6000" b="1" dirty="0" smtClean="0"/>
              <a:t>. The </a:t>
            </a:r>
            <a:r>
              <a:rPr lang="en-US" sz="88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dirty="0" smtClean="0"/>
              <a:t>OMFORTER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201400" cy="4879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dirty="0" smtClean="0"/>
              <a:t>V8: And </a:t>
            </a:r>
            <a:r>
              <a:rPr lang="en-US" sz="6000" dirty="0"/>
              <a:t>to the angel of the church in Smyrna write: </a:t>
            </a:r>
            <a:r>
              <a:rPr lang="en-US" sz="6000" dirty="0" smtClean="0"/>
              <a:t>The </a:t>
            </a:r>
            <a:r>
              <a:rPr lang="en-US" sz="6000" dirty="0"/>
              <a:t>words of </a:t>
            </a:r>
            <a:r>
              <a:rPr lang="en-US" sz="6000" i="1" u="sng" dirty="0">
                <a:solidFill>
                  <a:srgbClr val="FF0000"/>
                </a:solidFill>
              </a:rPr>
              <a:t>the</a:t>
            </a:r>
            <a:r>
              <a:rPr lang="en-US" sz="6000" dirty="0"/>
              <a:t> </a:t>
            </a:r>
            <a:r>
              <a:rPr lang="en-US" sz="6000" i="1" u="sng" dirty="0">
                <a:solidFill>
                  <a:srgbClr val="FF0000"/>
                </a:solidFill>
              </a:rPr>
              <a:t>first and the last</a:t>
            </a:r>
            <a:r>
              <a:rPr lang="en-US" sz="6000" dirty="0"/>
              <a:t>, </a:t>
            </a:r>
            <a:r>
              <a:rPr lang="en-US" sz="6000" i="1" u="sng" dirty="0">
                <a:solidFill>
                  <a:srgbClr val="0070C0"/>
                </a:solidFill>
              </a:rPr>
              <a:t>who died and came to life</a:t>
            </a:r>
            <a:r>
              <a:rPr lang="en-US" sz="6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010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" y="243840"/>
            <a:ext cx="10759440" cy="59331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“the FIRST and the LAST”:</a:t>
            </a:r>
          </a:p>
          <a:p>
            <a:pPr marL="0" indent="0">
              <a:buNone/>
            </a:pPr>
            <a:r>
              <a:rPr lang="en-US" sz="6000" dirty="0" smtClean="0"/>
              <a:t>-He existed before time began and will exist after everything else </a:t>
            </a:r>
            <a:r>
              <a:rPr lang="en-US" sz="6000" dirty="0" smtClean="0"/>
              <a:t>comes </a:t>
            </a:r>
            <a:r>
              <a:rPr lang="en-US" sz="6000" dirty="0" smtClean="0"/>
              <a:t>to an end.</a:t>
            </a:r>
          </a:p>
        </p:txBody>
      </p:sp>
    </p:spTree>
    <p:extLst>
      <p:ext uri="{BB962C8B-B14F-4D97-AF65-F5344CB8AC3E}">
        <p14:creationId xmlns:p14="http://schemas.microsoft.com/office/powerpoint/2010/main" val="228309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7129</TotalTime>
  <Words>359</Words>
  <Application>Microsoft Office PowerPoint</Application>
  <PresentationFormat>Widescreen</PresentationFormat>
  <Paragraphs>79</Paragraphs>
  <Slides>24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1. The CHURCH</vt:lpstr>
      <vt:lpstr>1. The CHURCH</vt:lpstr>
      <vt:lpstr>2. The COMFORTER</vt:lpstr>
      <vt:lpstr>PowerPoint Presentation</vt:lpstr>
      <vt:lpstr>PowerPoint Presentation</vt:lpstr>
      <vt:lpstr>PowerPoint Presentation</vt:lpstr>
      <vt:lpstr>3. The COMMENDATION</vt:lpstr>
      <vt:lpstr>3. The COMMENDATION</vt:lpstr>
      <vt:lpstr>3. The COMMENDATION</vt:lpstr>
      <vt:lpstr>3. The COMMENDATION</vt:lpstr>
      <vt:lpstr>3. The COMMENDATION</vt:lpstr>
      <vt:lpstr>4. The COMFORT</vt:lpstr>
      <vt:lpstr>PowerPoint Presentation</vt:lpstr>
      <vt:lpstr>PowerPoint Presentation</vt:lpstr>
      <vt:lpstr>PowerPoint Presentation</vt:lpstr>
      <vt:lpstr>5. The CHALLENGE</vt:lpstr>
      <vt:lpstr>6. The CONSOLATION</vt:lpstr>
      <vt:lpstr>7. The CONVOCATION</vt:lpstr>
      <vt:lpstr>9. The CONCLUSION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Vicoy_</dc:creator>
  <cp:lastModifiedBy>Vicoy_</cp:lastModifiedBy>
  <cp:revision>87</cp:revision>
  <cp:lastPrinted>2024-09-07T12:53:15Z</cp:lastPrinted>
  <dcterms:created xsi:type="dcterms:W3CDTF">2024-04-24T00:48:52Z</dcterms:created>
  <dcterms:modified xsi:type="dcterms:W3CDTF">2024-09-07T22:14:03Z</dcterms:modified>
</cp:coreProperties>
</file>