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5"/>
  </p:handoutMasterIdLst>
  <p:sldIdLst>
    <p:sldId id="270" r:id="rId2"/>
    <p:sldId id="256" r:id="rId3"/>
    <p:sldId id="257" r:id="rId4"/>
    <p:sldId id="273" r:id="rId5"/>
    <p:sldId id="259" r:id="rId6"/>
    <p:sldId id="272" r:id="rId7"/>
    <p:sldId id="294" r:id="rId8"/>
    <p:sldId id="280" r:id="rId9"/>
    <p:sldId id="281" r:id="rId10"/>
    <p:sldId id="282" r:id="rId11"/>
    <p:sldId id="291" r:id="rId12"/>
    <p:sldId id="284" r:id="rId13"/>
    <p:sldId id="286" r:id="rId14"/>
    <p:sldId id="283" r:id="rId15"/>
    <p:sldId id="287" r:id="rId16"/>
    <p:sldId id="288" r:id="rId17"/>
    <p:sldId id="289" r:id="rId18"/>
    <p:sldId id="290" r:id="rId19"/>
    <p:sldId id="260" r:id="rId20"/>
    <p:sldId id="292" r:id="rId21"/>
    <p:sldId id="295" r:id="rId22"/>
    <p:sldId id="261" r:id="rId23"/>
    <p:sldId id="262" r:id="rId24"/>
    <p:sldId id="268" r:id="rId25"/>
    <p:sldId id="296" r:id="rId26"/>
    <p:sldId id="276" r:id="rId27"/>
    <p:sldId id="279" r:id="rId28"/>
    <p:sldId id="263" r:id="rId29"/>
    <p:sldId id="264" r:id="rId30"/>
    <p:sldId id="277" r:id="rId31"/>
    <p:sldId id="269" r:id="rId32"/>
    <p:sldId id="265" r:id="rId33"/>
    <p:sldId id="278" r:id="rId34"/>
  </p:sldIdLst>
  <p:sldSz cx="12192000" cy="6858000"/>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8" autoAdjust="0"/>
    <p:restoredTop sz="89306" autoAdjust="0"/>
  </p:normalViewPr>
  <p:slideViewPr>
    <p:cSldViewPr snapToGrid="0">
      <p:cViewPr varScale="1">
        <p:scale>
          <a:sx n="99" d="100"/>
          <a:sy n="99" d="100"/>
        </p:scale>
        <p:origin x="103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7072"/>
          </a:xfrm>
          <a:prstGeom prst="rect">
            <a:avLst/>
          </a:prstGeom>
        </p:spPr>
        <p:txBody>
          <a:bodyPr vert="horz" lIns="93497" tIns="46749" rIns="93497" bIns="46749" rtlCol="0"/>
          <a:lstStyle>
            <a:lvl1pPr algn="l">
              <a:defRPr sz="1200"/>
            </a:lvl1pPr>
          </a:lstStyle>
          <a:p>
            <a:endParaRPr lang="en-US" dirty="0"/>
          </a:p>
        </p:txBody>
      </p:sp>
      <p:sp>
        <p:nvSpPr>
          <p:cNvPr id="3" name="Date Placeholder 2"/>
          <p:cNvSpPr>
            <a:spLocks noGrp="1"/>
          </p:cNvSpPr>
          <p:nvPr>
            <p:ph type="dt" sz="quarter" idx="1"/>
          </p:nvPr>
        </p:nvSpPr>
        <p:spPr>
          <a:xfrm>
            <a:off x="3995217" y="0"/>
            <a:ext cx="3056414" cy="467072"/>
          </a:xfrm>
          <a:prstGeom prst="rect">
            <a:avLst/>
          </a:prstGeom>
        </p:spPr>
        <p:txBody>
          <a:bodyPr vert="horz" lIns="93497" tIns="46749" rIns="93497" bIns="46749" rtlCol="0"/>
          <a:lstStyle>
            <a:lvl1pPr algn="r">
              <a:defRPr sz="1200"/>
            </a:lvl1pPr>
          </a:lstStyle>
          <a:p>
            <a:fld id="{70E4CCB0-E887-417C-9F47-19572FCB5CC5}" type="datetimeFigureOut">
              <a:rPr lang="en-US" smtClean="0"/>
              <a:t>8/20/2024</a:t>
            </a:fld>
            <a:endParaRPr lang="en-US" dirty="0"/>
          </a:p>
        </p:txBody>
      </p:sp>
      <p:sp>
        <p:nvSpPr>
          <p:cNvPr id="4" name="Footer Placeholder 3"/>
          <p:cNvSpPr>
            <a:spLocks noGrp="1"/>
          </p:cNvSpPr>
          <p:nvPr>
            <p:ph type="ftr" sz="quarter" idx="2"/>
          </p:nvPr>
        </p:nvSpPr>
        <p:spPr>
          <a:xfrm>
            <a:off x="0" y="8842030"/>
            <a:ext cx="3056414" cy="467071"/>
          </a:xfrm>
          <a:prstGeom prst="rect">
            <a:avLst/>
          </a:prstGeom>
        </p:spPr>
        <p:txBody>
          <a:bodyPr vert="horz" lIns="93497" tIns="46749" rIns="93497" bIns="4674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95217" y="8842030"/>
            <a:ext cx="3056414" cy="467071"/>
          </a:xfrm>
          <a:prstGeom prst="rect">
            <a:avLst/>
          </a:prstGeom>
        </p:spPr>
        <p:txBody>
          <a:bodyPr vert="horz" lIns="93497" tIns="46749" rIns="93497" bIns="46749" rtlCol="0" anchor="b"/>
          <a:lstStyle>
            <a:lvl1pPr algn="r">
              <a:defRPr sz="1200"/>
            </a:lvl1pPr>
          </a:lstStyle>
          <a:p>
            <a:fld id="{2CAFE3AF-2855-4B67-948A-B7BF917D87F3}" type="slidenum">
              <a:rPr lang="en-US" smtClean="0"/>
              <a:t>‹#›</a:t>
            </a:fld>
            <a:endParaRPr lang="en-US" dirty="0"/>
          </a:p>
        </p:txBody>
      </p:sp>
    </p:spTree>
    <p:extLst>
      <p:ext uri="{BB962C8B-B14F-4D97-AF65-F5344CB8AC3E}">
        <p14:creationId xmlns:p14="http://schemas.microsoft.com/office/powerpoint/2010/main" val="274449357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2146147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3149644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4290413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3415193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583197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2637753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811087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2079229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193777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489471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7505DB-8DC5-4510-8AFE-E6552FB813F5}" type="datetimeFigureOut">
              <a:rPr lang="en-US" smtClean="0"/>
              <a:t>8/20/2024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4918646-D0E4-446C-9937-BF7BC88CE102}" type="slidenum">
              <a:rPr lang="en-US" smtClean="0"/>
              <a:t>‹#›</a:t>
            </a:fld>
            <a:endParaRPr lang="en-US" dirty="0"/>
          </a:p>
        </p:txBody>
      </p:sp>
    </p:spTree>
    <p:extLst>
      <p:ext uri="{BB962C8B-B14F-4D97-AF65-F5344CB8AC3E}">
        <p14:creationId xmlns:p14="http://schemas.microsoft.com/office/powerpoint/2010/main" val="600610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8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7505DB-8DC5-4510-8AFE-E6552FB813F5}" type="datetimeFigureOut">
              <a:rPr lang="en-US" smtClean="0"/>
              <a:t>8/20/2024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918646-D0E4-446C-9937-BF7BC88CE102}" type="slidenum">
              <a:rPr lang="en-US" smtClean="0"/>
              <a:t>‹#›</a:t>
            </a:fld>
            <a:endParaRPr lang="en-US" dirty="0"/>
          </a:p>
        </p:txBody>
      </p:sp>
    </p:spTree>
    <p:extLst>
      <p:ext uri="{BB962C8B-B14F-4D97-AF65-F5344CB8AC3E}">
        <p14:creationId xmlns:p14="http://schemas.microsoft.com/office/powerpoint/2010/main" val="1454167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5464" y="1412671"/>
            <a:ext cx="10515600" cy="4351338"/>
          </a:xfrm>
        </p:spPr>
        <p:txBody>
          <a:bodyPr>
            <a:normAutofit/>
          </a:bodyPr>
          <a:lstStyle/>
          <a:p>
            <a:pPr marL="0" indent="0" algn="ctr">
              <a:buNone/>
            </a:pPr>
            <a:endParaRPr lang="en-US" sz="8800" b="1" dirty="0">
              <a:solidFill>
                <a:srgbClr val="FF0000"/>
              </a:solidFill>
            </a:endParaRPr>
          </a:p>
          <a:p>
            <a:pPr marL="0" indent="0" algn="ctr">
              <a:buNone/>
            </a:pPr>
            <a:r>
              <a:rPr lang="en-US" sz="8800" b="1" dirty="0">
                <a:solidFill>
                  <a:srgbClr val="FF0000"/>
                </a:solidFill>
              </a:rPr>
              <a:t>DUTY SWAP</a:t>
            </a:r>
          </a:p>
        </p:txBody>
      </p:sp>
    </p:spTree>
    <p:extLst>
      <p:ext uri="{BB962C8B-B14F-4D97-AF65-F5344CB8AC3E}">
        <p14:creationId xmlns:p14="http://schemas.microsoft.com/office/powerpoint/2010/main" val="1738133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514350" indent="-514350">
              <a:buAutoNum type="arabicPeriod"/>
            </a:pPr>
            <a:r>
              <a:rPr lang="en-US" sz="6000" dirty="0"/>
              <a:t>Market of Asia</a:t>
            </a:r>
          </a:p>
          <a:p>
            <a:pPr marL="514350" indent="-514350">
              <a:buAutoNum type="arabicPeriod"/>
            </a:pPr>
            <a:r>
              <a:rPr lang="en-US" sz="6000" dirty="0"/>
              <a:t>Highway of the Martyrs</a:t>
            </a:r>
          </a:p>
          <a:p>
            <a:pPr marL="514350" indent="-514350">
              <a:buAutoNum type="arabicPeriod"/>
            </a:pPr>
            <a:r>
              <a:rPr lang="en-US" sz="6000" dirty="0"/>
              <a:t>Free City</a:t>
            </a:r>
          </a:p>
          <a:p>
            <a:pPr marL="0" indent="0">
              <a:buNone/>
            </a:pPr>
            <a:r>
              <a:rPr lang="en-US" sz="6000" dirty="0"/>
              <a:t>	</a:t>
            </a:r>
          </a:p>
        </p:txBody>
      </p:sp>
    </p:spTree>
    <p:extLst>
      <p:ext uri="{BB962C8B-B14F-4D97-AF65-F5344CB8AC3E}">
        <p14:creationId xmlns:p14="http://schemas.microsoft.com/office/powerpoint/2010/main" val="189902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514350" indent="-514350">
              <a:buAutoNum type="arabicPeriod"/>
            </a:pPr>
            <a:r>
              <a:rPr lang="en-US" sz="6000" dirty="0"/>
              <a:t>Market of Asia</a:t>
            </a:r>
          </a:p>
          <a:p>
            <a:pPr marL="514350" indent="-514350">
              <a:buAutoNum type="arabicPeriod"/>
            </a:pPr>
            <a:r>
              <a:rPr lang="en-US" sz="6000" dirty="0"/>
              <a:t>Highway of the Martyrs</a:t>
            </a:r>
          </a:p>
          <a:p>
            <a:pPr marL="514350" indent="-514350">
              <a:buAutoNum type="arabicPeriod"/>
            </a:pPr>
            <a:r>
              <a:rPr lang="en-US" sz="6000" dirty="0"/>
              <a:t>Free City</a:t>
            </a:r>
          </a:p>
          <a:p>
            <a:pPr marL="0" indent="0">
              <a:buNone/>
            </a:pPr>
            <a:r>
              <a:rPr lang="en-US" sz="6000" dirty="0"/>
              <a:t>	Politically: FREE CITY</a:t>
            </a:r>
          </a:p>
          <a:p>
            <a:pPr marL="514350" indent="-514350">
              <a:buAutoNum type="arabicPeriod"/>
            </a:pPr>
            <a:endParaRPr lang="en-US" sz="6000" dirty="0"/>
          </a:p>
        </p:txBody>
      </p:sp>
    </p:spTree>
    <p:extLst>
      <p:ext uri="{BB962C8B-B14F-4D97-AF65-F5344CB8AC3E}">
        <p14:creationId xmlns:p14="http://schemas.microsoft.com/office/powerpoint/2010/main" val="1503792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514350" indent="-514350">
              <a:buAutoNum type="arabicPeriod"/>
            </a:pPr>
            <a:r>
              <a:rPr lang="en-US" sz="6000" dirty="0"/>
              <a:t>Market of Asia</a:t>
            </a:r>
          </a:p>
          <a:p>
            <a:pPr marL="514350" indent="-514350">
              <a:buAutoNum type="arabicPeriod"/>
            </a:pPr>
            <a:r>
              <a:rPr lang="en-US" sz="6000" dirty="0"/>
              <a:t>Highway of the Martyrs</a:t>
            </a:r>
          </a:p>
          <a:p>
            <a:pPr marL="514350" indent="-514350">
              <a:buAutoNum type="arabicPeriod"/>
            </a:pPr>
            <a:r>
              <a:rPr lang="en-US" sz="6000" dirty="0"/>
              <a:t>Free City</a:t>
            </a:r>
          </a:p>
          <a:p>
            <a:pPr marL="514350" indent="-514350">
              <a:buAutoNum type="arabicPeriod"/>
            </a:pPr>
            <a:r>
              <a:rPr lang="en-US" sz="6000" dirty="0"/>
              <a:t>Ephesian Games</a:t>
            </a:r>
          </a:p>
          <a:p>
            <a:pPr marL="0" indent="0">
              <a:buNone/>
            </a:pPr>
            <a:endParaRPr lang="en-US" sz="6000" dirty="0"/>
          </a:p>
          <a:p>
            <a:pPr marL="514350" indent="-514350">
              <a:buAutoNum type="arabicPeriod"/>
            </a:pPr>
            <a:endParaRPr lang="en-US" sz="6000" dirty="0"/>
          </a:p>
        </p:txBody>
      </p:sp>
    </p:spTree>
    <p:extLst>
      <p:ext uri="{BB962C8B-B14F-4D97-AF65-F5344CB8AC3E}">
        <p14:creationId xmlns:p14="http://schemas.microsoft.com/office/powerpoint/2010/main" val="3062059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0" y="336039"/>
            <a:ext cx="11090787" cy="6182748"/>
          </a:xfrm>
        </p:spPr>
        <p:txBody>
          <a:bodyPr>
            <a:noAutofit/>
          </a:bodyPr>
          <a:lstStyle/>
          <a:p>
            <a:pPr marL="514350" indent="-514350">
              <a:buAutoNum type="arabicPeriod"/>
            </a:pPr>
            <a:r>
              <a:rPr lang="en-US" sz="6000" dirty="0"/>
              <a:t>Market of Asia</a:t>
            </a:r>
          </a:p>
          <a:p>
            <a:pPr marL="514350" indent="-514350">
              <a:buAutoNum type="arabicPeriod"/>
            </a:pPr>
            <a:r>
              <a:rPr lang="en-US" sz="6000" dirty="0"/>
              <a:t>Highway of the Martyrs</a:t>
            </a:r>
          </a:p>
          <a:p>
            <a:pPr marL="514350" indent="-514350">
              <a:buAutoNum type="arabicPeriod"/>
            </a:pPr>
            <a:r>
              <a:rPr lang="en-US" sz="6000" dirty="0"/>
              <a:t>Free City</a:t>
            </a:r>
          </a:p>
          <a:p>
            <a:pPr marL="514350" indent="-514350">
              <a:buAutoNum type="arabicPeriod"/>
            </a:pPr>
            <a:r>
              <a:rPr lang="en-US" sz="6000" dirty="0"/>
              <a:t>Ephesian Games</a:t>
            </a:r>
          </a:p>
          <a:p>
            <a:pPr marL="0" indent="0">
              <a:buNone/>
            </a:pPr>
            <a:r>
              <a:rPr lang="en-US" sz="6000" dirty="0"/>
              <a:t>	Annual event that rivaled the Olympic games in Corinth</a:t>
            </a:r>
          </a:p>
          <a:p>
            <a:pPr marL="0" indent="0">
              <a:buNone/>
            </a:pPr>
            <a:r>
              <a:rPr lang="en-US" sz="6000" dirty="0"/>
              <a:t>	1 Corinthians 16:8</a:t>
            </a:r>
          </a:p>
          <a:p>
            <a:pPr marL="514350" indent="-514350">
              <a:buAutoNum type="arabicPeriod"/>
            </a:pPr>
            <a:endParaRPr lang="en-US" sz="6000" dirty="0"/>
          </a:p>
        </p:txBody>
      </p:sp>
    </p:spTree>
    <p:extLst>
      <p:ext uri="{BB962C8B-B14F-4D97-AF65-F5344CB8AC3E}">
        <p14:creationId xmlns:p14="http://schemas.microsoft.com/office/powerpoint/2010/main" val="3659074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0" indent="0">
              <a:buNone/>
            </a:pPr>
            <a:endParaRPr lang="en-US" sz="6000" dirty="0"/>
          </a:p>
          <a:p>
            <a:pPr marL="0" indent="0">
              <a:buNone/>
            </a:pPr>
            <a:r>
              <a:rPr lang="en-US" sz="6000" dirty="0"/>
              <a:t>5. Center of Worship</a:t>
            </a:r>
          </a:p>
          <a:p>
            <a:pPr marL="0" indent="0">
              <a:buNone/>
            </a:pPr>
            <a:endParaRPr lang="en-US" sz="6000" dirty="0"/>
          </a:p>
          <a:p>
            <a:pPr marL="514350" indent="-514350">
              <a:buAutoNum type="arabicPeriod"/>
            </a:pPr>
            <a:endParaRPr lang="en-US" sz="6000" dirty="0"/>
          </a:p>
        </p:txBody>
      </p:sp>
    </p:spTree>
    <p:extLst>
      <p:ext uri="{BB962C8B-B14F-4D97-AF65-F5344CB8AC3E}">
        <p14:creationId xmlns:p14="http://schemas.microsoft.com/office/powerpoint/2010/main" val="2139404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0" indent="0">
              <a:buNone/>
            </a:pPr>
            <a:endParaRPr lang="en-US" sz="6000" dirty="0"/>
          </a:p>
          <a:p>
            <a:pPr marL="0" indent="0">
              <a:buNone/>
            </a:pPr>
            <a:r>
              <a:rPr lang="en-US" sz="6000" dirty="0"/>
              <a:t>5. Center of Worship</a:t>
            </a:r>
          </a:p>
          <a:p>
            <a:pPr marL="0" indent="0">
              <a:buNone/>
            </a:pPr>
            <a:r>
              <a:rPr lang="en-US" sz="6000" dirty="0"/>
              <a:t>	Worship of Artemis or Diana</a:t>
            </a:r>
          </a:p>
          <a:p>
            <a:pPr marL="0" indent="0">
              <a:buNone/>
            </a:pPr>
            <a:endParaRPr lang="en-US" sz="6000" dirty="0"/>
          </a:p>
          <a:p>
            <a:pPr marL="514350" indent="-514350">
              <a:buAutoNum type="arabicPeriod"/>
            </a:pPr>
            <a:endParaRPr lang="en-US" sz="6000" dirty="0"/>
          </a:p>
        </p:txBody>
      </p:sp>
      <p:pic>
        <p:nvPicPr>
          <p:cNvPr id="4" name="Picture 3"/>
          <p:cNvPicPr>
            <a:picLocks noChangeAspect="1"/>
          </p:cNvPicPr>
          <p:nvPr/>
        </p:nvPicPr>
        <p:blipFill>
          <a:blip r:embed="rId2"/>
          <a:stretch>
            <a:fillRect/>
          </a:stretch>
        </p:blipFill>
        <p:spPr>
          <a:xfrm>
            <a:off x="3566160" y="3182113"/>
            <a:ext cx="4406217" cy="3336674"/>
          </a:xfrm>
          <a:prstGeom prst="rect">
            <a:avLst/>
          </a:prstGeom>
        </p:spPr>
      </p:pic>
    </p:spTree>
    <p:extLst>
      <p:ext uri="{BB962C8B-B14F-4D97-AF65-F5344CB8AC3E}">
        <p14:creationId xmlns:p14="http://schemas.microsoft.com/office/powerpoint/2010/main" val="2369383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0" indent="0">
              <a:buNone/>
            </a:pPr>
            <a:r>
              <a:rPr lang="en-US" sz="6000" dirty="0"/>
              <a:t>5. Center of Worship</a:t>
            </a:r>
          </a:p>
          <a:p>
            <a:pPr marL="0" indent="0">
              <a:buNone/>
            </a:pPr>
            <a:r>
              <a:rPr lang="en-US" sz="6000" dirty="0"/>
              <a:t>6. Sanctuary of Criminals</a:t>
            </a:r>
          </a:p>
          <a:p>
            <a:pPr marL="0" indent="0">
              <a:buNone/>
            </a:pPr>
            <a:endParaRPr lang="en-US" sz="6000" dirty="0"/>
          </a:p>
          <a:p>
            <a:pPr marL="514350" indent="-514350">
              <a:buAutoNum type="arabicPeriod"/>
            </a:pPr>
            <a:endParaRPr lang="en-US" sz="6000" dirty="0"/>
          </a:p>
        </p:txBody>
      </p:sp>
    </p:spTree>
    <p:extLst>
      <p:ext uri="{BB962C8B-B14F-4D97-AF65-F5344CB8AC3E}">
        <p14:creationId xmlns:p14="http://schemas.microsoft.com/office/powerpoint/2010/main" val="1363456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0" indent="0">
              <a:buNone/>
            </a:pPr>
            <a:r>
              <a:rPr lang="en-US" sz="6000" dirty="0"/>
              <a:t>5. Center of Worship</a:t>
            </a:r>
          </a:p>
          <a:p>
            <a:pPr marL="0" indent="0">
              <a:buNone/>
            </a:pPr>
            <a:r>
              <a:rPr lang="en-US" sz="6000" dirty="0"/>
              <a:t>6. Sanctuary of Criminals</a:t>
            </a:r>
          </a:p>
          <a:p>
            <a:pPr marL="0" indent="0">
              <a:buNone/>
            </a:pPr>
            <a:r>
              <a:rPr lang="en-US" sz="6000" dirty="0"/>
              <a:t>7. Bank of the Mediterranean</a:t>
            </a:r>
          </a:p>
          <a:p>
            <a:pPr marL="0" indent="0">
              <a:buNone/>
            </a:pPr>
            <a:endParaRPr lang="en-US" sz="6000" dirty="0"/>
          </a:p>
          <a:p>
            <a:pPr marL="514350" indent="-514350">
              <a:buAutoNum type="arabicPeriod"/>
            </a:pPr>
            <a:endParaRPr lang="en-US" sz="6000" dirty="0"/>
          </a:p>
        </p:txBody>
      </p:sp>
    </p:spTree>
    <p:extLst>
      <p:ext uri="{BB962C8B-B14F-4D97-AF65-F5344CB8AC3E}">
        <p14:creationId xmlns:p14="http://schemas.microsoft.com/office/powerpoint/2010/main" val="2732471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514350" indent="-514350">
              <a:buAutoNum type="arabicPeriod"/>
            </a:pPr>
            <a:r>
              <a:rPr lang="en-US" sz="5400" dirty="0"/>
              <a:t>Market of Asia</a:t>
            </a:r>
          </a:p>
          <a:p>
            <a:pPr marL="514350" indent="-514350">
              <a:buAutoNum type="arabicPeriod"/>
            </a:pPr>
            <a:r>
              <a:rPr lang="en-US" sz="5400" dirty="0"/>
              <a:t>Highway of the Martyrs</a:t>
            </a:r>
          </a:p>
          <a:p>
            <a:pPr marL="514350" indent="-514350">
              <a:buAutoNum type="arabicPeriod"/>
            </a:pPr>
            <a:r>
              <a:rPr lang="en-US" sz="5400" dirty="0"/>
              <a:t>Free City</a:t>
            </a:r>
          </a:p>
          <a:p>
            <a:pPr marL="514350" indent="-514350">
              <a:buAutoNum type="arabicPeriod"/>
            </a:pPr>
            <a:r>
              <a:rPr lang="en-US" sz="5400" dirty="0"/>
              <a:t>Ephesian Games</a:t>
            </a:r>
          </a:p>
          <a:p>
            <a:pPr marL="514350" indent="-514350">
              <a:buAutoNum type="arabicPeriod"/>
            </a:pPr>
            <a:r>
              <a:rPr lang="en-US" sz="5400" dirty="0"/>
              <a:t>Center of Worship</a:t>
            </a:r>
          </a:p>
          <a:p>
            <a:pPr marL="514350" indent="-514350">
              <a:buAutoNum type="arabicPeriod"/>
            </a:pPr>
            <a:r>
              <a:rPr lang="en-US" sz="5400" dirty="0"/>
              <a:t>Sanctuary of Criminals</a:t>
            </a:r>
          </a:p>
          <a:p>
            <a:pPr marL="514350" indent="-514350">
              <a:buAutoNum type="arabicPeriod"/>
            </a:pPr>
            <a:r>
              <a:rPr lang="en-US" sz="5400" dirty="0"/>
              <a:t>Bank of the Mediterranean</a:t>
            </a:r>
          </a:p>
          <a:p>
            <a:pPr marL="0" indent="0">
              <a:buNone/>
            </a:pPr>
            <a:endParaRPr lang="en-US" sz="5400" dirty="0"/>
          </a:p>
          <a:p>
            <a:pPr marL="514350" indent="-514350">
              <a:buAutoNum type="arabicPeriod"/>
            </a:pPr>
            <a:endParaRPr lang="en-US" sz="5400" dirty="0"/>
          </a:p>
        </p:txBody>
      </p:sp>
    </p:spTree>
    <p:extLst>
      <p:ext uri="{BB962C8B-B14F-4D97-AF65-F5344CB8AC3E}">
        <p14:creationId xmlns:p14="http://schemas.microsoft.com/office/powerpoint/2010/main" val="191763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10000"/>
          </a:bodyPr>
          <a:lstStyle/>
          <a:p>
            <a:r>
              <a:rPr lang="en-US" dirty="0"/>
              <a:t>“To the angel of the church in Ephesus write: ‘The words of him who holds the seven stars in his right hand, who walks among the seven golden lampstands.</a:t>
            </a:r>
          </a:p>
          <a:p>
            <a:r>
              <a:rPr lang="en-US" b="1" baseline="30000" dirty="0"/>
              <a:t>2 </a:t>
            </a:r>
            <a:r>
              <a:rPr lang="en-US" dirty="0"/>
              <a:t>“‘I know your works, your toil and your patient endurance, and how you cannot bear with those who are evil, but have tested those who call themselves apostles and are not, and found them to be false. </a:t>
            </a:r>
            <a:r>
              <a:rPr lang="en-US" b="1" baseline="30000" dirty="0"/>
              <a:t>3 </a:t>
            </a:r>
            <a:r>
              <a:rPr lang="en-US" dirty="0"/>
              <a:t>I know you are enduring patiently and bearing up for my name's sake, and you have not grown weary. </a:t>
            </a:r>
            <a:r>
              <a:rPr lang="en-US" b="1" baseline="30000" dirty="0"/>
              <a:t>4 </a:t>
            </a:r>
            <a:r>
              <a:rPr lang="en-US" dirty="0"/>
              <a:t>But I have this against you, that you have abandoned the love you had at first. </a:t>
            </a:r>
            <a:r>
              <a:rPr lang="en-US" b="1" baseline="30000" dirty="0"/>
              <a:t>5 </a:t>
            </a:r>
            <a:r>
              <a:rPr lang="en-US" dirty="0"/>
              <a:t>Remember therefore from where you have fallen; repent, and do the works you did at first. If not, I will come to you and remove your lampstand from its place, unless you repent. </a:t>
            </a:r>
            <a:r>
              <a:rPr lang="en-US" b="1" baseline="30000" dirty="0"/>
              <a:t>6 </a:t>
            </a:r>
            <a:r>
              <a:rPr lang="en-US" dirty="0"/>
              <a:t>Yet this you have: you hate the works of the Nicolaitans, which I also hate. </a:t>
            </a:r>
            <a:r>
              <a:rPr lang="en-US" b="1" baseline="30000" dirty="0"/>
              <a:t>7 </a:t>
            </a:r>
            <a:r>
              <a:rPr lang="en-US" dirty="0"/>
              <a:t>He who has an ear, let him hear what the Spirit says to the churches. To the one who conquers I will grant to eat of the tree of life, which is in the paradise of God.’</a:t>
            </a:r>
          </a:p>
          <a:p>
            <a:endParaRPr lang="en-US" dirty="0"/>
          </a:p>
        </p:txBody>
      </p:sp>
    </p:spTree>
    <p:extLst>
      <p:ext uri="{BB962C8B-B14F-4D97-AF65-F5344CB8AC3E}">
        <p14:creationId xmlns:p14="http://schemas.microsoft.com/office/powerpoint/2010/main" val="188154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89530" y="2338014"/>
            <a:ext cx="9144000" cy="1655762"/>
          </a:xfrm>
        </p:spPr>
        <p:txBody>
          <a:bodyPr>
            <a:normAutofit/>
          </a:bodyPr>
          <a:lstStyle/>
          <a:p>
            <a:r>
              <a:rPr lang="en-US" sz="6600" b="1" dirty="0"/>
              <a:t>REVELATION 2:1-7</a:t>
            </a:r>
          </a:p>
        </p:txBody>
      </p:sp>
    </p:spTree>
    <p:extLst>
      <p:ext uri="{BB962C8B-B14F-4D97-AF65-F5344CB8AC3E}">
        <p14:creationId xmlns:p14="http://schemas.microsoft.com/office/powerpoint/2010/main" val="39471958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3458" y="365125"/>
            <a:ext cx="11808542" cy="1325563"/>
          </a:xfrm>
        </p:spPr>
        <p:txBody>
          <a:bodyPr>
            <a:noAutofit/>
          </a:bodyPr>
          <a:lstStyle/>
          <a:p>
            <a:r>
              <a:rPr lang="en-US" sz="6000" b="1" dirty="0"/>
              <a:t>SOME PASTORS of the CHURCH in Ephesus (Acts 18-20)</a:t>
            </a:r>
          </a:p>
        </p:txBody>
      </p:sp>
      <p:sp>
        <p:nvSpPr>
          <p:cNvPr id="3" name="Content Placeholder 2"/>
          <p:cNvSpPr>
            <a:spLocks noGrp="1"/>
          </p:cNvSpPr>
          <p:nvPr>
            <p:ph idx="1"/>
          </p:nvPr>
        </p:nvSpPr>
        <p:spPr/>
        <p:txBody>
          <a:bodyPr>
            <a:noAutofit/>
          </a:bodyPr>
          <a:lstStyle/>
          <a:p>
            <a:pPr marL="514350" indent="-514350">
              <a:buAutoNum type="arabicPeriod"/>
            </a:pPr>
            <a:r>
              <a:rPr lang="en-US" sz="6000" dirty="0"/>
              <a:t>AQUILA &amp; PRISCILLA (Acts 18)</a:t>
            </a:r>
          </a:p>
          <a:p>
            <a:pPr marL="514350" indent="-514350">
              <a:buAutoNum type="arabicPeriod"/>
            </a:pPr>
            <a:r>
              <a:rPr lang="en-US" sz="6000" dirty="0"/>
              <a:t>APOLLOS (from Alexandria)</a:t>
            </a:r>
          </a:p>
          <a:p>
            <a:pPr marL="514350" indent="-514350">
              <a:buAutoNum type="arabicPeriod"/>
            </a:pPr>
            <a:r>
              <a:rPr lang="en-US" sz="6000" dirty="0"/>
              <a:t>PAUL</a:t>
            </a:r>
          </a:p>
          <a:p>
            <a:pPr marL="514350" indent="-514350">
              <a:buAutoNum type="arabicPeriod"/>
            </a:pPr>
            <a:r>
              <a:rPr lang="en-US" sz="6000" dirty="0"/>
              <a:t>TIMOTHY</a:t>
            </a:r>
          </a:p>
        </p:txBody>
      </p:sp>
    </p:spTree>
    <p:extLst>
      <p:ext uri="{BB962C8B-B14F-4D97-AF65-F5344CB8AC3E}">
        <p14:creationId xmlns:p14="http://schemas.microsoft.com/office/powerpoint/2010/main" val="2309056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9120" y="560704"/>
            <a:ext cx="11079480" cy="5763895"/>
          </a:xfrm>
        </p:spPr>
        <p:txBody>
          <a:bodyPr>
            <a:noAutofit/>
          </a:bodyPr>
          <a:lstStyle/>
          <a:p>
            <a:pPr marL="514350" indent="-514350">
              <a:buAutoNum type="arabicPeriod"/>
            </a:pPr>
            <a:r>
              <a:rPr lang="en-US" sz="6000" dirty="0"/>
              <a:t>AQUILA &amp; PRISCILLA (Acts 18)</a:t>
            </a:r>
          </a:p>
          <a:p>
            <a:pPr marL="514350" indent="-514350">
              <a:buAutoNum type="arabicPeriod"/>
            </a:pPr>
            <a:r>
              <a:rPr lang="en-US" sz="6000" dirty="0"/>
              <a:t>APOLLOS (from Alexandria)</a:t>
            </a:r>
          </a:p>
          <a:p>
            <a:pPr marL="514350" indent="-514350">
              <a:buAutoNum type="arabicPeriod"/>
            </a:pPr>
            <a:r>
              <a:rPr lang="en-US" sz="6000" dirty="0"/>
              <a:t>PAUL</a:t>
            </a:r>
          </a:p>
          <a:p>
            <a:pPr marL="514350" indent="-514350">
              <a:buAutoNum type="arabicPeriod"/>
            </a:pPr>
            <a:r>
              <a:rPr lang="en-US" sz="6000" dirty="0"/>
              <a:t>TIMOTHY</a:t>
            </a:r>
          </a:p>
          <a:p>
            <a:pPr marL="514350" indent="-514350">
              <a:buAutoNum type="arabicPeriod"/>
            </a:pPr>
            <a:r>
              <a:rPr lang="en-US" sz="6000" dirty="0"/>
              <a:t>TYCHICUS</a:t>
            </a:r>
          </a:p>
          <a:p>
            <a:pPr marL="514350" indent="-514350">
              <a:buAutoNum type="arabicPeriod"/>
            </a:pPr>
            <a:r>
              <a:rPr lang="en-US" sz="6000" dirty="0"/>
              <a:t>JOHN</a:t>
            </a:r>
          </a:p>
        </p:txBody>
      </p:sp>
    </p:spTree>
    <p:extLst>
      <p:ext uri="{BB962C8B-B14F-4D97-AF65-F5344CB8AC3E}">
        <p14:creationId xmlns:p14="http://schemas.microsoft.com/office/powerpoint/2010/main" val="2758150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1. The </a:t>
            </a:r>
            <a:r>
              <a:rPr lang="en-US" sz="8800" b="1" u="sng" dirty="0">
                <a:solidFill>
                  <a:srgbClr val="FF0000"/>
                </a:solidFill>
              </a:rPr>
              <a:t>C</a:t>
            </a:r>
            <a:r>
              <a:rPr lang="en-US" sz="6000" b="1" dirty="0"/>
              <a:t>HALLENGER</a:t>
            </a:r>
          </a:p>
        </p:txBody>
      </p:sp>
      <p:sp>
        <p:nvSpPr>
          <p:cNvPr id="3" name="Content Placeholder 2"/>
          <p:cNvSpPr>
            <a:spLocks noGrp="1"/>
          </p:cNvSpPr>
          <p:nvPr>
            <p:ph idx="1"/>
          </p:nvPr>
        </p:nvSpPr>
        <p:spPr>
          <a:xfrm>
            <a:off x="838200" y="1825624"/>
            <a:ext cx="11201400" cy="4879975"/>
          </a:xfrm>
        </p:spPr>
        <p:txBody>
          <a:bodyPr>
            <a:normAutofit/>
          </a:bodyPr>
          <a:lstStyle/>
          <a:p>
            <a:pPr marL="0" indent="0">
              <a:buNone/>
            </a:pPr>
            <a:r>
              <a:rPr lang="en-US" sz="6000" dirty="0"/>
              <a:t>V1: “To the angel of the church in Ephesus write: ‘The words of him who holds the seven stars in his right hand, who walks among the seven golden lampstands.</a:t>
            </a:r>
          </a:p>
          <a:p>
            <a:pPr marL="0" indent="0">
              <a:buNone/>
            </a:pPr>
            <a:endParaRPr lang="en-US" sz="5400" dirty="0"/>
          </a:p>
        </p:txBody>
      </p:sp>
    </p:spTree>
    <p:extLst>
      <p:ext uri="{BB962C8B-B14F-4D97-AF65-F5344CB8AC3E}">
        <p14:creationId xmlns:p14="http://schemas.microsoft.com/office/powerpoint/2010/main" val="3857388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2. The </a:t>
            </a:r>
            <a:r>
              <a:rPr lang="en-US" sz="8000" b="1" u="sng" dirty="0">
                <a:solidFill>
                  <a:srgbClr val="FF0000"/>
                </a:solidFill>
              </a:rPr>
              <a:t>C</a:t>
            </a:r>
            <a:r>
              <a:rPr lang="en-US" sz="6000" b="1" dirty="0"/>
              <a:t>OMMENDATION</a:t>
            </a:r>
          </a:p>
        </p:txBody>
      </p:sp>
      <p:sp>
        <p:nvSpPr>
          <p:cNvPr id="3" name="Content Placeholder 2"/>
          <p:cNvSpPr>
            <a:spLocks noGrp="1"/>
          </p:cNvSpPr>
          <p:nvPr>
            <p:ph idx="1"/>
          </p:nvPr>
        </p:nvSpPr>
        <p:spPr>
          <a:xfrm>
            <a:off x="838200" y="1825625"/>
            <a:ext cx="10515600" cy="4351338"/>
          </a:xfrm>
        </p:spPr>
        <p:txBody>
          <a:bodyPr>
            <a:noAutofit/>
          </a:bodyPr>
          <a:lstStyle/>
          <a:p>
            <a:pPr marL="0" indent="0">
              <a:buNone/>
            </a:pPr>
            <a:r>
              <a:rPr lang="en-US" sz="6000" dirty="0"/>
              <a:t>v2-v3 &amp; v6</a:t>
            </a:r>
          </a:p>
          <a:p>
            <a:pPr marL="0" indent="0">
              <a:buNone/>
            </a:pPr>
            <a:r>
              <a:rPr lang="en-US" sz="6000" dirty="0"/>
              <a:t>a. </a:t>
            </a:r>
            <a:r>
              <a:rPr lang="en-US" sz="6000" b="1" i="1" dirty="0"/>
              <a:t>WORKS</a:t>
            </a:r>
            <a:r>
              <a:rPr lang="en-US" sz="6000" i="1" dirty="0"/>
              <a:t> </a:t>
            </a:r>
            <a:r>
              <a:rPr lang="en-US" sz="6000" dirty="0"/>
              <a:t>-deeds, actions, labor</a:t>
            </a:r>
          </a:p>
          <a:p>
            <a:pPr marL="0" indent="0">
              <a:buNone/>
            </a:pPr>
            <a:r>
              <a:rPr lang="en-US" sz="6000" dirty="0"/>
              <a:t>b. YOUR </a:t>
            </a:r>
            <a:r>
              <a:rPr lang="en-US" sz="6000" b="1" i="1" dirty="0"/>
              <a:t>TOIL</a:t>
            </a:r>
            <a:r>
              <a:rPr lang="en-US" sz="6000" dirty="0"/>
              <a:t>-to work until the point of exhaustion. </a:t>
            </a:r>
          </a:p>
          <a:p>
            <a:pPr marL="0" indent="0">
              <a:buNone/>
            </a:pPr>
            <a:r>
              <a:rPr lang="en-US" sz="6000" dirty="0"/>
              <a:t>	(1 Cor 15:58, 2 Tim 2:6)</a:t>
            </a:r>
          </a:p>
          <a:p>
            <a:pPr marL="0" indent="0">
              <a:buNone/>
            </a:pPr>
            <a:endParaRPr lang="en-US" sz="6000" dirty="0"/>
          </a:p>
        </p:txBody>
      </p:sp>
    </p:spTree>
    <p:extLst>
      <p:ext uri="{BB962C8B-B14F-4D97-AF65-F5344CB8AC3E}">
        <p14:creationId xmlns:p14="http://schemas.microsoft.com/office/powerpoint/2010/main" val="61031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2. The </a:t>
            </a:r>
            <a:r>
              <a:rPr lang="en-US" sz="8000" b="1" u="sng" dirty="0">
                <a:solidFill>
                  <a:srgbClr val="FF0000"/>
                </a:solidFill>
              </a:rPr>
              <a:t>C</a:t>
            </a:r>
            <a:r>
              <a:rPr lang="en-US" sz="6000" b="1" dirty="0"/>
              <a:t>OMMENDATION</a:t>
            </a:r>
          </a:p>
        </p:txBody>
      </p:sp>
      <p:sp>
        <p:nvSpPr>
          <p:cNvPr id="3" name="Content Placeholder 2"/>
          <p:cNvSpPr>
            <a:spLocks noGrp="1"/>
          </p:cNvSpPr>
          <p:nvPr>
            <p:ph idx="1"/>
          </p:nvPr>
        </p:nvSpPr>
        <p:spPr>
          <a:xfrm>
            <a:off x="693174" y="1572701"/>
            <a:ext cx="11267768" cy="4351338"/>
          </a:xfrm>
        </p:spPr>
        <p:txBody>
          <a:bodyPr>
            <a:noAutofit/>
          </a:bodyPr>
          <a:lstStyle/>
          <a:p>
            <a:pPr marL="0" indent="0">
              <a:buNone/>
            </a:pPr>
            <a:r>
              <a:rPr lang="en-US" sz="6000" dirty="0"/>
              <a:t>c. YOUR </a:t>
            </a:r>
            <a:r>
              <a:rPr lang="en-US" sz="6000" b="1" i="1" dirty="0"/>
              <a:t>PATIENT ENDURANCE- </a:t>
            </a:r>
            <a:r>
              <a:rPr lang="en-US" sz="6000" dirty="0"/>
              <a:t>remain under, perseverance, steadfastness, patience </a:t>
            </a:r>
          </a:p>
          <a:p>
            <a:pPr marL="0" indent="0">
              <a:buNone/>
            </a:pPr>
            <a:endParaRPr lang="en-US" sz="5400" b="1" i="1" dirty="0"/>
          </a:p>
        </p:txBody>
      </p:sp>
    </p:spTree>
    <p:extLst>
      <p:ext uri="{BB962C8B-B14F-4D97-AF65-F5344CB8AC3E}">
        <p14:creationId xmlns:p14="http://schemas.microsoft.com/office/powerpoint/2010/main" val="2861626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2. The </a:t>
            </a:r>
            <a:r>
              <a:rPr lang="en-US" sz="8000" b="1" u="sng" dirty="0">
                <a:solidFill>
                  <a:srgbClr val="FF0000"/>
                </a:solidFill>
              </a:rPr>
              <a:t>C</a:t>
            </a:r>
            <a:r>
              <a:rPr lang="en-US" sz="6000" b="1" dirty="0"/>
              <a:t>OMMENDATION</a:t>
            </a:r>
          </a:p>
        </p:txBody>
      </p:sp>
      <p:sp>
        <p:nvSpPr>
          <p:cNvPr id="3" name="Content Placeholder 2"/>
          <p:cNvSpPr>
            <a:spLocks noGrp="1"/>
          </p:cNvSpPr>
          <p:nvPr>
            <p:ph idx="1"/>
          </p:nvPr>
        </p:nvSpPr>
        <p:spPr>
          <a:xfrm>
            <a:off x="693174" y="1572701"/>
            <a:ext cx="11267768" cy="4351338"/>
          </a:xfrm>
        </p:spPr>
        <p:txBody>
          <a:bodyPr>
            <a:noAutofit/>
          </a:bodyPr>
          <a:lstStyle/>
          <a:p>
            <a:pPr marL="0" indent="0">
              <a:buNone/>
            </a:pPr>
            <a:r>
              <a:rPr lang="en-US" sz="6000" dirty="0"/>
              <a:t>d.</a:t>
            </a:r>
            <a:r>
              <a:rPr lang="en-US" sz="6000" b="1" i="1" dirty="0"/>
              <a:t> </a:t>
            </a:r>
            <a:r>
              <a:rPr lang="en-US" sz="6000" dirty="0"/>
              <a:t>I KNOW YOU ARE ENDURING PATIENTLY AND BEARING UP </a:t>
            </a:r>
            <a:r>
              <a:rPr lang="en-US" sz="6000" b="1" i="1" dirty="0"/>
              <a:t>FOR MY NAME'S SAKE</a:t>
            </a:r>
            <a:r>
              <a:rPr lang="en-US" sz="6000" dirty="0"/>
              <a:t>, AND YOU HAVE NOT GROWN WEARY.</a:t>
            </a:r>
            <a:r>
              <a:rPr lang="en-US" sz="5400" dirty="0"/>
              <a:t> </a:t>
            </a:r>
          </a:p>
          <a:p>
            <a:pPr marL="0" indent="0">
              <a:buNone/>
            </a:pPr>
            <a:endParaRPr lang="en-US" sz="5400" b="1" i="1" dirty="0"/>
          </a:p>
        </p:txBody>
      </p:sp>
    </p:spTree>
    <p:extLst>
      <p:ext uri="{BB962C8B-B14F-4D97-AF65-F5344CB8AC3E}">
        <p14:creationId xmlns:p14="http://schemas.microsoft.com/office/powerpoint/2010/main" val="323655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2. The </a:t>
            </a:r>
            <a:r>
              <a:rPr lang="en-US" sz="8000" b="1" u="sng" dirty="0">
                <a:solidFill>
                  <a:srgbClr val="FF0000"/>
                </a:solidFill>
              </a:rPr>
              <a:t>C</a:t>
            </a:r>
            <a:r>
              <a:rPr lang="en-US" sz="6000" b="1" dirty="0"/>
              <a:t>OMMENDATION</a:t>
            </a:r>
          </a:p>
        </p:txBody>
      </p:sp>
      <p:sp>
        <p:nvSpPr>
          <p:cNvPr id="3" name="Content Placeholder 2"/>
          <p:cNvSpPr>
            <a:spLocks noGrp="1"/>
          </p:cNvSpPr>
          <p:nvPr>
            <p:ph idx="1"/>
          </p:nvPr>
        </p:nvSpPr>
        <p:spPr>
          <a:xfrm>
            <a:off x="838200" y="1840373"/>
            <a:ext cx="10972800" cy="4351338"/>
          </a:xfrm>
        </p:spPr>
        <p:txBody>
          <a:bodyPr>
            <a:noAutofit/>
          </a:bodyPr>
          <a:lstStyle/>
          <a:p>
            <a:pPr marL="0" indent="0">
              <a:buNone/>
            </a:pPr>
            <a:r>
              <a:rPr lang="en-US" sz="6000" dirty="0"/>
              <a:t>e. HOW YOU </a:t>
            </a:r>
            <a:r>
              <a:rPr lang="en-US" sz="6000" b="1" i="1" dirty="0"/>
              <a:t>CANNOT BEAR</a:t>
            </a:r>
            <a:r>
              <a:rPr lang="en-US" sz="6000" dirty="0"/>
              <a:t> WITH THOSE </a:t>
            </a:r>
            <a:r>
              <a:rPr lang="en-US" sz="6000" b="1" i="1" dirty="0"/>
              <a:t>WHO ARE EVIL</a:t>
            </a:r>
            <a:r>
              <a:rPr lang="en-US" sz="6000" dirty="0"/>
              <a:t>, </a:t>
            </a:r>
            <a:r>
              <a:rPr lang="en-US" sz="6000" u="sng" dirty="0">
                <a:solidFill>
                  <a:srgbClr val="FF0000"/>
                </a:solidFill>
              </a:rPr>
              <a:t>BUT</a:t>
            </a:r>
            <a:r>
              <a:rPr lang="en-US" sz="6000" dirty="0"/>
              <a:t> HAVE </a:t>
            </a:r>
            <a:r>
              <a:rPr lang="en-US" sz="6000" b="1" i="1" dirty="0"/>
              <a:t>TESTED</a:t>
            </a:r>
            <a:r>
              <a:rPr lang="en-US" sz="6000" dirty="0"/>
              <a:t> THOSE WHO CALL THEMSELVES </a:t>
            </a:r>
            <a:r>
              <a:rPr lang="en-US" sz="6000" b="1" i="1" dirty="0"/>
              <a:t>APOSTLES AND ARE NOT</a:t>
            </a:r>
            <a:r>
              <a:rPr lang="en-US" sz="6000" dirty="0"/>
              <a:t>, AND FOUND THEM TO BE </a:t>
            </a:r>
            <a:r>
              <a:rPr lang="en-US" sz="6000" b="1" i="1" dirty="0"/>
              <a:t>FALSE</a:t>
            </a:r>
            <a:r>
              <a:rPr lang="en-US" sz="6000" dirty="0"/>
              <a:t>. </a:t>
            </a:r>
          </a:p>
        </p:txBody>
      </p:sp>
    </p:spTree>
    <p:extLst>
      <p:ext uri="{BB962C8B-B14F-4D97-AF65-F5344CB8AC3E}">
        <p14:creationId xmlns:p14="http://schemas.microsoft.com/office/powerpoint/2010/main" val="3157787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2. The </a:t>
            </a:r>
            <a:r>
              <a:rPr lang="en-US" sz="8000" b="1" u="sng" dirty="0">
                <a:solidFill>
                  <a:srgbClr val="FF0000"/>
                </a:solidFill>
              </a:rPr>
              <a:t>C</a:t>
            </a:r>
            <a:r>
              <a:rPr lang="en-US" sz="6000" b="1" dirty="0"/>
              <a:t>OMMENDATION</a:t>
            </a:r>
          </a:p>
        </p:txBody>
      </p:sp>
      <p:sp>
        <p:nvSpPr>
          <p:cNvPr id="3" name="Content Placeholder 2"/>
          <p:cNvSpPr>
            <a:spLocks noGrp="1"/>
          </p:cNvSpPr>
          <p:nvPr>
            <p:ph idx="1"/>
          </p:nvPr>
        </p:nvSpPr>
        <p:spPr>
          <a:xfrm>
            <a:off x="838200" y="1840373"/>
            <a:ext cx="10515600" cy="4351338"/>
          </a:xfrm>
        </p:spPr>
        <p:txBody>
          <a:bodyPr>
            <a:noAutofit/>
          </a:bodyPr>
          <a:lstStyle/>
          <a:p>
            <a:pPr marL="0" indent="0">
              <a:buNone/>
            </a:pPr>
            <a:r>
              <a:rPr lang="en-US" sz="5400" dirty="0"/>
              <a:t> </a:t>
            </a:r>
            <a:r>
              <a:rPr lang="en-US" sz="6000" dirty="0"/>
              <a:t>f. YET THIS YOU HAVE: YOU </a:t>
            </a:r>
            <a:r>
              <a:rPr lang="en-US" sz="6000" b="1" i="1" u="sng" dirty="0"/>
              <a:t>HATE</a:t>
            </a:r>
            <a:r>
              <a:rPr lang="en-US" sz="6000" dirty="0"/>
              <a:t> THE WORKS OF THE NICOLAITANS, WHICH I ALSO HATE.</a:t>
            </a:r>
          </a:p>
        </p:txBody>
      </p:sp>
    </p:spTree>
    <p:extLst>
      <p:ext uri="{BB962C8B-B14F-4D97-AF65-F5344CB8AC3E}">
        <p14:creationId xmlns:p14="http://schemas.microsoft.com/office/powerpoint/2010/main" val="124837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3. The </a:t>
            </a:r>
            <a:r>
              <a:rPr lang="en-US" sz="8000" b="1" u="sng" dirty="0">
                <a:solidFill>
                  <a:srgbClr val="FF0000"/>
                </a:solidFill>
              </a:rPr>
              <a:t>C</a:t>
            </a:r>
            <a:r>
              <a:rPr lang="en-US" sz="6000" b="1" dirty="0"/>
              <a:t>ONDEMNATION</a:t>
            </a:r>
          </a:p>
        </p:txBody>
      </p:sp>
      <p:sp>
        <p:nvSpPr>
          <p:cNvPr id="3" name="Content Placeholder 2"/>
          <p:cNvSpPr>
            <a:spLocks noGrp="1"/>
          </p:cNvSpPr>
          <p:nvPr>
            <p:ph idx="1"/>
          </p:nvPr>
        </p:nvSpPr>
        <p:spPr>
          <a:xfrm>
            <a:off x="381000" y="1690688"/>
            <a:ext cx="11811000" cy="4514215"/>
          </a:xfrm>
        </p:spPr>
        <p:txBody>
          <a:bodyPr>
            <a:noAutofit/>
          </a:bodyPr>
          <a:lstStyle/>
          <a:p>
            <a:pPr marL="0" indent="0">
              <a:buNone/>
            </a:pPr>
            <a:r>
              <a:rPr lang="en-US" sz="6000" dirty="0"/>
              <a:t>V4: But I have this against you, that you have </a:t>
            </a:r>
            <a:r>
              <a:rPr lang="en-US" sz="6000" b="1" i="1" dirty="0"/>
              <a:t>abandoned</a:t>
            </a:r>
            <a:r>
              <a:rPr lang="en-US" sz="6000" dirty="0"/>
              <a:t> the </a:t>
            </a:r>
            <a:r>
              <a:rPr lang="en-US" sz="6000" b="1" i="1" dirty="0"/>
              <a:t>love</a:t>
            </a:r>
            <a:r>
              <a:rPr lang="en-US" sz="6000" dirty="0"/>
              <a:t> you had at </a:t>
            </a:r>
            <a:r>
              <a:rPr lang="en-US" sz="6000" b="1" i="1" dirty="0"/>
              <a:t>first</a:t>
            </a:r>
            <a:r>
              <a:rPr lang="en-US" sz="6000" dirty="0"/>
              <a:t>.</a:t>
            </a:r>
          </a:p>
          <a:p>
            <a:pPr marL="0" indent="0">
              <a:buNone/>
            </a:pPr>
            <a:endParaRPr lang="en-US" sz="6000" dirty="0"/>
          </a:p>
          <a:p>
            <a:pPr marL="0" indent="0">
              <a:buNone/>
            </a:pPr>
            <a:r>
              <a:rPr lang="en-US" sz="6000" dirty="0"/>
              <a:t>ABANDONED- forsaken, left, neglected</a:t>
            </a:r>
          </a:p>
        </p:txBody>
      </p:sp>
    </p:spTree>
    <p:extLst>
      <p:ext uri="{BB962C8B-B14F-4D97-AF65-F5344CB8AC3E}">
        <p14:creationId xmlns:p14="http://schemas.microsoft.com/office/powerpoint/2010/main" val="77743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4. The </a:t>
            </a:r>
            <a:r>
              <a:rPr lang="en-US" sz="8000" b="1" u="sng" dirty="0">
                <a:solidFill>
                  <a:srgbClr val="FF0000"/>
                </a:solidFill>
              </a:rPr>
              <a:t>C</a:t>
            </a:r>
            <a:r>
              <a:rPr lang="en-US" sz="6000" b="1" dirty="0"/>
              <a:t>ONFESSION</a:t>
            </a:r>
          </a:p>
        </p:txBody>
      </p:sp>
      <p:sp>
        <p:nvSpPr>
          <p:cNvPr id="3" name="Content Placeholder 2"/>
          <p:cNvSpPr>
            <a:spLocks noGrp="1"/>
          </p:cNvSpPr>
          <p:nvPr>
            <p:ph idx="1"/>
          </p:nvPr>
        </p:nvSpPr>
        <p:spPr/>
        <p:txBody>
          <a:bodyPr>
            <a:noAutofit/>
          </a:bodyPr>
          <a:lstStyle/>
          <a:p>
            <a:pPr marL="0" indent="0">
              <a:buNone/>
            </a:pPr>
            <a:r>
              <a:rPr lang="en-US" sz="6000" dirty="0"/>
              <a:t>v5: </a:t>
            </a:r>
            <a:r>
              <a:rPr lang="en-US" sz="6000" b="1" i="1" u="sng" dirty="0">
                <a:solidFill>
                  <a:srgbClr val="FF0000"/>
                </a:solidFill>
              </a:rPr>
              <a:t>R</a:t>
            </a:r>
            <a:r>
              <a:rPr lang="en-US" sz="6000" b="1" i="1" u="sng" dirty="0">
                <a:solidFill>
                  <a:schemeClr val="accent6">
                    <a:lumMod val="75000"/>
                  </a:schemeClr>
                </a:solidFill>
              </a:rPr>
              <a:t>emember</a:t>
            </a:r>
            <a:r>
              <a:rPr lang="en-US" sz="6000" dirty="0"/>
              <a:t> therefore from where you have </a:t>
            </a:r>
            <a:r>
              <a:rPr lang="en-US" sz="6000" b="1" i="1" dirty="0"/>
              <a:t>fallen</a:t>
            </a:r>
            <a:r>
              <a:rPr lang="en-US" sz="6000" dirty="0"/>
              <a:t>; </a:t>
            </a:r>
            <a:r>
              <a:rPr lang="en-US" sz="6000" b="1" i="1" u="sng" dirty="0">
                <a:solidFill>
                  <a:srgbClr val="FF0000"/>
                </a:solidFill>
              </a:rPr>
              <a:t>R</a:t>
            </a:r>
            <a:r>
              <a:rPr lang="en-US" sz="6000" b="1" i="1" u="sng" dirty="0">
                <a:solidFill>
                  <a:schemeClr val="accent6">
                    <a:lumMod val="75000"/>
                  </a:schemeClr>
                </a:solidFill>
              </a:rPr>
              <a:t>epent</a:t>
            </a:r>
            <a:r>
              <a:rPr lang="en-US" sz="6000" dirty="0"/>
              <a:t>, and </a:t>
            </a:r>
            <a:r>
              <a:rPr lang="en-US" sz="6000" b="1" i="1" u="sng" dirty="0">
                <a:solidFill>
                  <a:schemeClr val="accent6">
                    <a:lumMod val="75000"/>
                  </a:schemeClr>
                </a:solidFill>
              </a:rPr>
              <a:t>do the works</a:t>
            </a:r>
            <a:r>
              <a:rPr lang="en-US" sz="6000" dirty="0"/>
              <a:t> (</a:t>
            </a:r>
            <a:r>
              <a:rPr lang="en-US" sz="6000" b="1" i="1" u="sng" dirty="0">
                <a:solidFill>
                  <a:srgbClr val="FF0000"/>
                </a:solidFill>
              </a:rPr>
              <a:t>R</a:t>
            </a:r>
            <a:r>
              <a:rPr lang="en-US" sz="6000" b="1" i="1" u="sng" dirty="0">
                <a:solidFill>
                  <a:schemeClr val="accent6"/>
                </a:solidFill>
              </a:rPr>
              <a:t>epeat</a:t>
            </a:r>
            <a:r>
              <a:rPr lang="en-US" sz="6000" dirty="0"/>
              <a:t>) you did at first. </a:t>
            </a:r>
          </a:p>
          <a:p>
            <a:pPr marL="0" indent="0">
              <a:buNone/>
            </a:pPr>
            <a:endParaRPr lang="en-US" sz="6000" dirty="0"/>
          </a:p>
          <a:p>
            <a:pPr marL="0" indent="0">
              <a:buNone/>
            </a:pPr>
            <a:r>
              <a:rPr lang="en-US" sz="6000" dirty="0"/>
              <a:t>Psalm 139:23-24</a:t>
            </a:r>
          </a:p>
        </p:txBody>
      </p:sp>
    </p:spTree>
    <p:extLst>
      <p:ext uri="{BB962C8B-B14F-4D97-AF65-F5344CB8AC3E}">
        <p14:creationId xmlns:p14="http://schemas.microsoft.com/office/powerpoint/2010/main" val="3492162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2955" y="442452"/>
            <a:ext cx="10940845" cy="5734511"/>
          </a:xfrm>
        </p:spPr>
        <p:txBody>
          <a:bodyPr>
            <a:normAutofit/>
          </a:bodyPr>
          <a:lstStyle/>
          <a:p>
            <a:pPr marL="0" indent="0">
              <a:buNone/>
            </a:pPr>
            <a:r>
              <a:rPr lang="en-US" sz="5400" dirty="0"/>
              <a:t>Revelation 1:1 The revelation of Jesus Christ, which God gave him to show to his servants the things that must soon take place. He made it known by sending his angel to his servant John</a:t>
            </a:r>
          </a:p>
          <a:p>
            <a:pPr marL="0" indent="0">
              <a:buNone/>
            </a:pPr>
            <a:r>
              <a:rPr lang="en-US" sz="5400" b="1" i="1" dirty="0"/>
              <a:t>Revelation- the unveiling, uncovering, revealing</a:t>
            </a:r>
          </a:p>
          <a:p>
            <a:pPr marL="0" indent="0">
              <a:buNone/>
            </a:pPr>
            <a:endParaRPr lang="en-US" sz="5400" dirty="0"/>
          </a:p>
        </p:txBody>
      </p:sp>
    </p:spTree>
    <p:extLst>
      <p:ext uri="{BB962C8B-B14F-4D97-AF65-F5344CB8AC3E}">
        <p14:creationId xmlns:p14="http://schemas.microsoft.com/office/powerpoint/2010/main" val="11071575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5. The </a:t>
            </a:r>
            <a:r>
              <a:rPr lang="en-US" sz="8000" b="1" u="sng" dirty="0">
                <a:solidFill>
                  <a:srgbClr val="FF0000"/>
                </a:solidFill>
              </a:rPr>
              <a:t>C</a:t>
            </a:r>
            <a:r>
              <a:rPr lang="en-US" sz="6000" b="1" dirty="0"/>
              <a:t>aution</a:t>
            </a:r>
          </a:p>
        </p:txBody>
      </p:sp>
      <p:sp>
        <p:nvSpPr>
          <p:cNvPr id="3" name="Content Placeholder 2"/>
          <p:cNvSpPr>
            <a:spLocks noGrp="1"/>
          </p:cNvSpPr>
          <p:nvPr>
            <p:ph idx="1"/>
          </p:nvPr>
        </p:nvSpPr>
        <p:spPr/>
        <p:txBody>
          <a:bodyPr>
            <a:noAutofit/>
          </a:bodyPr>
          <a:lstStyle/>
          <a:p>
            <a:pPr marL="0" indent="0">
              <a:buNone/>
            </a:pPr>
            <a:r>
              <a:rPr lang="en-US" sz="6000" dirty="0"/>
              <a:t>v5: …If not, I will come to you and </a:t>
            </a:r>
            <a:r>
              <a:rPr lang="en-US" sz="6000" b="1" i="1" u="sng" dirty="0">
                <a:solidFill>
                  <a:srgbClr val="FF0000"/>
                </a:solidFill>
              </a:rPr>
              <a:t>remove</a:t>
            </a:r>
            <a:r>
              <a:rPr lang="en-US" sz="6000" dirty="0"/>
              <a:t> your lampstand from its place, unless you </a:t>
            </a:r>
            <a:r>
              <a:rPr lang="en-US" sz="6000" b="1" i="1" u="sng" dirty="0">
                <a:solidFill>
                  <a:schemeClr val="accent6">
                    <a:lumMod val="75000"/>
                  </a:schemeClr>
                </a:solidFill>
              </a:rPr>
              <a:t>repent</a:t>
            </a:r>
            <a:r>
              <a:rPr lang="en-US" sz="6000" dirty="0"/>
              <a:t>.</a:t>
            </a:r>
          </a:p>
          <a:p>
            <a:pPr marL="0" indent="0">
              <a:buNone/>
            </a:pPr>
            <a:endParaRPr lang="en-US" sz="6000" dirty="0"/>
          </a:p>
        </p:txBody>
      </p:sp>
    </p:spTree>
    <p:extLst>
      <p:ext uri="{BB962C8B-B14F-4D97-AF65-F5344CB8AC3E}">
        <p14:creationId xmlns:p14="http://schemas.microsoft.com/office/powerpoint/2010/main" val="12387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6. The </a:t>
            </a:r>
            <a:r>
              <a:rPr lang="en-US" sz="8000" b="1" u="sng" dirty="0">
                <a:solidFill>
                  <a:srgbClr val="FF0000"/>
                </a:solidFill>
              </a:rPr>
              <a:t>C</a:t>
            </a:r>
            <a:r>
              <a:rPr lang="en-US" sz="6000" b="1" dirty="0"/>
              <a:t>ONVOCATION</a:t>
            </a:r>
          </a:p>
        </p:txBody>
      </p:sp>
      <p:sp>
        <p:nvSpPr>
          <p:cNvPr id="3" name="Content Placeholder 2"/>
          <p:cNvSpPr>
            <a:spLocks noGrp="1"/>
          </p:cNvSpPr>
          <p:nvPr>
            <p:ph idx="1"/>
          </p:nvPr>
        </p:nvSpPr>
        <p:spPr/>
        <p:txBody>
          <a:bodyPr>
            <a:normAutofit/>
          </a:bodyPr>
          <a:lstStyle/>
          <a:p>
            <a:pPr marL="0" indent="0">
              <a:buNone/>
            </a:pPr>
            <a:r>
              <a:rPr lang="en-US" sz="5400" dirty="0"/>
              <a:t>v7a: He who has an ear, let him hear what the Spirit says to the churches. </a:t>
            </a:r>
          </a:p>
        </p:txBody>
      </p:sp>
    </p:spTree>
    <p:extLst>
      <p:ext uri="{BB962C8B-B14F-4D97-AF65-F5344CB8AC3E}">
        <p14:creationId xmlns:p14="http://schemas.microsoft.com/office/powerpoint/2010/main" val="2871246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7. The </a:t>
            </a:r>
            <a:r>
              <a:rPr lang="en-US" sz="8000" b="1" u="sng" dirty="0">
                <a:solidFill>
                  <a:srgbClr val="FF0000"/>
                </a:solidFill>
              </a:rPr>
              <a:t>C</a:t>
            </a:r>
            <a:r>
              <a:rPr lang="en-US" sz="6000" b="1" dirty="0"/>
              <a:t>ONSOLATION</a:t>
            </a:r>
          </a:p>
        </p:txBody>
      </p:sp>
      <p:sp>
        <p:nvSpPr>
          <p:cNvPr id="3" name="Content Placeholder 2"/>
          <p:cNvSpPr>
            <a:spLocks noGrp="1"/>
          </p:cNvSpPr>
          <p:nvPr>
            <p:ph idx="1"/>
          </p:nvPr>
        </p:nvSpPr>
        <p:spPr/>
        <p:txBody>
          <a:bodyPr>
            <a:normAutofit/>
          </a:bodyPr>
          <a:lstStyle/>
          <a:p>
            <a:pPr marL="0" indent="0">
              <a:buNone/>
            </a:pPr>
            <a:r>
              <a:rPr lang="en-US" sz="5400" dirty="0"/>
              <a:t>v7b: To the one who </a:t>
            </a:r>
            <a:r>
              <a:rPr lang="en-US" sz="5400" b="1" i="1" u="sng" dirty="0"/>
              <a:t>conquers</a:t>
            </a:r>
            <a:r>
              <a:rPr lang="en-US" sz="5400" dirty="0"/>
              <a:t> I will grant to eat of the tree of life, which is in the paradise of God.</a:t>
            </a:r>
          </a:p>
          <a:p>
            <a:endParaRPr lang="en-US" sz="5400" dirty="0"/>
          </a:p>
        </p:txBody>
      </p:sp>
    </p:spTree>
    <p:extLst>
      <p:ext uri="{BB962C8B-B14F-4D97-AF65-F5344CB8AC3E}">
        <p14:creationId xmlns:p14="http://schemas.microsoft.com/office/powerpoint/2010/main" val="3889062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8. The </a:t>
            </a:r>
            <a:r>
              <a:rPr lang="en-US" sz="8000" b="1" u="sng" dirty="0">
                <a:solidFill>
                  <a:srgbClr val="FF0000"/>
                </a:solidFill>
              </a:rPr>
              <a:t>C</a:t>
            </a:r>
            <a:r>
              <a:rPr lang="en-US" sz="6000" b="1" dirty="0"/>
              <a:t>ONCLUSION</a:t>
            </a:r>
          </a:p>
        </p:txBody>
      </p:sp>
      <p:sp>
        <p:nvSpPr>
          <p:cNvPr id="3" name="Content Placeholder 2"/>
          <p:cNvSpPr>
            <a:spLocks noGrp="1"/>
          </p:cNvSpPr>
          <p:nvPr>
            <p:ph idx="1"/>
          </p:nvPr>
        </p:nvSpPr>
        <p:spPr>
          <a:xfrm>
            <a:off x="838199" y="1825625"/>
            <a:ext cx="10695039" cy="4351338"/>
          </a:xfrm>
        </p:spPr>
        <p:txBody>
          <a:bodyPr>
            <a:normAutofit/>
          </a:bodyPr>
          <a:lstStyle/>
          <a:p>
            <a:pPr marL="0" indent="0">
              <a:buNone/>
            </a:pPr>
            <a:r>
              <a:rPr lang="en-US" sz="5400" dirty="0"/>
              <a:t>How is our LOVE for our GOD?</a:t>
            </a:r>
          </a:p>
          <a:p>
            <a:pPr marL="0" indent="0">
              <a:buNone/>
            </a:pPr>
            <a:r>
              <a:rPr lang="en-US" sz="5400" dirty="0"/>
              <a:t>And you shall love the Lord your God with </a:t>
            </a:r>
            <a:r>
              <a:rPr lang="en-US" sz="5400" b="1" i="1" dirty="0"/>
              <a:t>all your heart</a:t>
            </a:r>
            <a:r>
              <a:rPr lang="en-US" sz="5400" dirty="0"/>
              <a:t> and with </a:t>
            </a:r>
            <a:r>
              <a:rPr lang="en-US" sz="5400" b="1" i="1" dirty="0"/>
              <a:t>all your soul</a:t>
            </a:r>
            <a:r>
              <a:rPr lang="en-US" sz="5400" dirty="0"/>
              <a:t> and with </a:t>
            </a:r>
            <a:r>
              <a:rPr lang="en-US" sz="5400" b="1" i="1" dirty="0"/>
              <a:t>all your mind</a:t>
            </a:r>
            <a:r>
              <a:rPr lang="en-US" sz="5400" dirty="0"/>
              <a:t> and with </a:t>
            </a:r>
            <a:r>
              <a:rPr lang="en-US" sz="5400" b="1" i="1" dirty="0"/>
              <a:t>all your strength</a:t>
            </a:r>
            <a:r>
              <a:rPr lang="en-US" sz="5400" dirty="0"/>
              <a:t>. (Mark 12:30)</a:t>
            </a:r>
          </a:p>
        </p:txBody>
      </p:sp>
    </p:spTree>
    <p:extLst>
      <p:ext uri="{BB962C8B-B14F-4D97-AF65-F5344CB8AC3E}">
        <p14:creationId xmlns:p14="http://schemas.microsoft.com/office/powerpoint/2010/main" val="498499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980" y="557264"/>
            <a:ext cx="10886768" cy="5828788"/>
          </a:xfrm>
        </p:spPr>
        <p:txBody>
          <a:bodyPr>
            <a:noAutofit/>
          </a:bodyPr>
          <a:lstStyle/>
          <a:p>
            <a:pPr marL="0" indent="0">
              <a:buNone/>
            </a:pPr>
            <a:r>
              <a:rPr lang="en-US" sz="5400" i="1" dirty="0"/>
              <a:t>Where was John?</a:t>
            </a:r>
          </a:p>
          <a:p>
            <a:pPr marL="0" indent="0">
              <a:buNone/>
            </a:pPr>
            <a:r>
              <a:rPr lang="en-US" sz="5400" dirty="0"/>
              <a:t>	- Patmos (v9)</a:t>
            </a:r>
          </a:p>
          <a:p>
            <a:pPr marL="0" indent="0">
              <a:buNone/>
            </a:pPr>
            <a:r>
              <a:rPr lang="en-US" sz="5400" dirty="0"/>
              <a:t> 	-John receives the instruction(v11)</a:t>
            </a:r>
          </a:p>
          <a:p>
            <a:pPr marL="0" indent="0">
              <a:buNone/>
            </a:pPr>
            <a:r>
              <a:rPr lang="en-US" sz="5400" dirty="0"/>
              <a:t>	-John saw who gave the 	instruction (v12)</a:t>
            </a:r>
          </a:p>
          <a:p>
            <a:pPr marL="0" indent="0">
              <a:buNone/>
            </a:pPr>
            <a:r>
              <a:rPr lang="en-US" sz="5400" dirty="0"/>
              <a:t>	</a:t>
            </a:r>
          </a:p>
        </p:txBody>
      </p:sp>
    </p:spTree>
    <p:extLst>
      <p:ext uri="{BB962C8B-B14F-4D97-AF65-F5344CB8AC3E}">
        <p14:creationId xmlns:p14="http://schemas.microsoft.com/office/powerpoint/2010/main" val="2258974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tretch>
            <a:fillRect/>
          </a:stretch>
        </p:blipFill>
        <p:spPr>
          <a:xfrm>
            <a:off x="242047" y="0"/>
            <a:ext cx="11793071" cy="6858000"/>
          </a:xfrm>
          <a:prstGeom prst="rect">
            <a:avLst/>
          </a:prstGeom>
        </p:spPr>
      </p:pic>
    </p:spTree>
    <p:extLst>
      <p:ext uri="{BB962C8B-B14F-4D97-AF65-F5344CB8AC3E}">
        <p14:creationId xmlns:p14="http://schemas.microsoft.com/office/powerpoint/2010/main" val="653930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221" y="321290"/>
            <a:ext cx="10798276" cy="5327342"/>
          </a:xfrm>
        </p:spPr>
        <p:txBody>
          <a:bodyPr>
            <a:normAutofit/>
          </a:bodyPr>
          <a:lstStyle/>
          <a:p>
            <a:pPr marL="0" indent="0">
              <a:buNone/>
            </a:pPr>
            <a:r>
              <a:rPr lang="en-US" sz="5400" dirty="0"/>
              <a:t>Further instruction for John:</a:t>
            </a:r>
          </a:p>
          <a:p>
            <a:pPr marL="0" indent="0">
              <a:buNone/>
            </a:pPr>
            <a:r>
              <a:rPr lang="en-US" sz="5400" dirty="0"/>
              <a:t>v19: Write therefore the things that you </a:t>
            </a:r>
            <a:r>
              <a:rPr lang="en-US" sz="5400" b="1" i="1" dirty="0"/>
              <a:t>have seen</a:t>
            </a:r>
            <a:r>
              <a:rPr lang="en-US" sz="5400" dirty="0"/>
              <a:t>, those </a:t>
            </a:r>
            <a:r>
              <a:rPr lang="en-US" sz="5400" b="1" i="1" dirty="0"/>
              <a:t>that are</a:t>
            </a:r>
            <a:r>
              <a:rPr lang="en-US" sz="5400" dirty="0"/>
              <a:t> and those </a:t>
            </a:r>
            <a:r>
              <a:rPr lang="en-US" sz="5400" b="1" i="1" dirty="0"/>
              <a:t>that are to take</a:t>
            </a:r>
            <a:r>
              <a:rPr lang="en-US" sz="5400" dirty="0"/>
              <a:t> place after this.</a:t>
            </a:r>
          </a:p>
        </p:txBody>
      </p:sp>
    </p:spTree>
    <p:extLst>
      <p:ext uri="{BB962C8B-B14F-4D97-AF65-F5344CB8AC3E}">
        <p14:creationId xmlns:p14="http://schemas.microsoft.com/office/powerpoint/2010/main" val="2832456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2192000" cy="1325563"/>
          </a:xfrm>
        </p:spPr>
        <p:txBody>
          <a:bodyPr>
            <a:noAutofit/>
          </a:bodyPr>
          <a:lstStyle/>
          <a:p>
            <a:r>
              <a:rPr lang="en-US" sz="6000" b="1" dirty="0"/>
              <a:t>SOME CHARACTERISTICS of EPHESUS:</a:t>
            </a:r>
          </a:p>
        </p:txBody>
      </p:sp>
      <p:sp>
        <p:nvSpPr>
          <p:cNvPr id="3" name="Content Placeholder 2"/>
          <p:cNvSpPr>
            <a:spLocks noGrp="1"/>
          </p:cNvSpPr>
          <p:nvPr>
            <p:ph idx="1"/>
          </p:nvPr>
        </p:nvSpPr>
        <p:spPr/>
        <p:txBody>
          <a:bodyPr>
            <a:normAutofit/>
          </a:bodyPr>
          <a:lstStyle/>
          <a:p>
            <a:pPr marL="514350" indent="-514350">
              <a:buAutoNum type="arabicPeriod"/>
            </a:pPr>
            <a:r>
              <a:rPr lang="en-US" sz="6000" dirty="0"/>
              <a:t>Market of Asia</a:t>
            </a:r>
          </a:p>
          <a:p>
            <a:pPr marL="0" indent="0">
              <a:buNone/>
            </a:pPr>
            <a:r>
              <a:rPr lang="en-US" sz="6000" dirty="0"/>
              <a:t>	4 main highways merging to Ephesus.</a:t>
            </a:r>
          </a:p>
          <a:p>
            <a:pPr marL="0" indent="0">
              <a:buNone/>
            </a:pPr>
            <a:endParaRPr lang="en-US" sz="6000" dirty="0"/>
          </a:p>
          <a:p>
            <a:endParaRPr lang="en-US" sz="6000" dirty="0"/>
          </a:p>
        </p:txBody>
      </p:sp>
    </p:spTree>
    <p:extLst>
      <p:ext uri="{BB962C8B-B14F-4D97-AF65-F5344CB8AC3E}">
        <p14:creationId xmlns:p14="http://schemas.microsoft.com/office/powerpoint/2010/main" val="2531770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514350" indent="-514350">
              <a:buAutoNum type="arabicPeriod"/>
            </a:pPr>
            <a:r>
              <a:rPr lang="en-US" sz="6000" dirty="0"/>
              <a:t>Market of Asia</a:t>
            </a:r>
          </a:p>
          <a:p>
            <a:pPr marL="514350" indent="-514350">
              <a:buAutoNum type="arabicPeriod"/>
            </a:pPr>
            <a:r>
              <a:rPr lang="en-US" sz="6000" dirty="0"/>
              <a:t>Highway of the Martyrs</a:t>
            </a:r>
          </a:p>
          <a:p>
            <a:pPr marL="0" indent="0">
              <a:buNone/>
            </a:pPr>
            <a:endParaRPr lang="en-US" sz="6000" dirty="0"/>
          </a:p>
          <a:p>
            <a:pPr marL="514350" indent="-514350">
              <a:buAutoNum type="arabicPeriod"/>
            </a:pPr>
            <a:endParaRPr lang="en-US" sz="6000" dirty="0"/>
          </a:p>
        </p:txBody>
      </p:sp>
    </p:spTree>
    <p:extLst>
      <p:ext uri="{BB962C8B-B14F-4D97-AF65-F5344CB8AC3E}">
        <p14:creationId xmlns:p14="http://schemas.microsoft.com/office/powerpoint/2010/main" val="3789058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181" y="336039"/>
            <a:ext cx="10601632" cy="6182748"/>
          </a:xfrm>
        </p:spPr>
        <p:txBody>
          <a:bodyPr>
            <a:noAutofit/>
          </a:bodyPr>
          <a:lstStyle/>
          <a:p>
            <a:pPr marL="514350" indent="-514350">
              <a:buAutoNum type="arabicPeriod"/>
            </a:pPr>
            <a:r>
              <a:rPr lang="en-US" sz="6000" dirty="0"/>
              <a:t>Market of Asia</a:t>
            </a:r>
          </a:p>
          <a:p>
            <a:pPr marL="514350" indent="-514350">
              <a:buAutoNum type="arabicPeriod"/>
            </a:pPr>
            <a:r>
              <a:rPr lang="en-US" sz="6000" dirty="0"/>
              <a:t>Highway of the Martyrs</a:t>
            </a:r>
          </a:p>
          <a:p>
            <a:pPr marL="0" indent="0">
              <a:buNone/>
            </a:pPr>
            <a:r>
              <a:rPr lang="en-US" sz="6000" dirty="0"/>
              <a:t>	Route to Rome for martyrs to be thrown to the lions.</a:t>
            </a:r>
          </a:p>
          <a:p>
            <a:pPr marL="514350" indent="-514350">
              <a:buAutoNum type="arabicPeriod"/>
            </a:pPr>
            <a:endParaRPr lang="en-US" sz="6000" dirty="0"/>
          </a:p>
        </p:txBody>
      </p:sp>
    </p:spTree>
    <p:extLst>
      <p:ext uri="{BB962C8B-B14F-4D97-AF65-F5344CB8AC3E}">
        <p14:creationId xmlns:p14="http://schemas.microsoft.com/office/powerpoint/2010/main" val="1012529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4966</TotalTime>
  <Words>902</Words>
  <Application>Microsoft Office PowerPoint</Application>
  <PresentationFormat>Widescreen</PresentationFormat>
  <Paragraphs>100</Paragraphs>
  <Slides>33</Slides>
  <Notes>0</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SOME CHARACTERISTICS of EPHESUS: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PASTORS of the CHURCH in Ephesus (Acts 18-20)</vt:lpstr>
      <vt:lpstr>PowerPoint Presentation</vt:lpstr>
      <vt:lpstr>1. The CHALLENGER</vt:lpstr>
      <vt:lpstr>2. The COMMENDATION</vt:lpstr>
      <vt:lpstr>2. The COMMENDATION</vt:lpstr>
      <vt:lpstr>2. The COMMENDATION</vt:lpstr>
      <vt:lpstr>2. The COMMENDATION</vt:lpstr>
      <vt:lpstr>2. The COMMENDATION</vt:lpstr>
      <vt:lpstr>3. The CONDEMNATION</vt:lpstr>
      <vt:lpstr>4. The CONFESSION</vt:lpstr>
      <vt:lpstr>5. The Caution</vt:lpstr>
      <vt:lpstr>6. The CONVOCATION</vt:lpstr>
      <vt:lpstr>7. The CONSOLATION</vt:lpstr>
      <vt:lpstr>8. The 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Vicoy_</dc:creator>
  <cp:lastModifiedBy>Marc Grande</cp:lastModifiedBy>
  <cp:revision>46</cp:revision>
  <cp:lastPrinted>2024-04-26T13:25:33Z</cp:lastPrinted>
  <dcterms:created xsi:type="dcterms:W3CDTF">2024-04-24T00:48:52Z</dcterms:created>
  <dcterms:modified xsi:type="dcterms:W3CDTF">2024-08-20T02:33:12Z</dcterms:modified>
</cp:coreProperties>
</file>