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85" r:id="rId2"/>
    <p:sldId id="256" r:id="rId3"/>
    <p:sldId id="283" r:id="rId4"/>
    <p:sldId id="257" r:id="rId5"/>
    <p:sldId id="287" r:id="rId6"/>
    <p:sldId id="258" r:id="rId7"/>
    <p:sldId id="259" r:id="rId8"/>
    <p:sldId id="284" r:id="rId9"/>
    <p:sldId id="260" r:id="rId10"/>
    <p:sldId id="261" r:id="rId11"/>
    <p:sldId id="262" r:id="rId12"/>
    <p:sldId id="263" r:id="rId13"/>
    <p:sldId id="264" r:id="rId14"/>
    <p:sldId id="265" r:id="rId15"/>
    <p:sldId id="273" r:id="rId16"/>
    <p:sldId id="288" r:id="rId17"/>
    <p:sldId id="267" r:id="rId18"/>
    <p:sldId id="268" r:id="rId19"/>
    <p:sldId id="270" r:id="rId20"/>
    <p:sldId id="271" r:id="rId21"/>
    <p:sldId id="289" r:id="rId22"/>
    <p:sldId id="272" r:id="rId23"/>
    <p:sldId id="274" r:id="rId24"/>
    <p:sldId id="275" r:id="rId25"/>
    <p:sldId id="276" r:id="rId26"/>
    <p:sldId id="277" r:id="rId27"/>
    <p:sldId id="278" r:id="rId28"/>
    <p:sldId id="290" r:id="rId29"/>
    <p:sldId id="286"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90" y="60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a:t>Click to edit Master title style</a:t>
            </a:r>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5F80054-E28C-4208-B454-696105DB1E58}" type="datetimeFigureOut">
              <a:rPr lang="en-PH" smtClean="0"/>
              <a:t>22/09/2024</a:t>
            </a:fld>
            <a:endParaRPr lang="en-PH"/>
          </a:p>
        </p:txBody>
      </p:sp>
      <p:sp>
        <p:nvSpPr>
          <p:cNvPr id="8" name="Slide Number Placeholder 7"/>
          <p:cNvSpPr>
            <a:spLocks noGrp="1"/>
          </p:cNvSpPr>
          <p:nvPr>
            <p:ph type="sldNum" sz="quarter" idx="11"/>
          </p:nvPr>
        </p:nvSpPr>
        <p:spPr/>
        <p:txBody>
          <a:bodyPr/>
          <a:lstStyle/>
          <a:p>
            <a:fld id="{3A1EAFEC-E2EB-4FF7-866B-429C75BD4723}" type="slidenum">
              <a:rPr lang="en-PH" smtClean="0"/>
              <a:t>‹#›</a:t>
            </a:fld>
            <a:endParaRPr lang="en-PH"/>
          </a:p>
        </p:txBody>
      </p:sp>
      <p:sp>
        <p:nvSpPr>
          <p:cNvPr id="9" name="Footer Placeholder 8"/>
          <p:cNvSpPr>
            <a:spLocks noGrp="1"/>
          </p:cNvSpPr>
          <p:nvPr>
            <p:ph type="ftr" sz="quarter" idx="12"/>
          </p:nvPr>
        </p:nvSpPr>
        <p:spPr/>
        <p:txBody>
          <a:bodyPr/>
          <a:lstStyle/>
          <a:p>
            <a:endParaRPr lang="en-P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80054-E28C-4208-B454-696105DB1E58}" type="datetimeFigureOut">
              <a:rPr lang="en-PH" smtClean="0"/>
              <a:t>22/09/2024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3A1EAFEC-E2EB-4FF7-866B-429C75BD4723}" type="slidenum">
              <a:rPr lang="en-PH" smtClean="0"/>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80054-E28C-4208-B454-696105DB1E58}" type="datetimeFigureOut">
              <a:rPr lang="en-PH" smtClean="0"/>
              <a:t>22/09/2024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3A1EAFEC-E2EB-4FF7-866B-429C75BD4723}" type="slidenum">
              <a:rPr lang="en-PH" smtClean="0"/>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F80054-E28C-4208-B454-696105DB1E58}" type="datetimeFigureOut">
              <a:rPr lang="en-PH" smtClean="0"/>
              <a:t>22/09/2024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3A1EAFEC-E2EB-4FF7-866B-429C75BD4723}" type="slidenum">
              <a:rPr lang="en-PH" smtClean="0"/>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80054-E28C-4208-B454-696105DB1E58}" type="datetimeFigureOut">
              <a:rPr lang="en-PH" smtClean="0"/>
              <a:t>22/09/2024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3A1EAFEC-E2EB-4FF7-866B-429C75BD4723}" type="slidenum">
              <a:rPr lang="en-PH" smtClean="0"/>
              <a:t>‹#›</a:t>
            </a:fld>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5F80054-E28C-4208-B454-696105DB1E58}" type="datetimeFigureOut">
              <a:rPr lang="en-PH" smtClean="0"/>
              <a:t>22/09/2024</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3A1EAFEC-E2EB-4FF7-866B-429C75BD4723}" type="slidenum">
              <a:rPr lang="en-PH" smtClean="0"/>
              <a:t>‹#›</a:t>
            </a:fld>
            <a:endParaRPr lang="en-PH"/>
          </a:p>
        </p:txBody>
      </p:sp>
      <p:sp>
        <p:nvSpPr>
          <p:cNvPr id="9" name="Title 8"/>
          <p:cNvSpPr>
            <a:spLocks noGrp="1"/>
          </p:cNvSpPr>
          <p:nvPr>
            <p:ph type="title"/>
          </p:nvPr>
        </p:nvSpPr>
        <p:spPr>
          <a:xfrm>
            <a:off x="914400" y="1544715"/>
            <a:ext cx="7315200" cy="1154097"/>
          </a:xfrm>
        </p:spPr>
        <p:txBody>
          <a:bodyPr/>
          <a:lstStyle/>
          <a:p>
            <a:r>
              <a:rPr lang="en-US"/>
              <a:t>Click to edit Master title style</a:t>
            </a:r>
          </a:p>
        </p:txBody>
      </p:sp>
      <p:sp>
        <p:nvSpPr>
          <p:cNvPr id="8" name="Content Placeholder 7"/>
          <p:cNvSpPr>
            <a:spLocks noGrp="1"/>
          </p:cNvSpPr>
          <p:nvPr>
            <p:ph sz="quarter" idx="13"/>
          </p:nvPr>
        </p:nvSpPr>
        <p:spPr>
          <a:xfrm>
            <a:off x="914400" y="2743200"/>
            <a:ext cx="3566160" cy="35935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81728" y="2743200"/>
            <a:ext cx="3566160" cy="3595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75F80054-E28C-4208-B454-696105DB1E58}" type="datetimeFigureOut">
              <a:rPr lang="en-PH" smtClean="0"/>
              <a:t>22/09/2024</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3A1EAFEC-E2EB-4FF7-866B-429C75BD4723}" type="slidenum">
              <a:rPr lang="en-PH" smtClean="0"/>
              <a:t>‹#›</a:t>
            </a:fld>
            <a:endParaRPr lang="en-PH"/>
          </a:p>
        </p:txBody>
      </p:sp>
      <p:sp>
        <p:nvSpPr>
          <p:cNvPr id="10" name="Title 9"/>
          <p:cNvSpPr>
            <a:spLocks noGrp="1"/>
          </p:cNvSpPr>
          <p:nvPr>
            <p:ph type="title"/>
          </p:nvPr>
        </p:nvSpPr>
        <p:spPr>
          <a:xfrm>
            <a:off x="914400" y="1544715"/>
            <a:ext cx="7315200" cy="1154097"/>
          </a:xfrm>
        </p:spPr>
        <p:txBody>
          <a:bodyPr/>
          <a:lstStyle/>
          <a:p>
            <a:r>
              <a:rPr lang="en-US"/>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80054-E28C-4208-B454-696105DB1E58}" type="datetimeFigureOut">
              <a:rPr lang="en-PH" smtClean="0"/>
              <a:t>22/09/2024</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3A1EAFEC-E2EB-4FF7-866B-429C75BD4723}" type="slidenum">
              <a:rPr lang="en-PH" smtClean="0"/>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80054-E28C-4208-B454-696105DB1E58}" type="datetimeFigureOut">
              <a:rPr lang="en-PH" smtClean="0"/>
              <a:t>22/09/2024</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3A1EAFEC-E2EB-4FF7-866B-429C75BD4723}" type="slidenum">
              <a:rPr lang="en-PH" smtClean="0"/>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F80054-E28C-4208-B454-696105DB1E58}" type="datetimeFigureOut">
              <a:rPr lang="en-PH" smtClean="0"/>
              <a:t>22/09/2024</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3A1EAFEC-E2EB-4FF7-866B-429C75BD4723}" type="slidenum">
              <a:rPr lang="en-PH" smtClean="0"/>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F80054-E28C-4208-B454-696105DB1E58}" type="datetimeFigureOut">
              <a:rPr lang="en-PH" smtClean="0"/>
              <a:t>22/09/2024</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3A1EAFEC-E2EB-4FF7-866B-429C75BD4723}" type="slidenum">
              <a:rPr lang="en-PH" smtClean="0"/>
              <a:t>‹#›</a:t>
            </a:fld>
            <a:endParaRPr lang="en-P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75F80054-E28C-4208-B454-696105DB1E58}" type="datetimeFigureOut">
              <a:rPr lang="en-PH" smtClean="0"/>
              <a:t>22/09/2024</a:t>
            </a:fld>
            <a:endParaRPr lang="en-PH"/>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3A1EAFEC-E2EB-4FF7-866B-429C75BD4723}" type="slidenum">
              <a:rPr lang="en-PH" smtClean="0"/>
              <a:t>‹#›</a:t>
            </a:fld>
            <a:endParaRPr lang="en-PH"/>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PH"/>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21545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458200" cy="6028510"/>
          </a:xfrm>
          <a:prstGeom prst="rect">
            <a:avLst/>
          </a:prstGeom>
          <a:noFill/>
        </p:spPr>
        <p:txBody>
          <a:bodyPr wrap="square" rtlCol="0">
            <a:spAutoFit/>
          </a:bodyPr>
          <a:lstStyle/>
          <a:p>
            <a:pPr algn="ctr">
              <a:lnSpc>
                <a:spcPct val="115000"/>
              </a:lnSpc>
              <a:spcAft>
                <a:spcPts val="1000"/>
              </a:spcAft>
            </a:pPr>
            <a:r>
              <a:rPr lang="en-PH" sz="3600" b="1" dirty="0">
                <a:effectLst/>
                <a:latin typeface="+mj-lt"/>
                <a:ea typeface="Calibri" panose="020F0502020204030204" pitchFamily="34" charset="0"/>
                <a:cs typeface="Calibri" panose="020F0502020204030204" pitchFamily="34" charset="0"/>
              </a:rPr>
              <a:t>DO WE KNOW (KNOWING) GOD BIBLICALLY AND HAVE (HAVING) AN INTIMATE RELATIONSHIP WITH HIM THROUGH CHRIST? </a:t>
            </a:r>
          </a:p>
          <a:p>
            <a:pPr algn="ctr">
              <a:lnSpc>
                <a:spcPct val="115000"/>
              </a:lnSpc>
              <a:spcAft>
                <a:spcPts val="1000"/>
              </a:spcAft>
            </a:pPr>
            <a:r>
              <a:rPr lang="en-PH" sz="3600" b="1" dirty="0">
                <a:effectLst/>
                <a:latin typeface="+mj-lt"/>
                <a:ea typeface="Calibri" panose="020F0502020204030204" pitchFamily="34" charset="0"/>
                <a:cs typeface="Calibri" panose="020F0502020204030204" pitchFamily="34" charset="0"/>
              </a:rPr>
              <a:t>ARE WE CONFORMING OUR LIVES TO HIS REVEALED CHARACTER AND WILL (ACCORDING TO HIS WORD)?</a:t>
            </a:r>
          </a:p>
          <a:p>
            <a:pPr algn="ctr">
              <a:lnSpc>
                <a:spcPct val="115000"/>
              </a:lnSpc>
              <a:spcAft>
                <a:spcPts val="1000"/>
              </a:spcAft>
            </a:pPr>
            <a:r>
              <a:rPr lang="en-PH" sz="3600" b="1" dirty="0">
                <a:latin typeface="+mj-lt"/>
                <a:ea typeface="Calibri" panose="020F0502020204030204" pitchFamily="34" charset="0"/>
                <a:cs typeface="Calibri" panose="020F0502020204030204" pitchFamily="34" charset="0"/>
              </a:rPr>
              <a:t>HOW ARE WE BEARING WITNESS TO OTHERS ABOUT HIM?</a:t>
            </a:r>
            <a:endParaRPr lang="en-PH" sz="36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7621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528459"/>
            <a:ext cx="7467600" cy="5016758"/>
          </a:xfrm>
          <a:prstGeom prst="rect">
            <a:avLst/>
          </a:prstGeom>
          <a:noFill/>
        </p:spPr>
        <p:txBody>
          <a:bodyPr wrap="square" rtlCol="0">
            <a:spAutoFit/>
          </a:bodyPr>
          <a:lstStyle/>
          <a:p>
            <a:endParaRPr lang="en-PH" sz="3600" b="1" dirty="0"/>
          </a:p>
          <a:p>
            <a:pPr marL="742950" indent="-742950" algn="ctr">
              <a:buAutoNum type="arabicPeriod" startAt="2"/>
            </a:pPr>
            <a:r>
              <a:rPr lang="en-PH" sz="4400" b="1" dirty="0"/>
              <a:t>AFFIRM AND BE AWED BY THE LORD’S GREATNESS</a:t>
            </a:r>
          </a:p>
          <a:p>
            <a:pPr marL="742950" indent="-742950" algn="ctr">
              <a:buAutoNum type="arabicPeriod" startAt="2"/>
            </a:pPr>
            <a:endParaRPr lang="en-PH" sz="4400" b="1" dirty="0"/>
          </a:p>
          <a:p>
            <a:r>
              <a:rPr lang="en-PH" sz="3600" b="1" dirty="0"/>
              <a:t>Psalm 135:5b – </a:t>
            </a:r>
            <a:r>
              <a:rPr lang="en-PH" sz="3600" b="1" i="1" dirty="0"/>
              <a:t>“…that </a:t>
            </a:r>
            <a:r>
              <a:rPr lang="en-PH" sz="3600" b="1" i="1" u="sng" dirty="0"/>
              <a:t>the Lord </a:t>
            </a:r>
            <a:r>
              <a:rPr lang="en-PH" sz="3600" b="1" i="1" dirty="0"/>
              <a:t>is great…</a:t>
            </a:r>
            <a:r>
              <a:rPr lang="en-PH" sz="3600" b="1" i="1" u="sng" dirty="0"/>
              <a:t>our God</a:t>
            </a:r>
            <a:r>
              <a:rPr lang="en-PH" sz="3600" b="1" i="1" dirty="0"/>
              <a:t> is greater than/above all gods…”</a:t>
            </a:r>
            <a:endParaRPr lang="en-PH" sz="3600" i="1" dirty="0"/>
          </a:p>
        </p:txBody>
      </p:sp>
    </p:spTree>
    <p:extLst>
      <p:ext uri="{BB962C8B-B14F-4D97-AF65-F5344CB8AC3E}">
        <p14:creationId xmlns:p14="http://schemas.microsoft.com/office/powerpoint/2010/main" val="3976214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457200"/>
            <a:ext cx="8077200" cy="5632311"/>
          </a:xfrm>
          <a:prstGeom prst="rect">
            <a:avLst/>
          </a:prstGeom>
          <a:noFill/>
        </p:spPr>
        <p:txBody>
          <a:bodyPr wrap="square" rtlCol="0">
            <a:spAutoFit/>
          </a:bodyPr>
          <a:lstStyle/>
          <a:p>
            <a:r>
              <a:rPr lang="en-PH" sz="4000" b="1" dirty="0"/>
              <a:t>GOD’S GREAT NAME</a:t>
            </a:r>
          </a:p>
          <a:p>
            <a:endParaRPr lang="en-PH" sz="3600" b="1" dirty="0"/>
          </a:p>
          <a:p>
            <a:r>
              <a:rPr lang="en-PH" sz="4000" b="1" dirty="0"/>
              <a:t>Psalm 95:3:  For the Lord is the great God, the great King above all gods.</a:t>
            </a:r>
          </a:p>
          <a:p>
            <a:endParaRPr lang="en-PH" sz="4000" b="1" dirty="0"/>
          </a:p>
          <a:p>
            <a:r>
              <a:rPr lang="en-PH" sz="4000" b="1" dirty="0"/>
              <a:t>Psalm 99:3:  Let them praise Your great and awesome name — He is holy.      </a:t>
            </a:r>
          </a:p>
        </p:txBody>
      </p:sp>
    </p:spTree>
    <p:extLst>
      <p:ext uri="{BB962C8B-B14F-4D97-AF65-F5344CB8AC3E}">
        <p14:creationId xmlns:p14="http://schemas.microsoft.com/office/powerpoint/2010/main" val="3976214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533400"/>
            <a:ext cx="7848600" cy="2554545"/>
          </a:xfrm>
          <a:prstGeom prst="rect">
            <a:avLst/>
          </a:prstGeom>
          <a:noFill/>
        </p:spPr>
        <p:txBody>
          <a:bodyPr wrap="square" rtlCol="0">
            <a:spAutoFit/>
          </a:bodyPr>
          <a:lstStyle/>
          <a:p>
            <a:r>
              <a:rPr lang="en-PH" sz="4000" b="1" dirty="0"/>
              <a:t>Psalm 104:1: Praise the Lord,  O my soul. </a:t>
            </a:r>
            <a:r>
              <a:rPr lang="en-PH" sz="4000" b="1" u="sng" dirty="0"/>
              <a:t>O Lord my God, you are very great</a:t>
            </a:r>
            <a:r>
              <a:rPr lang="en-PH" sz="4000" b="1" dirty="0"/>
              <a:t>; you are clothed with </a:t>
            </a:r>
            <a:r>
              <a:rPr lang="en-PH" sz="4000" b="1" dirty="0" err="1"/>
              <a:t>splendor</a:t>
            </a:r>
            <a:r>
              <a:rPr lang="en-PH" sz="4000" b="1" dirty="0"/>
              <a:t> and majesty. </a:t>
            </a:r>
          </a:p>
        </p:txBody>
      </p:sp>
      <p:sp>
        <p:nvSpPr>
          <p:cNvPr id="3" name="TextBox 2"/>
          <p:cNvSpPr txBox="1"/>
          <p:nvPr/>
        </p:nvSpPr>
        <p:spPr>
          <a:xfrm>
            <a:off x="609600" y="3699808"/>
            <a:ext cx="8077200" cy="1938992"/>
          </a:xfrm>
          <a:prstGeom prst="rect">
            <a:avLst/>
          </a:prstGeom>
          <a:noFill/>
        </p:spPr>
        <p:txBody>
          <a:bodyPr wrap="square" rtlCol="0">
            <a:spAutoFit/>
          </a:bodyPr>
          <a:lstStyle/>
          <a:p>
            <a:r>
              <a:rPr lang="en-PH" sz="4000" b="1" dirty="0"/>
              <a:t>Psalm 145:3: Great is the Lord and </a:t>
            </a:r>
            <a:r>
              <a:rPr lang="en-PH" sz="4000" b="1" u="sng" dirty="0"/>
              <a:t>most worthy of praise</a:t>
            </a:r>
            <a:r>
              <a:rPr lang="en-PH" sz="4000" b="1" dirty="0"/>
              <a:t>; his greatness no one can fathom. </a:t>
            </a:r>
          </a:p>
        </p:txBody>
      </p:sp>
    </p:spTree>
    <p:extLst>
      <p:ext uri="{BB962C8B-B14F-4D97-AF65-F5344CB8AC3E}">
        <p14:creationId xmlns:p14="http://schemas.microsoft.com/office/powerpoint/2010/main" val="397621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295400"/>
            <a:ext cx="7772400" cy="3970318"/>
          </a:xfrm>
          <a:prstGeom prst="rect">
            <a:avLst/>
          </a:prstGeom>
          <a:noFill/>
        </p:spPr>
        <p:txBody>
          <a:bodyPr wrap="square" rtlCol="0">
            <a:spAutoFit/>
          </a:bodyPr>
          <a:lstStyle/>
          <a:p>
            <a:r>
              <a:rPr lang="en-PH" sz="3600" dirty="0"/>
              <a:t>Ps 77:13-15a - </a:t>
            </a:r>
            <a:r>
              <a:rPr lang="en-PH" sz="3600" i="1" dirty="0"/>
              <a:t>Your ways, O God, are holy.  </a:t>
            </a:r>
            <a:r>
              <a:rPr lang="en-PH" sz="3600" b="1" i="1" u="sng" dirty="0"/>
              <a:t>What god is so great as our God?</a:t>
            </a:r>
            <a:r>
              <a:rPr lang="en-PH" sz="3600" i="1" dirty="0"/>
              <a:t> You are the God who performs miracles; you display your power among the peoples. With your mighty arm you redeemed your people</a:t>
            </a:r>
            <a:r>
              <a:rPr lang="en-PH" sz="3600" dirty="0"/>
              <a:t>…”</a:t>
            </a:r>
          </a:p>
        </p:txBody>
      </p:sp>
    </p:spTree>
    <p:extLst>
      <p:ext uri="{BB962C8B-B14F-4D97-AF65-F5344CB8AC3E}">
        <p14:creationId xmlns:p14="http://schemas.microsoft.com/office/powerpoint/2010/main" val="3976214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52271"/>
            <a:ext cx="6629400" cy="1323439"/>
          </a:xfrm>
          <a:prstGeom prst="rect">
            <a:avLst/>
          </a:prstGeom>
          <a:noFill/>
        </p:spPr>
        <p:txBody>
          <a:bodyPr wrap="square" rtlCol="0">
            <a:spAutoFit/>
          </a:bodyPr>
          <a:lstStyle/>
          <a:p>
            <a:pPr lvl="0"/>
            <a:r>
              <a:rPr lang="en-US" sz="4000" b="1" dirty="0"/>
              <a:t>GOD’S GREAT LOVE IN SALVATION</a:t>
            </a:r>
            <a:endParaRPr lang="en-PH" sz="4000" dirty="0"/>
          </a:p>
        </p:txBody>
      </p:sp>
      <p:sp>
        <p:nvSpPr>
          <p:cNvPr id="3" name="TextBox 2"/>
          <p:cNvSpPr txBox="1"/>
          <p:nvPr/>
        </p:nvSpPr>
        <p:spPr>
          <a:xfrm>
            <a:off x="914400" y="2105561"/>
            <a:ext cx="7315200" cy="1938992"/>
          </a:xfrm>
          <a:prstGeom prst="rect">
            <a:avLst/>
          </a:prstGeom>
          <a:noFill/>
        </p:spPr>
        <p:txBody>
          <a:bodyPr wrap="square" rtlCol="0">
            <a:spAutoFit/>
          </a:bodyPr>
          <a:lstStyle/>
          <a:p>
            <a:r>
              <a:rPr lang="en-PH" sz="4000" b="1" dirty="0"/>
              <a:t>Ephesians 2:4-5 </a:t>
            </a:r>
          </a:p>
          <a:p>
            <a:r>
              <a:rPr lang="en-PH" sz="4000" b="1" dirty="0"/>
              <a:t>1 John 3:1</a:t>
            </a:r>
          </a:p>
          <a:p>
            <a:r>
              <a:rPr lang="en-PH" sz="4000" b="1" dirty="0"/>
              <a:t>Titus 2:13-14. </a:t>
            </a:r>
          </a:p>
        </p:txBody>
      </p:sp>
    </p:spTree>
    <p:extLst>
      <p:ext uri="{BB962C8B-B14F-4D97-AF65-F5344CB8AC3E}">
        <p14:creationId xmlns:p14="http://schemas.microsoft.com/office/powerpoint/2010/main" val="2759337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52271"/>
            <a:ext cx="7315200" cy="4826386"/>
          </a:xfrm>
          <a:prstGeom prst="rect">
            <a:avLst/>
          </a:prstGeom>
          <a:noFill/>
        </p:spPr>
        <p:txBody>
          <a:bodyPr wrap="square" rtlCol="0">
            <a:spAutoFit/>
          </a:bodyPr>
          <a:lstStyle/>
          <a:p>
            <a:pPr algn="ctr">
              <a:lnSpc>
                <a:spcPct val="115000"/>
              </a:lnSpc>
              <a:spcAft>
                <a:spcPts val="1000"/>
              </a:spcAft>
            </a:pPr>
            <a:r>
              <a:rPr lang="en-PH" sz="4400" b="1" dirty="0">
                <a:effectLst/>
                <a:ea typeface="Calibri" panose="020F0502020204030204" pitchFamily="34" charset="0"/>
                <a:cs typeface="Calibri" panose="020F0502020204030204" pitchFamily="34" charset="0"/>
              </a:rPr>
              <a:t>Dr. D. Martyn Lloyd-Jones: </a:t>
            </a:r>
          </a:p>
          <a:p>
            <a:pPr algn="ctr">
              <a:lnSpc>
                <a:spcPct val="115000"/>
              </a:lnSpc>
              <a:spcAft>
                <a:spcPts val="1000"/>
              </a:spcAft>
            </a:pPr>
            <a:r>
              <a:rPr lang="en-PH" sz="4400" b="1" dirty="0">
                <a:effectLst/>
                <a:ea typeface="Calibri" panose="020F0502020204030204" pitchFamily="34" charset="0"/>
                <a:cs typeface="Calibri" panose="020F0502020204030204" pitchFamily="34" charset="0"/>
              </a:rPr>
              <a:t>“A Christian as a person who is amazed at the fact that he is forgiven. He does not take it for granted.” </a:t>
            </a:r>
            <a:endParaRPr lang="en-PH" sz="4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46286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381000"/>
            <a:ext cx="7543800" cy="1938992"/>
          </a:xfrm>
          <a:prstGeom prst="rect">
            <a:avLst/>
          </a:prstGeom>
          <a:noFill/>
        </p:spPr>
        <p:txBody>
          <a:bodyPr wrap="square" rtlCol="0">
            <a:spAutoFit/>
          </a:bodyPr>
          <a:lstStyle/>
          <a:p>
            <a:pPr lvl="0" algn="ctr"/>
            <a:r>
              <a:rPr lang="en-PH" sz="4000" b="1" dirty="0"/>
              <a:t>3. ADORE GOD AND TRUST HIS SOVEREIGN AUTHORITY OVER OUR LIVES </a:t>
            </a:r>
            <a:endParaRPr lang="en-PH" sz="4000" dirty="0"/>
          </a:p>
        </p:txBody>
      </p:sp>
      <p:sp>
        <p:nvSpPr>
          <p:cNvPr id="3" name="TextBox 2"/>
          <p:cNvSpPr txBox="1"/>
          <p:nvPr/>
        </p:nvSpPr>
        <p:spPr>
          <a:xfrm>
            <a:off x="1219200" y="2630269"/>
            <a:ext cx="4267200" cy="646331"/>
          </a:xfrm>
          <a:prstGeom prst="rect">
            <a:avLst/>
          </a:prstGeom>
          <a:noFill/>
        </p:spPr>
        <p:txBody>
          <a:bodyPr wrap="square" rtlCol="0">
            <a:spAutoFit/>
          </a:bodyPr>
          <a:lstStyle/>
          <a:p>
            <a:r>
              <a:rPr lang="en-PH" sz="3600" b="1" dirty="0"/>
              <a:t>Psalm 135:6</a:t>
            </a:r>
          </a:p>
        </p:txBody>
      </p:sp>
      <p:sp>
        <p:nvSpPr>
          <p:cNvPr id="4" name="TextBox 3"/>
          <p:cNvSpPr txBox="1"/>
          <p:nvPr/>
        </p:nvSpPr>
        <p:spPr>
          <a:xfrm>
            <a:off x="990600" y="3579674"/>
            <a:ext cx="7543800" cy="2308324"/>
          </a:xfrm>
          <a:prstGeom prst="rect">
            <a:avLst/>
          </a:prstGeom>
          <a:noFill/>
        </p:spPr>
        <p:txBody>
          <a:bodyPr wrap="square" rtlCol="0">
            <a:spAutoFit/>
          </a:bodyPr>
          <a:lstStyle/>
          <a:p>
            <a:r>
              <a:rPr lang="en-PH" sz="3600" dirty="0"/>
              <a:t> </a:t>
            </a:r>
            <a:r>
              <a:rPr lang="en-PH" sz="3600" b="1" dirty="0"/>
              <a:t>Jeremiah 32:17-19; 33:3 </a:t>
            </a:r>
          </a:p>
          <a:p>
            <a:endParaRPr lang="en-PH" sz="3600" b="1" dirty="0"/>
          </a:p>
          <a:p>
            <a:r>
              <a:rPr lang="en-US" sz="3600" b="1" dirty="0"/>
              <a:t>Nothing is too difficult for Him because His power is infinite! </a:t>
            </a:r>
            <a:endParaRPr lang="en-PH" sz="3600" b="1" dirty="0"/>
          </a:p>
        </p:txBody>
      </p:sp>
    </p:spTree>
    <p:extLst>
      <p:ext uri="{BB962C8B-B14F-4D97-AF65-F5344CB8AC3E}">
        <p14:creationId xmlns:p14="http://schemas.microsoft.com/office/powerpoint/2010/main" val="397621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36687"/>
            <a:ext cx="7848600" cy="5078313"/>
          </a:xfrm>
          <a:prstGeom prst="rect">
            <a:avLst/>
          </a:prstGeom>
          <a:noFill/>
        </p:spPr>
        <p:txBody>
          <a:bodyPr wrap="square" rtlCol="0">
            <a:spAutoFit/>
          </a:bodyPr>
          <a:lstStyle/>
          <a:p>
            <a:r>
              <a:rPr lang="en-PH" sz="3600" b="1" dirty="0"/>
              <a:t>A.W. Pink wrote:</a:t>
            </a:r>
          </a:p>
          <a:p>
            <a:r>
              <a:rPr lang="en-US" sz="3600" b="1" dirty="0"/>
              <a:t>“…seeing that He is clothed with great power, no prayer is too hard for Him to answer, no need too great for Him to supply, no passion too strong for Him to subdue; no temptation too powerful for Him to deliver from, no misery too deep for Him to relieve.”</a:t>
            </a:r>
            <a:endParaRPr lang="en-PH" sz="3600" b="1" dirty="0"/>
          </a:p>
        </p:txBody>
      </p:sp>
    </p:spTree>
    <p:extLst>
      <p:ext uri="{BB962C8B-B14F-4D97-AF65-F5344CB8AC3E}">
        <p14:creationId xmlns:p14="http://schemas.microsoft.com/office/powerpoint/2010/main" val="3976214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990600"/>
            <a:ext cx="7848600" cy="3170099"/>
          </a:xfrm>
          <a:prstGeom prst="rect">
            <a:avLst/>
          </a:prstGeom>
          <a:noFill/>
        </p:spPr>
        <p:txBody>
          <a:bodyPr wrap="square" rtlCol="0">
            <a:spAutoFit/>
          </a:bodyPr>
          <a:lstStyle/>
          <a:p>
            <a:r>
              <a:rPr lang="en-US" sz="4000" b="1" dirty="0"/>
              <a:t>HE IS OUR GREAT ENABLER AND SUFFICIENCY!</a:t>
            </a:r>
          </a:p>
          <a:p>
            <a:endParaRPr lang="en-US" sz="4000" b="1" dirty="0"/>
          </a:p>
          <a:p>
            <a:r>
              <a:rPr lang="en-US" sz="4000" b="1" dirty="0"/>
              <a:t>2 Cor. 12:9</a:t>
            </a:r>
          </a:p>
          <a:p>
            <a:r>
              <a:rPr lang="en-US" sz="4000" b="1" dirty="0"/>
              <a:t>Phil. 4:13</a:t>
            </a:r>
            <a:r>
              <a:rPr lang="en-US" sz="4000" b="1"/>
              <a:t>, 19</a:t>
            </a:r>
            <a:endParaRPr lang="en-PH" sz="4000" b="1" dirty="0"/>
          </a:p>
        </p:txBody>
      </p:sp>
    </p:spTree>
    <p:extLst>
      <p:ext uri="{BB962C8B-B14F-4D97-AF65-F5344CB8AC3E}">
        <p14:creationId xmlns:p14="http://schemas.microsoft.com/office/powerpoint/2010/main" val="3976214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5400" y="1144012"/>
            <a:ext cx="6477000" cy="3046988"/>
          </a:xfrm>
          <a:prstGeom prst="rect">
            <a:avLst/>
          </a:prstGeom>
          <a:noFill/>
        </p:spPr>
        <p:txBody>
          <a:bodyPr wrap="square" rtlCol="0">
            <a:spAutoFit/>
          </a:bodyPr>
          <a:lstStyle/>
          <a:p>
            <a:pPr algn="ctr"/>
            <a:r>
              <a:rPr lang="en-PH" sz="4800" b="1" cap="all" dirty="0"/>
              <a:t>A vision of the lord’s Greatness</a:t>
            </a:r>
            <a:endParaRPr lang="en-PH" sz="4800" dirty="0"/>
          </a:p>
          <a:p>
            <a:pPr algn="ctr"/>
            <a:r>
              <a:rPr lang="en-PH" sz="4800" cap="all" dirty="0"/>
              <a:t> </a:t>
            </a:r>
            <a:endParaRPr lang="en-PH" sz="4800" dirty="0"/>
          </a:p>
          <a:p>
            <a:pPr algn="ctr"/>
            <a:r>
              <a:rPr lang="en-PH" sz="4800" b="1" dirty="0"/>
              <a:t>Psalm 135:5-7</a:t>
            </a:r>
            <a:endParaRPr lang="en-PH" sz="4800" dirty="0"/>
          </a:p>
        </p:txBody>
      </p:sp>
    </p:spTree>
    <p:extLst>
      <p:ext uri="{BB962C8B-B14F-4D97-AF65-F5344CB8AC3E}">
        <p14:creationId xmlns:p14="http://schemas.microsoft.com/office/powerpoint/2010/main" val="4137897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08312"/>
            <a:ext cx="7696200" cy="5940088"/>
          </a:xfrm>
          <a:prstGeom prst="rect">
            <a:avLst/>
          </a:prstGeom>
          <a:noFill/>
        </p:spPr>
        <p:txBody>
          <a:bodyPr wrap="square" rtlCol="0">
            <a:spAutoFit/>
          </a:bodyPr>
          <a:lstStyle/>
          <a:p>
            <a:r>
              <a:rPr lang="en-PH" sz="3800" b="1" dirty="0"/>
              <a:t>Spurgeon: “It seemed to me as though I were a little fish in a sea, and in my thirst I said, ‘How shall I drink?’. Then the Father of the waters lifted His head and smilingly replied, ‘Little fish, the boundless ocean is sufficient for thee’. The thought made unbelief appear supremely ridiculous, as indeed it is.”</a:t>
            </a:r>
          </a:p>
        </p:txBody>
      </p:sp>
    </p:spTree>
    <p:extLst>
      <p:ext uri="{BB962C8B-B14F-4D97-AF65-F5344CB8AC3E}">
        <p14:creationId xmlns:p14="http://schemas.microsoft.com/office/powerpoint/2010/main" val="39762145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51473"/>
            <a:ext cx="7696200" cy="4987327"/>
          </a:xfrm>
          <a:prstGeom prst="rect">
            <a:avLst/>
          </a:prstGeom>
          <a:noFill/>
        </p:spPr>
        <p:txBody>
          <a:bodyPr wrap="square" rtlCol="0">
            <a:spAutoFit/>
          </a:bodyPr>
          <a:lstStyle/>
          <a:p>
            <a:pPr algn="ctr">
              <a:lnSpc>
                <a:spcPct val="115000"/>
              </a:lnSpc>
              <a:spcAft>
                <a:spcPts val="1000"/>
              </a:spcAft>
            </a:pPr>
            <a:r>
              <a:rPr lang="en-PH" sz="4000" b="1" dirty="0">
                <a:effectLst/>
                <a:latin typeface="+mj-lt"/>
                <a:ea typeface="Calibri" panose="020F0502020204030204" pitchFamily="34" charset="0"/>
                <a:cs typeface="Calibri" panose="020F0502020204030204" pitchFamily="34" charset="0"/>
              </a:rPr>
              <a:t>“THERE ARE NO GREAT MEN OR WOMEN IN THE SCRIPTURES OR IN CHURCH HISTORY, BUT ONLY WEAK, SINFUL, FAITHLESS MEN AND WOMEN </a:t>
            </a:r>
            <a:r>
              <a:rPr lang="en-PH" sz="4000" b="1" u="sng" dirty="0">
                <a:effectLst/>
                <a:latin typeface="+mj-lt"/>
                <a:ea typeface="Calibri" panose="020F0502020204030204" pitchFamily="34" charset="0"/>
                <a:cs typeface="Calibri" panose="020F0502020204030204" pitchFamily="34" charset="0"/>
              </a:rPr>
              <a:t>OF A GREAT AND MERCIFUL GOD</a:t>
            </a:r>
            <a:r>
              <a:rPr lang="en-PH" sz="4000" b="1" dirty="0">
                <a:effectLst/>
                <a:latin typeface="+mj-lt"/>
                <a:ea typeface="Calibri" panose="020F0502020204030204" pitchFamily="34" charset="0"/>
                <a:cs typeface="Calibri" panose="020F0502020204030204" pitchFamily="34" charset="0"/>
              </a:rPr>
              <a:t>.”</a:t>
            </a:r>
            <a:endParaRPr lang="en-PH" sz="4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70826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892314"/>
            <a:ext cx="7391400" cy="707886"/>
          </a:xfrm>
          <a:prstGeom prst="rect">
            <a:avLst/>
          </a:prstGeom>
          <a:noFill/>
        </p:spPr>
        <p:txBody>
          <a:bodyPr wrap="square" rtlCol="0">
            <a:spAutoFit/>
          </a:bodyPr>
          <a:lstStyle/>
          <a:p>
            <a:r>
              <a:rPr lang="en-PH" sz="4000" b="1" dirty="0"/>
              <a:t>Isaiah 40:21-22, 25-31</a:t>
            </a:r>
            <a:endParaRPr lang="en-PH" sz="4000" dirty="0"/>
          </a:p>
        </p:txBody>
      </p:sp>
      <p:sp>
        <p:nvSpPr>
          <p:cNvPr id="3" name="TextBox 2"/>
          <p:cNvSpPr txBox="1"/>
          <p:nvPr/>
        </p:nvSpPr>
        <p:spPr>
          <a:xfrm>
            <a:off x="914400" y="1905000"/>
            <a:ext cx="7391400" cy="3861852"/>
          </a:xfrm>
          <a:prstGeom prst="rect">
            <a:avLst/>
          </a:prstGeom>
          <a:noFill/>
        </p:spPr>
        <p:txBody>
          <a:bodyPr wrap="square" rtlCol="0">
            <a:spAutoFit/>
          </a:bodyPr>
          <a:lstStyle/>
          <a:p>
            <a:r>
              <a:rPr lang="en-US" sz="4000" b="1" dirty="0"/>
              <a:t>God can bring about spiritual victory: </a:t>
            </a:r>
          </a:p>
          <a:p>
            <a:endParaRPr lang="en-US" sz="4000" b="1" dirty="0"/>
          </a:p>
          <a:p>
            <a:r>
              <a:rPr lang="en-US" sz="4000" b="1" dirty="0"/>
              <a:t>“greater is He who is in you than he who is in the world” (1 John 4:4). </a:t>
            </a:r>
            <a:endParaRPr lang="en-PH" sz="4000" b="1" dirty="0"/>
          </a:p>
        </p:txBody>
      </p:sp>
    </p:spTree>
    <p:extLst>
      <p:ext uri="{BB962C8B-B14F-4D97-AF65-F5344CB8AC3E}">
        <p14:creationId xmlns:p14="http://schemas.microsoft.com/office/powerpoint/2010/main" val="397621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533400"/>
            <a:ext cx="7848600" cy="1938992"/>
          </a:xfrm>
          <a:prstGeom prst="rect">
            <a:avLst/>
          </a:prstGeom>
          <a:noFill/>
        </p:spPr>
        <p:txBody>
          <a:bodyPr wrap="square" rtlCol="0">
            <a:spAutoFit/>
          </a:bodyPr>
          <a:lstStyle/>
          <a:p>
            <a:r>
              <a:rPr lang="en-PH" sz="4000" b="1" cap="all" dirty="0"/>
              <a:t>Our response to the greatness of God – Right (low) view of ourselves</a:t>
            </a:r>
            <a:endParaRPr lang="en-PH" sz="4000" dirty="0"/>
          </a:p>
        </p:txBody>
      </p:sp>
      <p:sp>
        <p:nvSpPr>
          <p:cNvPr id="3" name="TextBox 2"/>
          <p:cNvSpPr txBox="1"/>
          <p:nvPr/>
        </p:nvSpPr>
        <p:spPr>
          <a:xfrm>
            <a:off x="1066800" y="2949476"/>
            <a:ext cx="7772400" cy="2554545"/>
          </a:xfrm>
          <a:prstGeom prst="rect">
            <a:avLst/>
          </a:prstGeom>
          <a:noFill/>
        </p:spPr>
        <p:txBody>
          <a:bodyPr wrap="square" rtlCol="0">
            <a:spAutoFit/>
          </a:bodyPr>
          <a:lstStyle/>
          <a:p>
            <a:r>
              <a:rPr lang="en-US" sz="4000" b="1" dirty="0"/>
              <a:t>Isaiah 6:1-5</a:t>
            </a:r>
          </a:p>
          <a:p>
            <a:r>
              <a:rPr lang="en-US" sz="4000" b="1" dirty="0"/>
              <a:t>Daniel 10:7-9</a:t>
            </a:r>
          </a:p>
          <a:p>
            <a:r>
              <a:rPr lang="en-US" sz="4000" b="1" dirty="0"/>
              <a:t>Luke 5:8 (Peter)</a:t>
            </a:r>
          </a:p>
          <a:p>
            <a:r>
              <a:rPr lang="en-US" sz="4000" b="1" dirty="0"/>
              <a:t>Job 33:9 and 42:5-6</a:t>
            </a:r>
            <a:endParaRPr lang="en-PH" sz="4000" b="1" dirty="0"/>
          </a:p>
        </p:txBody>
      </p:sp>
    </p:spTree>
    <p:extLst>
      <p:ext uri="{BB962C8B-B14F-4D97-AF65-F5344CB8AC3E}">
        <p14:creationId xmlns:p14="http://schemas.microsoft.com/office/powerpoint/2010/main" val="397621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33400"/>
            <a:ext cx="7162800" cy="646331"/>
          </a:xfrm>
          <a:prstGeom prst="rect">
            <a:avLst/>
          </a:prstGeom>
          <a:noFill/>
        </p:spPr>
        <p:txBody>
          <a:bodyPr wrap="square" rtlCol="0">
            <a:spAutoFit/>
          </a:bodyPr>
          <a:lstStyle/>
          <a:p>
            <a:pPr lvl="0"/>
            <a:r>
              <a:rPr lang="en-US" sz="3600" b="1" dirty="0"/>
              <a:t>a.  MOTIVE FOR GODLY FEAR</a:t>
            </a:r>
            <a:endParaRPr lang="en-PH" sz="3600" dirty="0"/>
          </a:p>
        </p:txBody>
      </p:sp>
      <p:sp>
        <p:nvSpPr>
          <p:cNvPr id="3" name="TextBox 2"/>
          <p:cNvSpPr txBox="1"/>
          <p:nvPr/>
        </p:nvSpPr>
        <p:spPr>
          <a:xfrm>
            <a:off x="914400" y="1600200"/>
            <a:ext cx="7391400" cy="1754326"/>
          </a:xfrm>
          <a:prstGeom prst="rect">
            <a:avLst/>
          </a:prstGeom>
          <a:noFill/>
        </p:spPr>
        <p:txBody>
          <a:bodyPr wrap="square" rtlCol="0">
            <a:spAutoFit/>
          </a:bodyPr>
          <a:lstStyle/>
          <a:p>
            <a:r>
              <a:rPr lang="en-US" sz="3600" b="1" dirty="0"/>
              <a:t>Why is it that, today, people are so utterly unconcerned about spiritual and eternal things?</a:t>
            </a:r>
            <a:endParaRPr lang="en-PH" sz="3600" b="1" dirty="0"/>
          </a:p>
        </p:txBody>
      </p:sp>
      <p:sp>
        <p:nvSpPr>
          <p:cNvPr id="4" name="TextBox 3"/>
          <p:cNvSpPr txBox="1"/>
          <p:nvPr/>
        </p:nvSpPr>
        <p:spPr>
          <a:xfrm>
            <a:off x="914400" y="3962400"/>
            <a:ext cx="6934200" cy="1754326"/>
          </a:xfrm>
          <a:prstGeom prst="rect">
            <a:avLst/>
          </a:prstGeom>
          <a:noFill/>
        </p:spPr>
        <p:txBody>
          <a:bodyPr wrap="square" rtlCol="0">
            <a:spAutoFit/>
          </a:bodyPr>
          <a:lstStyle/>
          <a:p>
            <a:r>
              <a:rPr lang="en-US" sz="3600" b="1" dirty="0"/>
              <a:t>Bible’s answer: because "there is no fear of God before their eyes" (Rom. 3:18). </a:t>
            </a:r>
            <a:endParaRPr lang="en-PH" sz="3600" b="1" dirty="0"/>
          </a:p>
        </p:txBody>
      </p:sp>
    </p:spTree>
    <p:extLst>
      <p:ext uri="{BB962C8B-B14F-4D97-AF65-F5344CB8AC3E}">
        <p14:creationId xmlns:p14="http://schemas.microsoft.com/office/powerpoint/2010/main" val="397621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420469"/>
            <a:ext cx="6934200" cy="646331"/>
          </a:xfrm>
          <a:prstGeom prst="rect">
            <a:avLst/>
          </a:prstGeom>
          <a:noFill/>
        </p:spPr>
        <p:txBody>
          <a:bodyPr wrap="square" rtlCol="0">
            <a:spAutoFit/>
          </a:bodyPr>
          <a:lstStyle/>
          <a:p>
            <a:pPr lvl="0"/>
            <a:r>
              <a:rPr lang="en-US" sz="3600" b="1" dirty="0"/>
              <a:t>b.  RIGHTEOUS LIVING</a:t>
            </a:r>
            <a:endParaRPr lang="en-PH" sz="3600" dirty="0"/>
          </a:p>
        </p:txBody>
      </p:sp>
      <p:sp>
        <p:nvSpPr>
          <p:cNvPr id="3" name="TextBox 2"/>
          <p:cNvSpPr txBox="1"/>
          <p:nvPr/>
        </p:nvSpPr>
        <p:spPr>
          <a:xfrm>
            <a:off x="1447800" y="1447800"/>
            <a:ext cx="7086600" cy="646331"/>
          </a:xfrm>
          <a:prstGeom prst="rect">
            <a:avLst/>
          </a:prstGeom>
          <a:noFill/>
        </p:spPr>
        <p:txBody>
          <a:bodyPr wrap="square" rtlCol="0">
            <a:spAutoFit/>
          </a:bodyPr>
          <a:lstStyle/>
          <a:p>
            <a:r>
              <a:rPr lang="en-PH" sz="3600" dirty="0"/>
              <a:t>Phil 2:12-16a</a:t>
            </a:r>
          </a:p>
        </p:txBody>
      </p:sp>
      <p:sp>
        <p:nvSpPr>
          <p:cNvPr id="4" name="TextBox 3"/>
          <p:cNvSpPr txBox="1"/>
          <p:nvPr/>
        </p:nvSpPr>
        <p:spPr>
          <a:xfrm>
            <a:off x="838200" y="2685871"/>
            <a:ext cx="7086600" cy="1200329"/>
          </a:xfrm>
          <a:prstGeom prst="rect">
            <a:avLst/>
          </a:prstGeom>
          <a:noFill/>
        </p:spPr>
        <p:txBody>
          <a:bodyPr wrap="square" rtlCol="0">
            <a:spAutoFit/>
          </a:bodyPr>
          <a:lstStyle/>
          <a:p>
            <a:pPr lvl="0"/>
            <a:r>
              <a:rPr lang="en-PH" sz="3600" b="1" dirty="0" err="1"/>
              <a:t>c.</a:t>
            </a:r>
            <a:r>
              <a:rPr lang="en-PH" sz="3600" b="1" dirty="0"/>
              <a:t>  HUMILITY </a:t>
            </a:r>
            <a:r>
              <a:rPr lang="en-US" sz="3600" b="1" dirty="0"/>
              <a:t>AND SUBMISSION BEFORE GOD.</a:t>
            </a:r>
            <a:endParaRPr lang="en-PH" sz="3600" dirty="0"/>
          </a:p>
        </p:txBody>
      </p:sp>
      <p:sp>
        <p:nvSpPr>
          <p:cNvPr id="5" name="TextBox 4"/>
          <p:cNvSpPr txBox="1"/>
          <p:nvPr/>
        </p:nvSpPr>
        <p:spPr>
          <a:xfrm>
            <a:off x="1447800" y="4191000"/>
            <a:ext cx="6172200" cy="646331"/>
          </a:xfrm>
          <a:prstGeom prst="rect">
            <a:avLst/>
          </a:prstGeom>
          <a:noFill/>
        </p:spPr>
        <p:txBody>
          <a:bodyPr wrap="square" rtlCol="0">
            <a:spAutoFit/>
          </a:bodyPr>
          <a:lstStyle/>
          <a:p>
            <a:r>
              <a:rPr lang="en-US" sz="3600" dirty="0"/>
              <a:t>1 Peter 5:6; Isaiah 57:15 </a:t>
            </a:r>
            <a:endParaRPr lang="en-PH" sz="3600" dirty="0"/>
          </a:p>
        </p:txBody>
      </p:sp>
    </p:spTree>
    <p:extLst>
      <p:ext uri="{BB962C8B-B14F-4D97-AF65-F5344CB8AC3E}">
        <p14:creationId xmlns:p14="http://schemas.microsoft.com/office/powerpoint/2010/main" val="397621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877669"/>
            <a:ext cx="7696200" cy="646331"/>
          </a:xfrm>
          <a:prstGeom prst="rect">
            <a:avLst/>
          </a:prstGeom>
          <a:noFill/>
        </p:spPr>
        <p:txBody>
          <a:bodyPr wrap="square" rtlCol="0">
            <a:spAutoFit/>
          </a:bodyPr>
          <a:lstStyle/>
          <a:p>
            <a:r>
              <a:rPr lang="en-PH" sz="3600" b="1" dirty="0"/>
              <a:t>d.  ADORING WORSHIP</a:t>
            </a:r>
          </a:p>
        </p:txBody>
      </p:sp>
      <p:sp>
        <p:nvSpPr>
          <p:cNvPr id="4" name="TextBox 3"/>
          <p:cNvSpPr txBox="1"/>
          <p:nvPr/>
        </p:nvSpPr>
        <p:spPr>
          <a:xfrm>
            <a:off x="914400" y="2286000"/>
            <a:ext cx="7239000" cy="646331"/>
          </a:xfrm>
          <a:prstGeom prst="rect">
            <a:avLst/>
          </a:prstGeom>
          <a:noFill/>
        </p:spPr>
        <p:txBody>
          <a:bodyPr wrap="square" rtlCol="0">
            <a:spAutoFit/>
          </a:bodyPr>
          <a:lstStyle/>
          <a:p>
            <a:r>
              <a:rPr lang="en-US" sz="3600" dirty="0"/>
              <a:t>Ps 103:1; Eph. 5:20; Psalm 40:16</a:t>
            </a:r>
            <a:endParaRPr lang="en-PH" sz="3600" dirty="0"/>
          </a:p>
        </p:txBody>
      </p:sp>
    </p:spTree>
    <p:extLst>
      <p:ext uri="{BB962C8B-B14F-4D97-AF65-F5344CB8AC3E}">
        <p14:creationId xmlns:p14="http://schemas.microsoft.com/office/powerpoint/2010/main" val="397621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685800"/>
            <a:ext cx="7391400" cy="4401205"/>
          </a:xfrm>
          <a:prstGeom prst="rect">
            <a:avLst/>
          </a:prstGeom>
          <a:noFill/>
        </p:spPr>
        <p:txBody>
          <a:bodyPr wrap="square" rtlCol="0">
            <a:spAutoFit/>
          </a:bodyPr>
          <a:lstStyle/>
          <a:p>
            <a:r>
              <a:rPr lang="en-US" sz="4000" dirty="0"/>
              <a:t>But wait… we need to realize that </a:t>
            </a:r>
            <a:r>
              <a:rPr lang="en-US" sz="4000" b="1" u="sng" dirty="0"/>
              <a:t>the great God Himself is our </a:t>
            </a:r>
            <a:r>
              <a:rPr lang="en-US" sz="4000" b="1" i="1" u="sng" dirty="0"/>
              <a:t>Father.</a:t>
            </a:r>
            <a:r>
              <a:rPr lang="en-US" sz="4000" b="1" i="1" dirty="0"/>
              <a:t>  </a:t>
            </a:r>
            <a:r>
              <a:rPr lang="en-US" sz="4000" i="1" dirty="0"/>
              <a:t>This truth </a:t>
            </a:r>
            <a:r>
              <a:rPr lang="en-US" sz="4000" dirty="0"/>
              <a:t>ought to overwhelm our hearts and cause us to bow before Him in adoring worship and respond to Him in love! </a:t>
            </a:r>
            <a:endParaRPr lang="en-PH" sz="4000" dirty="0"/>
          </a:p>
        </p:txBody>
      </p:sp>
    </p:spTree>
    <p:extLst>
      <p:ext uri="{BB962C8B-B14F-4D97-AF65-F5344CB8AC3E}">
        <p14:creationId xmlns:p14="http://schemas.microsoft.com/office/powerpoint/2010/main" val="3976214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534400" cy="5632311"/>
          </a:xfrm>
          <a:prstGeom prst="rect">
            <a:avLst/>
          </a:prstGeom>
          <a:noFill/>
        </p:spPr>
        <p:txBody>
          <a:bodyPr wrap="square" rtlCol="0">
            <a:spAutoFit/>
          </a:bodyPr>
          <a:lstStyle/>
          <a:p>
            <a:r>
              <a:rPr lang="en-US" sz="4000" b="1" dirty="0"/>
              <a:t>HAVING A RIGHT AND HIGH VIEW OF GOD. WE MUST:</a:t>
            </a:r>
          </a:p>
          <a:p>
            <a:pPr marL="742950" indent="-742950">
              <a:buAutoNum type="arabicPeriod"/>
            </a:pPr>
            <a:r>
              <a:rPr lang="en-US" sz="4000" b="1" dirty="0"/>
              <a:t>ACKNOWLEDGE GOD FOR ALL THAT HE IS</a:t>
            </a:r>
          </a:p>
          <a:p>
            <a:pPr marL="742950" indent="-742950">
              <a:buAutoNum type="arabicPeriod"/>
            </a:pPr>
            <a:r>
              <a:rPr lang="en-US" sz="4000" b="1" dirty="0"/>
              <a:t>AFFIRM AND BE AWED BY THE LORD’S GREATNESS</a:t>
            </a:r>
          </a:p>
          <a:p>
            <a:pPr marL="742950" indent="-742950">
              <a:buAutoNum type="arabicPeriod"/>
            </a:pPr>
            <a:r>
              <a:rPr lang="en-US" sz="4000" b="1" dirty="0"/>
              <a:t>ADORE HIM AND TRUST HIS SOVEREIGN AURHORITY OVER OUR LIVES</a:t>
            </a:r>
            <a:endParaRPr lang="en-PH" sz="4000" b="1" dirty="0"/>
          </a:p>
        </p:txBody>
      </p:sp>
    </p:spTree>
    <p:extLst>
      <p:ext uri="{BB962C8B-B14F-4D97-AF65-F5344CB8AC3E}">
        <p14:creationId xmlns:p14="http://schemas.microsoft.com/office/powerpoint/2010/main" val="19709435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28600"/>
            <a:ext cx="8305800" cy="6740307"/>
          </a:xfrm>
          <a:prstGeom prst="rect">
            <a:avLst/>
          </a:prstGeom>
          <a:noFill/>
        </p:spPr>
        <p:txBody>
          <a:bodyPr wrap="square" rtlCol="0">
            <a:spAutoFit/>
          </a:bodyPr>
          <a:lstStyle/>
          <a:p>
            <a:r>
              <a:rPr lang="en-US" sz="3600" b="1" dirty="0"/>
              <a:t>ARE WE RESPONDING RIGHTLY TO GOD?</a:t>
            </a:r>
          </a:p>
          <a:p>
            <a:pPr marL="742950" indent="-742950">
              <a:buAutoNum type="arabicPeriod"/>
            </a:pPr>
            <a:r>
              <a:rPr lang="en-US" sz="3600" b="1" dirty="0"/>
              <a:t>Are we seeking to truly know Him as He is as revealed in His word?</a:t>
            </a:r>
          </a:p>
          <a:p>
            <a:pPr marL="742950" indent="-742950">
              <a:buAutoNum type="arabicPeriod"/>
            </a:pPr>
            <a:r>
              <a:rPr lang="en-US" sz="3600" b="1" dirty="0"/>
              <a:t>Do we marvel at God’s greatness in creation, redemption and completion of all His covenant promises?</a:t>
            </a:r>
          </a:p>
          <a:p>
            <a:pPr marL="742950" indent="-742950">
              <a:buAutoNum type="arabicPeriod"/>
            </a:pPr>
            <a:r>
              <a:rPr lang="en-US" sz="3600" b="1" dirty="0"/>
              <a:t>Whatever our circumstances, do we trust Him in accomplishing his divine purpose and will?</a:t>
            </a:r>
          </a:p>
          <a:p>
            <a:pPr marL="742950" indent="-742950">
              <a:buAutoNum type="arabicPeriod"/>
            </a:pPr>
            <a:endParaRPr lang="en-PH" sz="3600" b="1" dirty="0"/>
          </a:p>
        </p:txBody>
      </p:sp>
    </p:spTree>
    <p:extLst>
      <p:ext uri="{BB962C8B-B14F-4D97-AF65-F5344CB8AC3E}">
        <p14:creationId xmlns:p14="http://schemas.microsoft.com/office/powerpoint/2010/main" val="3928929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533400"/>
            <a:ext cx="7162800" cy="5632311"/>
          </a:xfrm>
          <a:prstGeom prst="rect">
            <a:avLst/>
          </a:prstGeom>
          <a:noFill/>
        </p:spPr>
        <p:txBody>
          <a:bodyPr wrap="square" rtlCol="0">
            <a:spAutoFit/>
          </a:bodyPr>
          <a:lstStyle/>
          <a:p>
            <a:pPr algn="ctr"/>
            <a:r>
              <a:rPr lang="en-PH" sz="4000" b="1" dirty="0"/>
              <a:t>A RIGHT AND A BIBLICAL VIEW OF GOD ARE AT THE FOUNDATION OF TRUE CHRISTIANITY. </a:t>
            </a:r>
          </a:p>
          <a:p>
            <a:pPr algn="ctr"/>
            <a:endParaRPr lang="en-PH" sz="4000" b="1" dirty="0"/>
          </a:p>
          <a:p>
            <a:pPr algn="ctr"/>
            <a:r>
              <a:rPr lang="en-PH" sz="4000" b="1" dirty="0"/>
              <a:t>WE MUST CULTIVATE A RIGHT VIEW OF GOD IN ORDER TO HAVE A HIGH VIEW OF HIM!</a:t>
            </a:r>
          </a:p>
        </p:txBody>
      </p:sp>
    </p:spTree>
    <p:extLst>
      <p:ext uri="{BB962C8B-B14F-4D97-AF65-F5344CB8AC3E}">
        <p14:creationId xmlns:p14="http://schemas.microsoft.com/office/powerpoint/2010/main" val="3354974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102816"/>
            <a:ext cx="7467600" cy="4154984"/>
          </a:xfrm>
          <a:prstGeom prst="rect">
            <a:avLst/>
          </a:prstGeom>
          <a:noFill/>
        </p:spPr>
        <p:txBody>
          <a:bodyPr wrap="square" rtlCol="0">
            <a:spAutoFit/>
          </a:bodyPr>
          <a:lstStyle/>
          <a:p>
            <a:pPr algn="ctr"/>
            <a:r>
              <a:rPr lang="en-PH" sz="4400" b="1" dirty="0"/>
              <a:t>HAVING A HIGH VIEW OF GOD WILL LEAD TO A RIGHT (LOW) VIEW OF OURSELVES – CAUSING US TO THINK AND LIVE RIGHTLY!</a:t>
            </a:r>
          </a:p>
        </p:txBody>
      </p:sp>
    </p:spTree>
    <p:extLst>
      <p:ext uri="{BB962C8B-B14F-4D97-AF65-F5344CB8AC3E}">
        <p14:creationId xmlns:p14="http://schemas.microsoft.com/office/powerpoint/2010/main" val="3976214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5ACB8FC-A5AD-6172-4BF4-903E10A54595}"/>
              </a:ext>
            </a:extLst>
          </p:cNvPr>
          <p:cNvSpPr txBox="1"/>
          <p:nvPr/>
        </p:nvSpPr>
        <p:spPr>
          <a:xfrm>
            <a:off x="76200" y="152400"/>
            <a:ext cx="8839200" cy="5632311"/>
          </a:xfrm>
          <a:prstGeom prst="rect">
            <a:avLst/>
          </a:prstGeom>
          <a:noFill/>
        </p:spPr>
        <p:txBody>
          <a:bodyPr wrap="square">
            <a:spAutoFit/>
          </a:bodyPr>
          <a:lstStyle/>
          <a:p>
            <a:pPr algn="ctr"/>
            <a:r>
              <a:rPr lang="en-US" sz="3600" b="1" dirty="0"/>
              <a:t>PSALM 135</a:t>
            </a:r>
          </a:p>
          <a:p>
            <a:pPr marL="285750" indent="-285750" algn="ctr">
              <a:buFont typeface="Arial" panose="020B0604020202020204" pitchFamily="34" charset="0"/>
              <a:buChar char="•"/>
            </a:pPr>
            <a:r>
              <a:rPr lang="en-US" sz="3600" b="1" dirty="0"/>
              <a:t>HALLELUJAH PSALM – A CALL TO PRAISE THE LORD (BEGINS - ENDS)</a:t>
            </a:r>
          </a:p>
          <a:p>
            <a:pPr marL="285750" indent="-285750" algn="ctr">
              <a:buFont typeface="Arial" panose="020B0604020202020204" pitchFamily="34" charset="0"/>
              <a:buChar char="•"/>
            </a:pPr>
            <a:r>
              <a:rPr lang="en-US" sz="3600" b="1" dirty="0"/>
              <a:t>AN ACCURATE PICTURE OF THE LORD’S GOODNESS AND GREATNESS</a:t>
            </a:r>
          </a:p>
          <a:p>
            <a:pPr marL="285750" indent="-285750" algn="ctr">
              <a:buFont typeface="Arial" panose="020B0604020202020204" pitchFamily="34" charset="0"/>
              <a:buChar char="•"/>
            </a:pPr>
            <a:r>
              <a:rPr lang="en-US" sz="3600" b="1" dirty="0"/>
              <a:t>REVEALS AND REMINDS US OF HIS ABSOLUTE, SOVEREIGN POWER AND GRACIOUS DEALINGS WITH HIS PEOPLE AND ALL CREATION</a:t>
            </a:r>
            <a:endParaRPr lang="en-PH" sz="3600" b="1" dirty="0"/>
          </a:p>
        </p:txBody>
      </p:sp>
    </p:spTree>
    <p:extLst>
      <p:ext uri="{BB962C8B-B14F-4D97-AF65-F5344CB8AC3E}">
        <p14:creationId xmlns:p14="http://schemas.microsoft.com/office/powerpoint/2010/main" val="1013484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09600"/>
            <a:ext cx="7543800" cy="4908292"/>
          </a:xfrm>
          <a:prstGeom prst="rect">
            <a:avLst/>
          </a:prstGeom>
          <a:noFill/>
        </p:spPr>
        <p:txBody>
          <a:bodyPr wrap="square" rtlCol="0">
            <a:spAutoFit/>
          </a:bodyPr>
          <a:lstStyle/>
          <a:p>
            <a:pPr algn="ctr"/>
            <a:r>
              <a:rPr lang="en-PH" sz="4400" b="1" dirty="0"/>
              <a:t>IN ORDER TO THINK AND LIVE RIGHTLY, WE MUST:</a:t>
            </a:r>
          </a:p>
          <a:p>
            <a:pPr marL="742950" lvl="0" indent="-742950" algn="ctr">
              <a:buAutoNum type="arabicPeriod"/>
            </a:pPr>
            <a:endParaRPr lang="en-PH" sz="4400" b="1" dirty="0"/>
          </a:p>
          <a:p>
            <a:pPr marL="742950" lvl="0" indent="-742950" algn="ctr">
              <a:buAutoNum type="arabicPeriod"/>
            </a:pPr>
            <a:r>
              <a:rPr lang="en-PH" sz="4400" b="1" dirty="0"/>
              <a:t>ACKNOWLEDGE GOD FOR ALL THAT HE IS</a:t>
            </a:r>
          </a:p>
          <a:p>
            <a:pPr marL="742950" lvl="0" indent="-742950" algn="ctr">
              <a:buAutoNum type="arabicPeriod"/>
            </a:pPr>
            <a:endParaRPr lang="en-PH" sz="4400" b="1" dirty="0"/>
          </a:p>
          <a:p>
            <a:pPr lvl="0" algn="ctr"/>
            <a:r>
              <a:rPr lang="en-PH" sz="4400" b="1" dirty="0"/>
              <a:t>Psalm 135:5 – </a:t>
            </a:r>
            <a:r>
              <a:rPr lang="en-PH" sz="4400" b="1" i="1" dirty="0"/>
              <a:t>“I know…”</a:t>
            </a:r>
            <a:endParaRPr lang="en-PH" sz="4400" i="1" dirty="0"/>
          </a:p>
        </p:txBody>
      </p:sp>
    </p:spTree>
    <p:extLst>
      <p:ext uri="{BB962C8B-B14F-4D97-AF65-F5344CB8AC3E}">
        <p14:creationId xmlns:p14="http://schemas.microsoft.com/office/powerpoint/2010/main" val="3976214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33400"/>
            <a:ext cx="7391400" cy="5201424"/>
          </a:xfrm>
          <a:prstGeom prst="rect">
            <a:avLst/>
          </a:prstGeom>
          <a:noFill/>
        </p:spPr>
        <p:txBody>
          <a:bodyPr wrap="square" rtlCol="0">
            <a:spAutoFit/>
          </a:bodyPr>
          <a:lstStyle/>
          <a:p>
            <a:r>
              <a:rPr lang="en-PH" sz="4000" b="1" dirty="0"/>
              <a:t>The verb "know" means "to know by experience." It also carries the meaning of "intimate knowledge" and “acknowledgment”.</a:t>
            </a:r>
          </a:p>
          <a:p>
            <a:endParaRPr lang="en-PH" sz="4000" b="1" dirty="0"/>
          </a:p>
          <a:p>
            <a:r>
              <a:rPr lang="en-PH" sz="4000" b="1" dirty="0"/>
              <a:t>Having a biblical, accurate and personal knowledge… </a:t>
            </a:r>
          </a:p>
          <a:p>
            <a:endParaRPr lang="en-PH" sz="1200" b="1" dirty="0"/>
          </a:p>
        </p:txBody>
      </p:sp>
    </p:spTree>
    <p:extLst>
      <p:ext uri="{BB962C8B-B14F-4D97-AF65-F5344CB8AC3E}">
        <p14:creationId xmlns:p14="http://schemas.microsoft.com/office/powerpoint/2010/main" val="3976214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914400"/>
            <a:ext cx="7543800" cy="2862322"/>
          </a:xfrm>
          <a:prstGeom prst="rect">
            <a:avLst/>
          </a:prstGeom>
          <a:noFill/>
        </p:spPr>
        <p:txBody>
          <a:bodyPr wrap="square" rtlCol="0">
            <a:spAutoFit/>
          </a:bodyPr>
          <a:lstStyle/>
          <a:p>
            <a:r>
              <a:rPr lang="en-PH" sz="3600" b="1" dirty="0"/>
              <a:t>WHAT WE KNOW (TRUTH) AND EXPERIENCED IN OUR HEARTS WE OPENLY CONFESS AND BEAR WITNESS OF OUR GREAT GLORIOUS GOD. </a:t>
            </a:r>
          </a:p>
        </p:txBody>
      </p:sp>
      <p:sp>
        <p:nvSpPr>
          <p:cNvPr id="3" name="TextBox 2"/>
          <p:cNvSpPr txBox="1"/>
          <p:nvPr/>
        </p:nvSpPr>
        <p:spPr>
          <a:xfrm>
            <a:off x="838200" y="4343401"/>
            <a:ext cx="7391400" cy="1323439"/>
          </a:xfrm>
          <a:prstGeom prst="rect">
            <a:avLst/>
          </a:prstGeom>
          <a:noFill/>
        </p:spPr>
        <p:txBody>
          <a:bodyPr wrap="square" rtlCol="0">
            <a:spAutoFit/>
          </a:bodyPr>
          <a:lstStyle/>
          <a:p>
            <a:r>
              <a:rPr lang="en-PH" sz="4000" b="1" dirty="0"/>
              <a:t>Psalm 100:3 - </a:t>
            </a:r>
            <a:r>
              <a:rPr lang="en-PH" sz="4000" b="1" i="1" u="sng" dirty="0"/>
              <a:t>Know</a:t>
            </a:r>
            <a:r>
              <a:rPr lang="en-PH" sz="4000" b="1" i="1" dirty="0"/>
              <a:t> that the Lord  is God...</a:t>
            </a:r>
            <a:r>
              <a:rPr lang="en-PH" sz="4000" b="1" dirty="0"/>
              <a:t> </a:t>
            </a:r>
          </a:p>
        </p:txBody>
      </p:sp>
    </p:spTree>
    <p:extLst>
      <p:ext uri="{BB962C8B-B14F-4D97-AF65-F5344CB8AC3E}">
        <p14:creationId xmlns:p14="http://schemas.microsoft.com/office/powerpoint/2010/main" val="70433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85800"/>
            <a:ext cx="6096000" cy="646331"/>
          </a:xfrm>
          <a:prstGeom prst="rect">
            <a:avLst/>
          </a:prstGeom>
          <a:noFill/>
        </p:spPr>
        <p:txBody>
          <a:bodyPr wrap="square" rtlCol="0">
            <a:spAutoFit/>
          </a:bodyPr>
          <a:lstStyle/>
          <a:p>
            <a:r>
              <a:rPr lang="en-PH" sz="3600" b="1" dirty="0"/>
              <a:t>Jeremiah  9:23-24</a:t>
            </a:r>
            <a:endParaRPr lang="en-PH" sz="3600" dirty="0"/>
          </a:p>
        </p:txBody>
      </p:sp>
      <p:sp>
        <p:nvSpPr>
          <p:cNvPr id="3" name="TextBox 2"/>
          <p:cNvSpPr txBox="1"/>
          <p:nvPr/>
        </p:nvSpPr>
        <p:spPr>
          <a:xfrm>
            <a:off x="762000" y="2057400"/>
            <a:ext cx="4648200" cy="646331"/>
          </a:xfrm>
          <a:prstGeom prst="rect">
            <a:avLst/>
          </a:prstGeom>
          <a:noFill/>
        </p:spPr>
        <p:txBody>
          <a:bodyPr wrap="square" rtlCol="0">
            <a:spAutoFit/>
          </a:bodyPr>
          <a:lstStyle/>
          <a:p>
            <a:r>
              <a:rPr lang="en-PH" sz="3600" b="1" dirty="0"/>
              <a:t>John 17:3</a:t>
            </a:r>
          </a:p>
        </p:txBody>
      </p:sp>
      <p:sp>
        <p:nvSpPr>
          <p:cNvPr id="4" name="TextBox 3"/>
          <p:cNvSpPr txBox="1"/>
          <p:nvPr/>
        </p:nvSpPr>
        <p:spPr>
          <a:xfrm>
            <a:off x="838200" y="3352800"/>
            <a:ext cx="6553200" cy="646331"/>
          </a:xfrm>
          <a:prstGeom prst="rect">
            <a:avLst/>
          </a:prstGeom>
          <a:noFill/>
        </p:spPr>
        <p:txBody>
          <a:bodyPr wrap="square" rtlCol="0">
            <a:spAutoFit/>
          </a:bodyPr>
          <a:lstStyle/>
          <a:p>
            <a:r>
              <a:rPr lang="en-PH" sz="3600" b="1" dirty="0"/>
              <a:t>2 Corinthians 4:6 </a:t>
            </a:r>
          </a:p>
        </p:txBody>
      </p:sp>
      <p:sp>
        <p:nvSpPr>
          <p:cNvPr id="5" name="TextBox 4"/>
          <p:cNvSpPr txBox="1"/>
          <p:nvPr/>
        </p:nvSpPr>
        <p:spPr>
          <a:xfrm>
            <a:off x="838200" y="4648200"/>
            <a:ext cx="3962400" cy="646331"/>
          </a:xfrm>
          <a:prstGeom prst="rect">
            <a:avLst/>
          </a:prstGeom>
          <a:noFill/>
        </p:spPr>
        <p:txBody>
          <a:bodyPr wrap="square" rtlCol="0">
            <a:spAutoFit/>
          </a:bodyPr>
          <a:lstStyle/>
          <a:p>
            <a:r>
              <a:rPr lang="en-PH" sz="3600" b="1" dirty="0"/>
              <a:t>2 Timothy 1:12b </a:t>
            </a:r>
          </a:p>
        </p:txBody>
      </p:sp>
    </p:spTree>
    <p:extLst>
      <p:ext uri="{BB962C8B-B14F-4D97-AF65-F5344CB8AC3E}">
        <p14:creationId xmlns:p14="http://schemas.microsoft.com/office/powerpoint/2010/main" val="397621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908</TotalTime>
  <Words>954</Words>
  <Application>Microsoft Office PowerPoint</Application>
  <PresentationFormat>On-screen Show (4:3)</PresentationFormat>
  <Paragraphs>86</Paragraphs>
  <Slides>29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Wingdings</vt:lpstr>
      <vt:lpstr>Perspective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Ence</dc:creator>
  <cp:lastModifiedBy>Florencio Ragos</cp:lastModifiedBy>
  <cp:revision>56</cp:revision>
  <dcterms:created xsi:type="dcterms:W3CDTF">2012-04-14T07:37:29Z</dcterms:created>
  <dcterms:modified xsi:type="dcterms:W3CDTF">2024-09-22T00:43:06Z</dcterms:modified>
</cp:coreProperties>
</file>