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3879"/>
    <p:restoredTop sz="94741"/>
  </p:normalViewPr>
  <p:slideViewPr>
    <p:cSldViewPr snapToGrid="0">
      <p:cViewPr varScale="1">
        <p:scale>
          <a:sx n="106" d="100"/>
          <a:sy n="106" d="100"/>
        </p:scale>
        <p:origin x="504" y="18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55E07FA-021C-0A46-83A1-C94D874CEE37}" type="datetimeFigureOut">
              <a:rPr lang="en-US" smtClean="0"/>
              <a:t>7/6/24</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A158386-E8ED-6B4A-8E76-54241FE71969}" type="slidenum">
              <a:rPr lang="en-US" smtClean="0"/>
              <a:t>‹#›</a:t>
            </a:fld>
            <a:endParaRPr lang="en-US"/>
          </a:p>
        </p:txBody>
      </p:sp>
    </p:spTree>
    <p:extLst>
      <p:ext uri="{BB962C8B-B14F-4D97-AF65-F5344CB8AC3E}">
        <p14:creationId xmlns:p14="http://schemas.microsoft.com/office/powerpoint/2010/main" val="180273572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A158386-E8ED-6B4A-8E76-54241FE71969}" type="slidenum">
              <a:rPr lang="en-US" smtClean="0"/>
              <a:t>9</a:t>
            </a:fld>
            <a:endParaRPr lang="en-US"/>
          </a:p>
        </p:txBody>
      </p:sp>
    </p:spTree>
    <p:extLst>
      <p:ext uri="{BB962C8B-B14F-4D97-AF65-F5344CB8AC3E}">
        <p14:creationId xmlns:p14="http://schemas.microsoft.com/office/powerpoint/2010/main" val="248094482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A158386-E8ED-6B4A-8E76-54241FE71969}" type="slidenum">
              <a:rPr lang="en-US" smtClean="0"/>
              <a:t>10</a:t>
            </a:fld>
            <a:endParaRPr lang="en-US"/>
          </a:p>
        </p:txBody>
      </p:sp>
    </p:spTree>
    <p:extLst>
      <p:ext uri="{BB962C8B-B14F-4D97-AF65-F5344CB8AC3E}">
        <p14:creationId xmlns:p14="http://schemas.microsoft.com/office/powerpoint/2010/main" val="92713835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A158386-E8ED-6B4A-8E76-54241FE71969}" type="slidenum">
              <a:rPr lang="en-US" smtClean="0"/>
              <a:t>11</a:t>
            </a:fld>
            <a:endParaRPr lang="en-US"/>
          </a:p>
        </p:txBody>
      </p:sp>
    </p:spTree>
    <p:extLst>
      <p:ext uri="{BB962C8B-B14F-4D97-AF65-F5344CB8AC3E}">
        <p14:creationId xmlns:p14="http://schemas.microsoft.com/office/powerpoint/2010/main" val="38709181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A158386-E8ED-6B4A-8E76-54241FE71969}" type="slidenum">
              <a:rPr lang="en-US" smtClean="0"/>
              <a:t>12</a:t>
            </a:fld>
            <a:endParaRPr lang="en-US"/>
          </a:p>
        </p:txBody>
      </p:sp>
    </p:spTree>
    <p:extLst>
      <p:ext uri="{BB962C8B-B14F-4D97-AF65-F5344CB8AC3E}">
        <p14:creationId xmlns:p14="http://schemas.microsoft.com/office/powerpoint/2010/main" val="295670512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r>
              <a:rPr lang="en-US" dirty="0"/>
              <a:t>	</a:t>
            </a:r>
          </a:p>
        </p:txBody>
      </p:sp>
      <p:sp>
        <p:nvSpPr>
          <p:cNvPr id="4" name="Slide Number Placeholder 3"/>
          <p:cNvSpPr>
            <a:spLocks noGrp="1"/>
          </p:cNvSpPr>
          <p:nvPr>
            <p:ph type="sldNum" sz="quarter" idx="5"/>
          </p:nvPr>
        </p:nvSpPr>
        <p:spPr/>
        <p:txBody>
          <a:bodyPr/>
          <a:lstStyle/>
          <a:p>
            <a:fld id="{0A158386-E8ED-6B4A-8E76-54241FE71969}" type="slidenum">
              <a:rPr lang="en-US" smtClean="0"/>
              <a:t>13</a:t>
            </a:fld>
            <a:endParaRPr lang="en-US"/>
          </a:p>
        </p:txBody>
      </p:sp>
    </p:spTree>
    <p:extLst>
      <p:ext uri="{BB962C8B-B14F-4D97-AF65-F5344CB8AC3E}">
        <p14:creationId xmlns:p14="http://schemas.microsoft.com/office/powerpoint/2010/main" val="136222581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F9A56573-A79B-5A41-8FE6-6BD243C97E51}" type="datetimeFigureOut">
              <a:rPr lang="en-US" smtClean="0"/>
              <a:t>7/6/24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319128535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9A56573-A79B-5A41-8FE6-6BD243C97E51}" type="datetimeFigureOut">
              <a:rPr lang="en-US" smtClean="0"/>
              <a:t>7/6/24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303608259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9A56573-A79B-5A41-8FE6-6BD243C97E51}" type="datetimeFigureOut">
              <a:rPr lang="en-US" smtClean="0"/>
              <a:t>7/6/24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7390078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9A56573-A79B-5A41-8FE6-6BD243C97E51}" type="datetimeFigureOut">
              <a:rPr lang="en-US" smtClean="0"/>
              <a:t>7/6/24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363764646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F9A56573-A79B-5A41-8FE6-6BD243C97E51}" type="datetimeFigureOut">
              <a:rPr lang="en-US" smtClean="0"/>
              <a:t>7/6/24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2054894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F9A56573-A79B-5A41-8FE6-6BD243C97E51}" type="datetimeFigureOut">
              <a:rPr lang="en-US" smtClean="0"/>
              <a:t>7/6/24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22384502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F9A56573-A79B-5A41-8FE6-6BD243C97E51}" type="datetimeFigureOut">
              <a:rPr lang="en-US" smtClean="0"/>
              <a:t>7/6/24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348803035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F9A56573-A79B-5A41-8FE6-6BD243C97E51}" type="datetimeFigureOut">
              <a:rPr lang="en-US" smtClean="0"/>
              <a:t>7/6/24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34264066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9A56573-A79B-5A41-8FE6-6BD243C97E51}" type="datetimeFigureOut">
              <a:rPr lang="en-US" smtClean="0"/>
              <a:t>7/6/24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39418078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F9A56573-A79B-5A41-8FE6-6BD243C97E51}" type="datetimeFigureOut">
              <a:rPr lang="en-US" smtClean="0"/>
              <a:t>7/6/24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19035385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F9A56573-A79B-5A41-8FE6-6BD243C97E51}" type="datetimeFigureOut">
              <a:rPr lang="en-US" smtClean="0"/>
              <a:t>7/6/24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80418BD-10D2-7343-AD02-55A554BA129D}" type="slidenum">
              <a:rPr lang="en-US" smtClean="0"/>
              <a:t>‹#›</a:t>
            </a:fld>
            <a:endParaRPr lang="en-US"/>
          </a:p>
        </p:txBody>
      </p:sp>
    </p:spTree>
    <p:extLst>
      <p:ext uri="{BB962C8B-B14F-4D97-AF65-F5344CB8AC3E}">
        <p14:creationId xmlns:p14="http://schemas.microsoft.com/office/powerpoint/2010/main" val="46851256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F9A56573-A79B-5A41-8FE6-6BD243C97E51}" type="datetimeFigureOut">
              <a:rPr lang="en-US" smtClean="0"/>
              <a:t>7/6/24</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B80418BD-10D2-7343-AD02-55A554BA129D}" type="slidenum">
              <a:rPr lang="en-US" smtClean="0"/>
              <a:t>‹#›</a:t>
            </a:fld>
            <a:endParaRPr lang="en-US"/>
          </a:p>
        </p:txBody>
      </p:sp>
    </p:spTree>
    <p:extLst>
      <p:ext uri="{BB962C8B-B14F-4D97-AF65-F5344CB8AC3E}">
        <p14:creationId xmlns:p14="http://schemas.microsoft.com/office/powerpoint/2010/main" val="203115839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84221" y="84221"/>
            <a:ext cx="8963525" cy="6689558"/>
          </a:xfrm>
          <a:solidFill>
            <a:schemeClr val="bg1">
              <a:alpha val="28000"/>
            </a:schemeClr>
          </a:solidFill>
        </p:spPr>
        <p:txBody>
          <a:bodyPr>
            <a:normAutofit lnSpcReduction="10000"/>
          </a:bodyPr>
          <a:lstStyle/>
          <a:p>
            <a:pPr algn="l">
              <a:lnSpc>
                <a:spcPct val="100000"/>
              </a:lnSpc>
              <a:tabLst>
                <a:tab pos="484188" algn="l"/>
                <a:tab pos="576263" algn="l"/>
                <a:tab pos="841375" algn="l"/>
                <a:tab pos="969963" algn="l"/>
                <a:tab pos="1019175" algn="l"/>
                <a:tab pos="1154113" algn="l"/>
                <a:tab pos="1508125" algn="l"/>
                <a:tab pos="1820863" algn="l"/>
              </a:tabLst>
            </a:pPr>
            <a:r>
              <a:rPr lang="en-PH" sz="3600" b="1" u="sng"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2024 GLCC 28</a:t>
            </a:r>
            <a:r>
              <a:rPr lang="en-PH" sz="3600" b="1" u="sng" baseline="300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a:t>
            </a:r>
            <a:r>
              <a:rPr lang="en-PH" sz="3600" b="1" u="sng"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ANNIVERSARY MESSAGE: WALKING IN THE TRIUMPH OF CHRIST</a:t>
            </a:r>
            <a:endParaRPr lang="en-PH" sz="3600" b="1"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969963" algn="l"/>
                <a:tab pos="1019175" algn="l"/>
                <a:tab pos="1154113" algn="l"/>
                <a:tab pos="1508125" algn="l"/>
                <a:tab pos="1820863" algn="l"/>
              </a:tabLst>
            </a:pPr>
            <a:r>
              <a:rPr lang="en-PH" sz="3600" u="sng"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INTRO</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You have often heard me say that </a:t>
            </a:r>
            <a:r>
              <a:rPr lang="en-PH" sz="3600" b="1" i="1"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Christian life is a battle for perspective</a:t>
            </a:r>
            <a:r>
              <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When our perspectives are focused on the </a:t>
            </a:r>
            <a:r>
              <a:rPr lang="en-PH" sz="3600" b="1" i="1"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wrong</a:t>
            </a:r>
            <a:r>
              <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things or are being driven and guided by the </a:t>
            </a:r>
            <a:r>
              <a:rPr lang="en-PH" sz="3600" b="1" i="1"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wrong</a:t>
            </a:r>
            <a:r>
              <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things, we will live our lives </a:t>
            </a:r>
            <a:r>
              <a:rPr lang="en-PH" sz="3600" b="1" i="1"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wrongly</a:t>
            </a:r>
            <a:r>
              <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based on those perspectives.</a:t>
            </a:r>
          </a:p>
        </p:txBody>
      </p:sp>
    </p:spTree>
    <p:extLst>
      <p:ext uri="{BB962C8B-B14F-4D97-AF65-F5344CB8AC3E}">
        <p14:creationId xmlns:p14="http://schemas.microsoft.com/office/powerpoint/2010/main" val="30474734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wipe(dow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wipe(down)">
                                      <p:cBhvr>
                                        <p:cTn id="17" dur="7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wipe(down)">
                                      <p:cBhvr>
                                        <p:cTn id="22" dur="75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blipFill dpi="0" rotWithShape="1">
          <a:blip r:embed="rId3">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90237" y="84221"/>
            <a:ext cx="8963525" cy="6689558"/>
          </a:xfrm>
          <a:solidFill>
            <a:schemeClr val="bg1">
              <a:alpha val="28000"/>
            </a:schemeClr>
          </a:solidFill>
        </p:spPr>
        <p:txBody>
          <a:bodyPr>
            <a:normAutofit lnSpcReduction="10000"/>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believers’ expectation is eternal 				life with our Lord Jesus Christ</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(Jn 				3:16; Eph 2:5-6; Phil 1:21-23).</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Jesus has also triumphed over the devil.</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Heb 2:14-15</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devil’s final defeat and ultimate 					eternal judgement is described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Rev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20:10</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Christ has also triumphed over the world and its rebellious system.</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Jn 16:33b</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951000251"/>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75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ipe(down)">
                                      <p:cBhvr>
                                        <p:cTn id="17" dur="75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wipe(down)">
                                      <p:cBhvr>
                                        <p:cTn id="22" dur="75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4"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wipe(down)">
                                      <p:cBhvr>
                                        <p:cTn id="27" dur="75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blipFill dpi="0" rotWithShape="1">
          <a:blip r:embed="rId3">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90237" y="84221"/>
            <a:ext cx="8963525" cy="6689558"/>
          </a:xfrm>
          <a:solidFill>
            <a:schemeClr val="bg1">
              <a:alpha val="28000"/>
            </a:schemeClr>
          </a:solidFill>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All the evil worldly forces, powers, 			movements and philosophies that 			surround and persecute His church, 			though now intimidating and 					powerful, have all been conquered 			by Christ and in the end will all be 			judged and destroyed by Him.</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ALL TRUE BELIEVERS IN CHRIST ALSO SHARE IN HIS TRIUMPH OVER THE WORLD.</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1Jn 5:4-5</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106787682"/>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75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blipFill dpi="0" rotWithShape="1">
          <a:blip r:embed="rId3">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90237" y="84221"/>
            <a:ext cx="8963525" cy="6689558"/>
          </a:xfrm>
          <a:solidFill>
            <a:schemeClr val="bg1">
              <a:alpha val="28000"/>
            </a:schemeClr>
          </a:solidFill>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Christ has conquered – and us through Him – all that threaten to separate us from God’s love.</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Rom 8:37-39</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other words, absolutely nothing 				in all the universe can ever 					“separate us from the love of God, 				which is in Christ Jesus our Lord.”</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534736888"/>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75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blipFill dpi="0" rotWithShape="1">
          <a:blip r:embed="rId3">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90237" y="84221"/>
            <a:ext cx="8963525" cy="6689558"/>
          </a:xfrm>
          <a:solidFill>
            <a:schemeClr val="bg1">
              <a:alpha val="28000"/>
            </a:schemeClr>
          </a:solidFill>
        </p:spPr>
        <p:txBody>
          <a:bodyPr>
            <a:normAutofit lnSpcReduction="10000"/>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500" b="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CONCLUSION</a:t>
            </a:r>
            <a:endPar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Looking at all these triumphs of the Lord Jesus Christ will go a long way in helping us keep a hopeful perspective in the face of all that is happening today in our nation and in the world.</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5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This will help us confront the darkness 						with a clear sense of victory and a 							joyful anticipation of the glories that 						await us on the other side.</a:t>
            </a:r>
          </a:p>
          <a:p>
            <a:pPr>
              <a:lnSpc>
                <a:spcPct val="100000"/>
              </a:lnSpc>
              <a:tabLst>
                <a:tab pos="484188" algn="l"/>
                <a:tab pos="576263" algn="l"/>
                <a:tab pos="841375" algn="l"/>
                <a:tab pos="881063" algn="l"/>
                <a:tab pos="969963" algn="l"/>
                <a:tab pos="1019175" algn="l"/>
                <a:tab pos="1154113" algn="l"/>
                <a:tab pos="1508125" algn="l"/>
                <a:tab pos="1820863" algn="l"/>
              </a:tabLst>
            </a:pPr>
            <a:r>
              <a:rPr lang="en-PH" sz="3500" dirty="0">
                <a:effectLst>
                  <a:outerShdw blurRad="50800" dist="38100" dir="2700000" algn="tl" rotWithShape="0">
                    <a:prstClr val="black">
                      <a:alpha val="40000"/>
                    </a:prstClr>
                  </a:outerShdw>
                </a:effectLst>
              </a:rPr>
              <a:t>A VERY BLESSED 28</a:t>
            </a:r>
            <a:r>
              <a:rPr lang="en-PH" sz="3500" baseline="30000" dirty="0">
                <a:effectLst>
                  <a:outerShdw blurRad="50800" dist="38100" dir="2700000" algn="tl" rotWithShape="0">
                    <a:prstClr val="black">
                      <a:alpha val="40000"/>
                    </a:prstClr>
                  </a:outerShdw>
                </a:effectLst>
              </a:rPr>
              <a:t>th</a:t>
            </a:r>
            <a:r>
              <a:rPr lang="en-PH" sz="3500" dirty="0">
                <a:effectLst>
                  <a:outerShdw blurRad="50800" dist="38100" dir="2700000" algn="tl" rotWithShape="0">
                    <a:prstClr val="black">
                      <a:alpha val="40000"/>
                    </a:prstClr>
                  </a:outerShdw>
                </a:effectLst>
              </a:rPr>
              <a:t> ANNIVERSARY TO YOU ALL!</a:t>
            </a:r>
          </a:p>
        </p:txBody>
      </p:sp>
    </p:spTree>
    <p:extLst>
      <p:ext uri="{BB962C8B-B14F-4D97-AF65-F5344CB8AC3E}">
        <p14:creationId xmlns:p14="http://schemas.microsoft.com/office/powerpoint/2010/main" val="3193970358"/>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75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ipe(down)">
                                      <p:cBhvr>
                                        <p:cTn id="17" dur="75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84221" y="84221"/>
            <a:ext cx="8963525" cy="6689558"/>
          </a:xfrm>
          <a:solidFill>
            <a:schemeClr val="bg1">
              <a:alpha val="28000"/>
            </a:schemeClr>
          </a:solidFill>
        </p:spPr>
        <p:txBody>
          <a:bodyPr>
            <a:normAutofit/>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But when our perspectives are shaped and guided by God’s truths, then we will be able to respond rightly to all the different circumstances and people that come our way in ways that are pleasing to God and honoring to His name.</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3088" algn="l"/>
                <a:tab pos="576263" algn="l"/>
                <a:tab pos="841375"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“Right living begins with right thinking” 					– not positive thinking but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biblical 						thinking</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829320023"/>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84221" y="84221"/>
            <a:ext cx="8963525" cy="6689558"/>
          </a:xfrm>
          <a:solidFill>
            <a:schemeClr val="bg1">
              <a:alpha val="28000"/>
            </a:schemeClr>
          </a:solidFill>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One condition: WE MUST BE 						WILLING TO APPLY THOSE 					BIBLICAL PERSPECTIVES TO OUR 			RESPONSES TO THESE DIFFERENT 			CIRCUMSTANCES AND PEOPLE.</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There is a difference between just 				knowing biblical truths in our heads 				and embracing the same truths in 				our hearts, allowing them to shape 				our responses and behavior.</a:t>
            </a:r>
            <a:endPar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898602388"/>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84221" y="84221"/>
            <a:ext cx="8963525" cy="6689558"/>
          </a:xfrm>
          <a:solidFill>
            <a:schemeClr val="bg1">
              <a:alpha val="28000"/>
            </a:schemeClr>
          </a:solidFill>
        </p:spPr>
        <p:txBody>
          <a:bodyPr>
            <a:normAutofit lnSpcReduction="10000"/>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One very important truth in the 						Christian faith: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Lord Jesus Christ 				has forever won for us the victory, 				and we now and forever share in 				that victory</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Amid the ever-encroaching darkness that seeks to ultimately snuff out the light of the Christian faith, that darkness will not in the end prevail.</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See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Jn 16:33b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JESUS HAD WON THE BATTLE FOR 					US FOREVER!</a:t>
            </a:r>
          </a:p>
        </p:txBody>
      </p:sp>
    </p:spTree>
    <p:extLst>
      <p:ext uri="{BB962C8B-B14F-4D97-AF65-F5344CB8AC3E}">
        <p14:creationId xmlns:p14="http://schemas.microsoft.com/office/powerpoint/2010/main" val="194164696"/>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75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ipe(down)">
                                      <p:cBhvr>
                                        <p:cTn id="17" dur="75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90237" y="84221"/>
            <a:ext cx="8963525" cy="6689558"/>
          </a:xfrm>
          <a:solidFill>
            <a:schemeClr val="bg1">
              <a:alpha val="28000"/>
            </a:schemeClr>
          </a:solidFill>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From the perspective of this truth, we must face the present darkness.</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As more opposition to the Christian faith will become more blatant and hostile, we must more fervently remind ourselves of who we are and what we have in Christ</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We need to fiercely remember that, as 					those who are in Christ, we do not 						battle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for</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victory but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from</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victory – the 					victory won for us by Jesus our Lord.</a:t>
            </a:r>
          </a:p>
        </p:txBody>
      </p:sp>
    </p:spTree>
    <p:extLst>
      <p:ext uri="{BB962C8B-B14F-4D97-AF65-F5344CB8AC3E}">
        <p14:creationId xmlns:p14="http://schemas.microsoft.com/office/powerpoint/2010/main" val="2886944692"/>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75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90237" y="84221"/>
            <a:ext cx="8963525" cy="6689558"/>
          </a:xfrm>
          <a:solidFill>
            <a:schemeClr val="bg1">
              <a:alpha val="28000"/>
            </a:schemeClr>
          </a:solidFill>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For this reason, the theme for our 28</a:t>
            </a:r>
            <a:r>
              <a:rPr lang="en-PH" sz="3600" baseline="300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anniversary is “WALKING IN THE TRIUMPH OF CHRIST”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2Cor 2:14a</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820863" algn="l"/>
              </a:tabLst>
            </a:pPr>
            <a:endParaRPr lang="en-PH" sz="3600" b="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b="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BACKGROUND</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endParaRPr lang="en-PH" sz="3600" b="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b="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OUR PASSAGE</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Then he declares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14a</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Here begins the so-called “great 						digression”.</a:t>
            </a:r>
          </a:p>
        </p:txBody>
      </p:sp>
    </p:spTree>
    <p:extLst>
      <p:ext uri="{BB962C8B-B14F-4D97-AF65-F5344CB8AC3E}">
        <p14:creationId xmlns:p14="http://schemas.microsoft.com/office/powerpoint/2010/main" val="589262384"/>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wipe(down)">
                                      <p:cBhvr>
                                        <p:cTn id="7" dur="750"/>
                                        <p:tgtEl>
                                          <p:spTgt spid="3">
                                            <p:txEl>
                                              <p:pRg st="2" end="2"/>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4" end="4"/>
                                            </p:txEl>
                                          </p:spTgt>
                                        </p:tgtEl>
                                        <p:attrNameLst>
                                          <p:attrName>style.visibility</p:attrName>
                                        </p:attrNameLst>
                                      </p:cBhvr>
                                      <p:to>
                                        <p:strVal val="visible"/>
                                      </p:to>
                                    </p:set>
                                    <p:animEffect transition="in" filter="wipe(down)">
                                      <p:cBhvr>
                                        <p:cTn id="12" dur="750"/>
                                        <p:tgtEl>
                                          <p:spTgt spid="3">
                                            <p:txEl>
                                              <p:pRg st="4" end="4"/>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animEffect transition="in" filter="wipe(down)">
                                      <p:cBhvr>
                                        <p:cTn id="17" dur="750"/>
                                        <p:tgtEl>
                                          <p:spTgt spid="3">
                                            <p:txEl>
                                              <p:pRg st="5" end="5"/>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nodeType="clickEffect">
                                  <p:stCondLst>
                                    <p:cond delay="0"/>
                                  </p:stCondLst>
                                  <p:childTnLst>
                                    <p:set>
                                      <p:cBhvr>
                                        <p:cTn id="21" dur="1" fill="hold">
                                          <p:stCondLst>
                                            <p:cond delay="0"/>
                                          </p:stCondLst>
                                        </p:cTn>
                                        <p:tgtEl>
                                          <p:spTgt spid="3">
                                            <p:txEl>
                                              <p:pRg st="6" end="6"/>
                                            </p:txEl>
                                          </p:spTgt>
                                        </p:tgtEl>
                                        <p:attrNameLst>
                                          <p:attrName>style.visibility</p:attrName>
                                        </p:attrNameLst>
                                      </p:cBhvr>
                                      <p:to>
                                        <p:strVal val="visible"/>
                                      </p:to>
                                    </p:set>
                                    <p:animEffect transition="in" filter="wipe(down)">
                                      <p:cBhvr>
                                        <p:cTn id="22" dur="75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90237" y="84221"/>
            <a:ext cx="8963525" cy="6689558"/>
          </a:xfrm>
          <a:solidFill>
            <a:schemeClr val="bg1">
              <a:alpha val="28000"/>
            </a:schemeClr>
          </a:solidFill>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Their favorable reaction reported by 				Titus made Paul see God’s vindication 				of his apostleship and the triumph of 				God’s grace in the hearts of the 					Corinthians.</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Hence, he gives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“thanks… to God”</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14b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words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“leads us in triumph”</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is one 					word in the Gk. </a:t>
            </a:r>
          </a:p>
        </p:txBody>
      </p:sp>
    </p:spTree>
    <p:extLst>
      <p:ext uri="{BB962C8B-B14F-4D97-AF65-F5344CB8AC3E}">
        <p14:creationId xmlns:p14="http://schemas.microsoft.com/office/powerpoint/2010/main" val="351100269"/>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75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ipe(down)">
                                      <p:cBhvr>
                                        <p:cTn id="17" dur="75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90237" y="84221"/>
            <a:ext cx="8963525" cy="6689558"/>
          </a:xfrm>
          <a:solidFill>
            <a:schemeClr val="bg1">
              <a:alpha val="28000"/>
            </a:schemeClr>
          </a:solidFill>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“always”</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all times”</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does this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Christ”</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is the reality for those who are 					redeemed in Christ</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GOD ALWAYS 					LEADS US IN THE TRIUMPH OF 						CHRIST IN ALL CIRCUMSTANCES.</a:t>
            </a:r>
          </a:p>
          <a:p>
            <a:pPr algn="l">
              <a:lnSpc>
                <a:spcPct val="100000"/>
              </a:lnSpc>
              <a:tabLst>
                <a:tab pos="484188" algn="l"/>
                <a:tab pos="576263" algn="l"/>
                <a:tab pos="841375" algn="l"/>
                <a:tab pos="881063" algn="l"/>
                <a:tab pos="969963" algn="l"/>
                <a:tab pos="1019175" algn="l"/>
                <a:tab pos="1154113" algn="l"/>
                <a:tab pos="1508125" algn="l"/>
                <a:tab pos="1820863" algn="l"/>
              </a:tabLst>
            </a:pPr>
            <a:endParaRPr lang="en-PH" sz="3600" b="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b="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CHRIST’S MAJOR TRIUMPHS</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question is what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“triumph in Christ”</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does God always lead us in? What are some of Christ’s major triumphs for us?</a:t>
            </a:r>
          </a:p>
        </p:txBody>
      </p:sp>
    </p:spTree>
    <p:extLst>
      <p:ext uri="{BB962C8B-B14F-4D97-AF65-F5344CB8AC3E}">
        <p14:creationId xmlns:p14="http://schemas.microsoft.com/office/powerpoint/2010/main" val="1357324707"/>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wipe(down)">
                                      <p:cBhvr>
                                        <p:cTn id="12" dur="75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wipe(down)">
                                      <p:cBhvr>
                                        <p:cTn id="17" dur="75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blipFill dpi="0" rotWithShape="1">
          <a:blip r:embed="rId3">
            <a:lum/>
          </a:blip>
          <a:srcRect/>
          <a:stretch>
            <a:fillRect/>
          </a:stretch>
        </a:blip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EEC2C297-B90B-2657-827E-CF2EFC6931E9}"/>
              </a:ext>
            </a:extLst>
          </p:cNvPr>
          <p:cNvSpPr>
            <a:spLocks noGrp="1"/>
          </p:cNvSpPr>
          <p:nvPr>
            <p:ph type="subTitle" idx="1"/>
          </p:nvPr>
        </p:nvSpPr>
        <p:spPr>
          <a:xfrm>
            <a:off x="90237" y="84221"/>
            <a:ext cx="8963525" cy="6689558"/>
          </a:xfrm>
          <a:solidFill>
            <a:schemeClr val="bg1">
              <a:alpha val="28000"/>
            </a:schemeClr>
          </a:solidFill>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Through His sacrificial death on the cross and His glorious resurrection from the grave, Jesus triumphed over the power and curse of sin and of death.</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1Cor 15:54-56</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We now no longer need to fear 						death – especially the second 						death, hell.</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Rev 20:6, 14</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Rev 21:8</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4174033277"/>
      </p:ext>
    </p:extLst>
  </p:cSld>
  <p:clrMapOvr>
    <a:masterClrMapping/>
  </p:clrMapOvr>
  <mc:AlternateContent xmlns:mc="http://schemas.openxmlformats.org/markup-compatibility/2006">
    <mc:Choice xmlns:p14="http://schemas.microsoft.com/office/powerpoint/2010/main" Requires="p14">
      <p:transition spd="slow">
        <p14:prism dir="d"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ipe(down)">
                                      <p:cBhvr>
                                        <p:cTn id="7" dur="75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75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ipe(down)">
                                      <p:cBhvr>
                                        <p:cTn id="17" dur="75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wipe(down)">
                                      <p:cBhvr>
                                        <p:cTn id="22" dur="75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132</TotalTime>
  <Words>1066</Words>
  <Application>Microsoft Macintosh PowerPoint</Application>
  <PresentationFormat>On-screen Show (4:3)</PresentationFormat>
  <Paragraphs>59</Paragraphs>
  <Slides>13</Slides>
  <Notes>5</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13</vt:i4>
      </vt:variant>
    </vt:vector>
  </HeadingPairs>
  <TitlesOfParts>
    <vt:vector size="18" baseType="lpstr">
      <vt:lpstr>Aptos</vt:lpstr>
      <vt:lpstr>Aptos Display</vt:lpstr>
      <vt:lpstr>Arial</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Robert Casas</dc:creator>
  <cp:lastModifiedBy>Robert Casas</cp:lastModifiedBy>
  <cp:revision>18</cp:revision>
  <dcterms:created xsi:type="dcterms:W3CDTF">2024-07-06T13:50:04Z</dcterms:created>
  <dcterms:modified xsi:type="dcterms:W3CDTF">2024-07-06T16:02:43Z</dcterms:modified>
</cp:coreProperties>
</file>

<file path=docProps/thumbnail.jpeg>
</file>