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9"/>
    <p:restoredTop sz="94709"/>
  </p:normalViewPr>
  <p:slideViewPr>
    <p:cSldViewPr snapToGrid="0">
      <p:cViewPr varScale="1">
        <p:scale>
          <a:sx n="105" d="100"/>
          <a:sy n="105" d="100"/>
        </p:scale>
        <p:origin x="5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9DF4E5-684D-CF41-9B35-4E651E1A6044}" type="datetimeFigureOut">
              <a:rPr lang="en-US" smtClean="0"/>
              <a:t>12/21/24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2F7EC6-9373-7143-86D6-65AB5F72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94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F7EC6-9373-7143-86D6-65AB5F7247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0532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C24904-5146-8075-E4C0-04BA5C689C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81C6A9-BC4A-ADBC-3AA4-DD511DF8CD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8DAA290-F60D-CC5C-B27F-6C7DC1FED2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A20DA1-3F83-8EF4-4176-31CC570324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F7EC6-9373-7143-86D6-65AB5F7247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2275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DFA54E-51B9-0271-8D90-5459947E67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18C549-2E19-FB39-1282-07B50F697E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120930-346F-5B48-9FD1-144CA83CDC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D10D94-6CC9-5DB2-EAB3-11F20814FE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F7EC6-9373-7143-86D6-65AB5F7247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285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DCD116-807E-624C-FF6A-D788B46E9D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09C0BE-AF13-D4C0-8E41-A263FBFE39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107854-406D-AD6C-F050-56DB14B728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384208-022F-3ADC-E026-7B2D40A3DB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F7EC6-9373-7143-86D6-65AB5F7247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9660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C5FC64-7094-DF86-3729-3C9A23143E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D4A5BA-3FA6-0DCB-0754-10D75CB437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8A9F8B7-5299-C04E-7798-27C966F624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137EC6-6E2A-AA6A-822A-2F8E4C1E3B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F7EC6-9373-7143-86D6-65AB5F7247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7785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0443AC-5395-FCA0-0C12-9B84CDA5D0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1740F7-BF1B-9130-1BAE-EA610F72E9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9A8E08-E66A-EF16-89B3-646A3C09CC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CB586-9D40-FBDC-6037-85972247B4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F7EC6-9373-7143-86D6-65AB5F7247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4901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5AD5FE-9EC6-AF67-40B8-7A9082F6DD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834B09-73BF-0F14-3E1B-483B4D2288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5D7359-7137-350A-B0B0-780F972E68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E93DE-67E8-86B8-6A90-F2D8CBCB15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F7EC6-9373-7143-86D6-65AB5F7247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2510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B1FF55-037A-A149-D847-31B57AB83F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C41483F-FA52-5A77-3200-18FBC398B1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F39821-AB46-32D9-550F-CA2A0270DB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530D0E-1724-EF1E-098D-BFC10CF3BC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F7EC6-9373-7143-86D6-65AB5F7247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7608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A164E9-43D7-0EA8-0F7B-CD5D6E28D2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5E015FA-C71C-2045-C279-91FBF0E120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B23249-AB20-64A4-AFE1-213789927F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B1B3D8-1F5E-7539-23C3-ABE4959679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F7EC6-9373-7143-86D6-65AB5F7247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3366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3C365F-E062-D13E-99C0-380B8525D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043D64-675D-1DCB-B87A-EB435D3CEF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EB42592-9F74-F4A1-E067-24047CBE42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256B41-44FD-4D97-F158-E3E4ABB56F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F7EC6-9373-7143-86D6-65AB5F7247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4015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3B2B35-9143-DF49-C80F-2403D675D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776C54-2945-6531-656D-9F8E148BA8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9367D8-0868-B251-18C1-3AA7A1D312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86F029-94F8-6FAE-1050-E654285363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F7EC6-9373-7143-86D6-65AB5F7247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735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2228D9-7F53-EB21-93C9-39E1BDA48E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AB01E4-4697-B1A3-E59E-A9A7006D15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A3C412C-7DB1-126B-B12E-5178854D75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50E030-5A57-35A6-F067-2672F11344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F7EC6-9373-7143-86D6-65AB5F7247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1987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CB9D34-8344-C8B9-062C-D2EB8C7E8D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65E69A7-CEC2-0E39-23CA-0086AFE85E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6DD9C8-0508-CB3B-0B2B-2308D9A365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43E72-B195-CA59-BA16-21EB52DF31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F7EC6-9373-7143-86D6-65AB5F7247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838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A05816-CA72-00C1-3350-12E0E68B7A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C90614-4179-01D6-02B6-0DB0F75572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2A4D7B-D30C-E7F6-9987-1DD2058F49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D71496-9B9D-1004-203F-53A1FFEE53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F7EC6-9373-7143-86D6-65AB5F7247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318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46EDCD-0693-DE3D-57ED-295D789BAD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EEAE72-F4A2-134F-BDE8-4AC34CAE1E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4A1749-67F3-E98C-6E64-5F766F7777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8D8A9C-0582-9416-D479-1CC3FA4B9A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F7EC6-9373-7143-86D6-65AB5F7247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0228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C2144D-CA95-F23B-DD66-81AE93698C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42AD8A-CD3F-37AE-5586-05168B0FCA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A20EA6F-1EF6-D6A0-E38A-B7F85968DD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E91763-260D-2F40-54AF-5194085BBA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F7EC6-9373-7143-86D6-65AB5F7247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801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CC6C43-9975-C5F8-46DD-3757977CD9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613AD8-F5B1-2A44-E4F5-A4423A8724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8ED686-4F3F-1FA7-B036-731732264F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F52A12-FD0D-90E1-0948-AAE608480A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F7EC6-9373-7143-86D6-65AB5F7247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8237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10D6B7-DF0E-CF42-4912-5CE191F71F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48D7C5-8E61-4402-BA15-53E8849385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72C19D-B186-F86C-41AC-45B2BB5533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C12822-6364-B08D-5F57-B3DF3AE82A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F7EC6-9373-7143-86D6-65AB5F7247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320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23C9D8-278C-792C-93BD-3F6A4F4E45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2C7BE6-51E3-D6F4-8C5F-578A86DC17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3D4865-DAF9-52A3-EF2E-4841D4B185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4C3388-4410-CA9D-93FB-CE339F477B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F7EC6-9373-7143-86D6-65AB5F7247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5424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E27371-16D7-42DF-EB02-70CBD9DE58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F877129-68A7-D857-EE74-B99E7E74CB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D58492-2211-5262-0892-9E1A74A4B6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C83BA2-538A-DAD7-C16D-BBD6A9CA76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F7EC6-9373-7143-86D6-65AB5F7247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608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C7394-D09F-3B4A-AD54-6FF41338891E}" type="datetimeFigureOut">
              <a:rPr lang="en-US" smtClean="0"/>
              <a:t>12/21/24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D983F-D6F9-E747-AE39-77BAD996E1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221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C7394-D09F-3B4A-AD54-6FF41338891E}" type="datetimeFigureOut">
              <a:rPr lang="en-US" smtClean="0"/>
              <a:t>12/21/24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D983F-D6F9-E747-AE39-77BAD996E1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581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C7394-D09F-3B4A-AD54-6FF41338891E}" type="datetimeFigureOut">
              <a:rPr lang="en-US" smtClean="0"/>
              <a:t>12/21/24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D983F-D6F9-E747-AE39-77BAD996E1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281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C7394-D09F-3B4A-AD54-6FF41338891E}" type="datetimeFigureOut">
              <a:rPr lang="en-US" smtClean="0"/>
              <a:t>12/21/24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D983F-D6F9-E747-AE39-77BAD996E1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311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C7394-D09F-3B4A-AD54-6FF41338891E}" type="datetimeFigureOut">
              <a:rPr lang="en-US" smtClean="0"/>
              <a:t>12/21/24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D983F-D6F9-E747-AE39-77BAD996E1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071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C7394-D09F-3B4A-AD54-6FF41338891E}" type="datetimeFigureOut">
              <a:rPr lang="en-US" smtClean="0"/>
              <a:t>12/21/24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D983F-D6F9-E747-AE39-77BAD996E1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981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C7394-D09F-3B4A-AD54-6FF41338891E}" type="datetimeFigureOut">
              <a:rPr lang="en-US" smtClean="0"/>
              <a:t>12/21/24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D983F-D6F9-E747-AE39-77BAD996E1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57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C7394-D09F-3B4A-AD54-6FF41338891E}" type="datetimeFigureOut">
              <a:rPr lang="en-US" smtClean="0"/>
              <a:t>12/21/24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D983F-D6F9-E747-AE39-77BAD996E1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469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C7394-D09F-3B4A-AD54-6FF41338891E}" type="datetimeFigureOut">
              <a:rPr lang="en-US" smtClean="0"/>
              <a:t>12/21/24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D983F-D6F9-E747-AE39-77BAD996E1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07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C7394-D09F-3B4A-AD54-6FF41338891E}" type="datetimeFigureOut">
              <a:rPr lang="en-US" smtClean="0"/>
              <a:t>12/21/24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D983F-D6F9-E747-AE39-77BAD996E1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007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C7394-D09F-3B4A-AD54-6FF41338891E}" type="datetimeFigureOut">
              <a:rPr lang="en-US" smtClean="0"/>
              <a:t>12/21/24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D983F-D6F9-E747-AE39-77BAD996E1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781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1FC7394-D09F-3B4A-AD54-6FF41338891E}" type="datetimeFigureOut">
              <a:rPr lang="en-US" smtClean="0"/>
              <a:t>12/21/24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A6D983F-D6F9-E747-AE39-77BAD996E1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53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F9869D6-0EE2-414A-5893-80CBC5241A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97536"/>
            <a:ext cx="8961120" cy="665683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2024 CHRISTMAS MESSAGE: APPRECIATING THE VIRGIN BIRTH OF CHRIST (Matt 1:18-25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doctrine Christ’s Incarnation includes the doctrine of His virgin birth but, rarely, if at all, is the question asked “Why is Christ’s virgin birth important to the Christian faith?”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Matt 1:18-25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060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77DE5AD-FADB-4E6A-ABA7-A1B3AD0A85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06F6CEB-ED25-302C-9AFD-D5622D1CEF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97536"/>
            <a:ext cx="8961120" cy="6656832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church traditionally speaks of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virgin birth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but the Gospels stress the miraculous conception,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virgin conception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of Christ as well.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miracle lay in the manner of 						Jesus’ conception – it is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“of the Holy 					Spirit.”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the angel informed Joseph that the Child will be a Son who he will name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“Jesus”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(Heb., Joshua; ‘God/Jehovah is salvation’/‘God saves’).</a:t>
            </a:r>
          </a:p>
        </p:txBody>
      </p:sp>
    </p:spTree>
    <p:extLst>
      <p:ext uri="{BB962C8B-B14F-4D97-AF65-F5344CB8AC3E}">
        <p14:creationId xmlns:p14="http://schemas.microsoft.com/office/powerpoint/2010/main" val="2729246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04031F8-01E2-59E8-5D78-23AC42B35E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3CCF637-A5C0-28BC-1E70-DB9011C3DA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97536"/>
            <a:ext cx="8961120" cy="6656832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name expresses Christ’s humanity.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name also identified Christ’s mission.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See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21c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Christ came for the very purpose of 					saving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“His people”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endParaRPr lang="en-P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d. In the Account of the Prophecy of 			Isaiah (vv. 22-23)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Matt 1:22-23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26628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18DCDB0-28DE-AF08-D29A-7AB47DFF0A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3261F3F-71D2-CB68-564A-F106B30F78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97536"/>
            <a:ext cx="8961120" cy="6656832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angel also told Joseph that all this was in keeping with God’s eternal plan – the Prophet Isaiah had declared 700 years before that the virgin will be with Child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Isa 7:14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Mary’s miraculous conception fulfilled 					Isaiah’s prophecy, and her Son would 					truly be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“Immanuel... God with us.” 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840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D9D21F6-ACE0-43E9-3ED6-B5B373DAE4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05D6611-34C3-57BE-719B-D76376BA87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97536"/>
            <a:ext cx="8961120" cy="6656832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Furthermore, Jesus was God in the flesh; thus, God was literally among us,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“with us.”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Through the Holy Spirit, Jesus Christ 					is present today in the life of every 						believer.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endParaRPr lang="en-P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e. In the Account of the Obedience of 		Joseph (vv. 24-25)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Matt 1:24-25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62104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6D8BFD8-9594-0677-4E63-1F4B51ED20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92F76E2-D94D-5247-ACAF-1364DE4EF8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97536"/>
            <a:ext cx="8961120" cy="6656832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After Joseph woke up from the dream, he immediately obeyed God and proceeded with the marriage plans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Although others may have disapproved of his decision, Joseph nevertheless proceeded to do what he knew was right.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 obeyed God’s command even 						when it went against all human 						common sense.</a:t>
            </a:r>
          </a:p>
        </p:txBody>
      </p:sp>
    </p:spTree>
    <p:extLst>
      <p:ext uri="{BB962C8B-B14F-4D97-AF65-F5344CB8AC3E}">
        <p14:creationId xmlns:p14="http://schemas.microsoft.com/office/powerpoint/2010/main" val="114127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1828F4-3AD2-E189-06F2-6210F2C876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6443E70-6A9B-171E-C5C2-61032991BA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97536"/>
            <a:ext cx="8961120" cy="6656832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Sometimes we avoid doing what is right because of what others might think.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Like Joseph, we must choose to 						obey God rather than seek the 						approval of others.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Here, again, the virgin birth of Christ is 					affirmed.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Moreover, there is something to be said of Joseph here.</a:t>
            </a:r>
          </a:p>
        </p:txBody>
      </p:sp>
    </p:spTree>
    <p:extLst>
      <p:ext uri="{BB962C8B-B14F-4D97-AF65-F5344CB8AC3E}">
        <p14:creationId xmlns:p14="http://schemas.microsoft.com/office/powerpoint/2010/main" val="919682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4C58C4D-A9CC-F385-AB15-7FCD5E6649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3CC4720-6CD4-35AD-DB70-2BAA0FD98F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97536"/>
            <a:ext cx="8961120" cy="665683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Joseph here officially marries Mary 						but abstains from consummating the 					marriage until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Jesus is born.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Joseph, who lives with Mary but exercises self-control, thus provides a strong role model for sexual purity.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addition to this, the clear implication of this verse is that Mary was a virgin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only until the birth of Jesus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Matt 13:55-56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782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769D0A-0AC3-8937-B833-DD1B2B98B0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85DFCA2-5405-2B24-F0A8-97E4A4EF79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97536"/>
            <a:ext cx="8961120" cy="665683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Why is the Virgin Birth important to the Christian faith?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First,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Jesus Christ, being eternal God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Jn 1:1, 14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existed before Mary and Joseph or any of His earthly ancestors.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If Jesus Christ were conceived and 				born just as any other baby, then He 				could not be God.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261638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50C16BE-95D8-D803-3D90-468CDD211C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FEC75DD-D2F7-3E7B-6E60-BDE1071327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97536"/>
            <a:ext cx="8961120" cy="6656832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Second,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Jesus Christ, as God the Son, had to be free from the sinful nature passed on to all other human beings by Adam.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Because Jesus was born of a 						woman, He was a human being.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But as God the Son, Jesus was born 					without any trace of human sin.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JESUS IS BOTH FULLY HUMAN AND 					FULLY DIVINE, TRULY MAN AND 						TRULY GOD.</a:t>
            </a:r>
          </a:p>
        </p:txBody>
      </p:sp>
    </p:spTree>
    <p:extLst>
      <p:ext uri="{BB962C8B-B14F-4D97-AF65-F5344CB8AC3E}">
        <p14:creationId xmlns:p14="http://schemas.microsoft.com/office/powerpoint/2010/main" val="905898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A6362CA-B1AE-8380-523A-56DF09EA40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C7E63CA-DCC9-AE19-20FF-991F2AEC90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97536"/>
            <a:ext cx="8961120" cy="665683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THIS TRUTH – HIS INCARNATION – 					IS CRITICAL TO OUR SALVATION, 					JUST AS HIS CRUCIFIXION AND HIS 					RESURRECTION ARE.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Because Jesus lived as a man, He fully understands our experiences and struggles.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Heb 4:15-16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Because He is God, He has the power and authority to deliver us from sin.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Col 2:13-14</a:t>
            </a:r>
            <a:r>
              <a:rPr lang="en-PH" b="1" u="sng" dirty="0"/>
              <a:t>14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760079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299153-4A4F-E813-AED6-18C44D4C12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84405E7-D2E7-BB22-B602-1027E46EE2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97536"/>
            <a:ext cx="8961120" cy="665683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And in this passage alone, the virgin 				birth of Christ is affirmed several times 				through the following accounts found 				here.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76363" algn="l"/>
                <a:tab pos="1508125" algn="l"/>
                <a:tab pos="1597025" algn="l"/>
                <a:tab pos="1639888" algn="l"/>
                <a:tab pos="16414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a. In the Account of the Conception of 								Mary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76363" algn="l"/>
                <a:tab pos="1508125" algn="l"/>
                <a:tab pos="1597025" algn="l"/>
                <a:tab pos="1639888" algn="l"/>
                <a:tab pos="16414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b. In the Account of the Response of 									Joseph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76363" algn="l"/>
                <a:tab pos="1508125" algn="l"/>
                <a:tab pos="1597025" algn="l"/>
                <a:tab pos="1639888" algn="l"/>
                <a:tab pos="16414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c. In the Account of the Message of the 								Angel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20-21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35210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4B49EAD-FBAE-2937-927D-37E4FD5091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FE5F0DC-85EC-7DED-72BC-CA474CFB4F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97536"/>
            <a:ext cx="8961120" cy="6656832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May our hearts be filled gratitude and praise to our most wonderful God and Savior as we once more celebrate another Christmas!</a:t>
            </a:r>
          </a:p>
          <a:p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MAY YOU ALL HAVE A CHRIST-FILLED AND A GOSPEL-CENTERED CHRISTMAS!</a:t>
            </a:r>
          </a:p>
        </p:txBody>
      </p:sp>
    </p:spTree>
    <p:extLst>
      <p:ext uri="{BB962C8B-B14F-4D97-AF65-F5344CB8AC3E}">
        <p14:creationId xmlns:p14="http://schemas.microsoft.com/office/powerpoint/2010/main" val="1866667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5339582-1E6E-7380-F077-4A0E571B8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4686C44-F2D8-1EA4-2F62-2CB4775F0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97536"/>
            <a:ext cx="8961120" cy="665683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d. In the Account of the Prophecy of 									Isaiah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22-23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e. In the Account of the Obedience of 								Joseph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24-25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 The Account of the Conception of 		Mary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665163" algn="l"/>
                <a:tab pos="754063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words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“Mary had been betrothed 						to Joseph”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is the first allusion to His 						virgin birth.</a:t>
            </a:r>
          </a:p>
        </p:txBody>
      </p:sp>
    </p:spTree>
    <p:extLst>
      <p:ext uri="{BB962C8B-B14F-4D97-AF65-F5344CB8AC3E}">
        <p14:creationId xmlns:p14="http://schemas.microsoft.com/office/powerpoint/2010/main" val="3891804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31F4FDF-8237-A1F0-4E87-BA2D3DE8D4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B417E7C-E04D-89EA-E0DB-F1521CAAD2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97536"/>
            <a:ext cx="8961120" cy="6656832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It is important to understand the word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“betrothed”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in this clause.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Matthew uses the terms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“husband”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			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Matt 1:19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and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“wife”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of 						Joseph and Mary before their 							betrothal was consummated.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couple of verses earlier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16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there was already a hinting of this in the words,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“of Mary, of whom Jesus was born”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66045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A228568-6462-EA03-2535-5A4513BEF9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9564956-1F60-7E04-53B1-555CF551E5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97536"/>
            <a:ext cx="8961120" cy="665683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Jesus was born of an earthly 						mother without the need of an 						earthly father.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second allusion to His virgin birth is found in the words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“before they came together”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Therefore Mary getting pregnant 						before they came together was a very 					serious situation, as Joseph’s 							response will make clear.</a:t>
            </a:r>
          </a:p>
        </p:txBody>
      </p:sp>
    </p:spTree>
    <p:extLst>
      <p:ext uri="{BB962C8B-B14F-4D97-AF65-F5344CB8AC3E}">
        <p14:creationId xmlns:p14="http://schemas.microsoft.com/office/powerpoint/2010/main" val="4047068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5C0EAC3-8DB5-D5AF-DB5D-2134A72D2E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22314C2-B1FC-4AFE-8063-B7F9FD8CB3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97536"/>
            <a:ext cx="8961120" cy="6656832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third allusion to Christ’s virgin birth is found in the words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“to be with child by the Holy Spirit”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This actually speaks more of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Christ’s 					virgin conception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It was not by an earthly father the 						Jesus was conceived – it was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“by the 					Holy Spirit”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See  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Lk 1:35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power of the Lord, manifest in the 					Holy Spirit miraculously brought about 					the conception.</a:t>
            </a:r>
          </a:p>
        </p:txBody>
      </p:sp>
    </p:spTree>
    <p:extLst>
      <p:ext uri="{BB962C8B-B14F-4D97-AF65-F5344CB8AC3E}">
        <p14:creationId xmlns:p14="http://schemas.microsoft.com/office/powerpoint/2010/main" val="3754300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EB5A9F6-A12D-3CC7-F857-EA920F1252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40E85C9-5295-69A7-00AE-23636F623A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97536"/>
            <a:ext cx="8961120" cy="6656832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 In the Account of the Response of 	Joseph (v. 19)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Matt 1:19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Mary and Joseph were in the one-year waiting period when Mary was found to be with child.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Hence, they had never had sexual 						intercourse and Mary herself had 					been faithful (vv. 20, 23).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incident revealed Joseph’s character – he was righteous and also merciful.</a:t>
            </a:r>
          </a:p>
        </p:txBody>
      </p:sp>
    </p:spTree>
    <p:extLst>
      <p:ext uri="{BB962C8B-B14F-4D97-AF65-F5344CB8AC3E}">
        <p14:creationId xmlns:p14="http://schemas.microsoft.com/office/powerpoint/2010/main" val="3367890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F7CC38F-0A97-5BB1-DBAF-FF93AF3089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48AA372-887B-BA5D-D7ED-DE26FEBDD5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97536"/>
            <a:ext cx="8961120" cy="665683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His righteousness is also seen in his 					willingness to divorce Mary so as not 					to marry an adulteress.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But his love for Mary was also 							expressed in the mercy he extended 					to her.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Instead he decided to divorce her 						quietly.</a:t>
            </a:r>
          </a:p>
        </p:txBody>
      </p:sp>
    </p:spTree>
    <p:extLst>
      <p:ext uri="{BB962C8B-B14F-4D97-AF65-F5344CB8AC3E}">
        <p14:creationId xmlns:p14="http://schemas.microsoft.com/office/powerpoint/2010/main" val="4031606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4767BF-C604-33CC-9248-3DF4742F6C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B7EE004-CEFB-26BC-ADD0-F355F1F6DD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97536"/>
            <a:ext cx="8961120" cy="6656832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 In the Account of the Message of the 	Angel (vv. 20-21)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Matt 1:20-21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 Joseph considered divorcing Mary, God steps in through an angel who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“appeared to him in a dream”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with a message: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20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3319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Through the words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“do not be afraid to 					take Mary as your wife”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God was 						affirming Mary’s purity; hence, Joseph 					needed not to fear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“to take Mary as 						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[his]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wife”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95477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660</TotalTime>
  <Words>1695</Words>
  <Application>Microsoft Macintosh PowerPoint</Application>
  <PresentationFormat>On-screen Show (4:3)</PresentationFormat>
  <Paragraphs>101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Casas</dc:creator>
  <cp:lastModifiedBy>Robert Casas</cp:lastModifiedBy>
  <cp:revision>21</cp:revision>
  <dcterms:created xsi:type="dcterms:W3CDTF">2024-12-21T04:15:54Z</dcterms:created>
  <dcterms:modified xsi:type="dcterms:W3CDTF">2024-12-21T15:16:22Z</dcterms:modified>
</cp:coreProperties>
</file>