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6" r:id="rId2"/>
    <p:sldId id="258" r:id="rId3"/>
    <p:sldId id="267" r:id="rId4"/>
    <p:sldId id="259" r:id="rId5"/>
    <p:sldId id="261" r:id="rId6"/>
    <p:sldId id="263" r:id="rId7"/>
    <p:sldId id="264" r:id="rId8"/>
    <p:sldId id="268" r:id="rId9"/>
    <p:sldId id="265" r:id="rId10"/>
    <p:sldId id="266" r:id="rId11"/>
    <p:sldId id="269" r:id="rId12"/>
    <p:sldId id="271" r:id="rId13"/>
    <p:sldId id="270" r:id="rId14"/>
  </p:sldIdLst>
  <p:sldSz cx="9144000" cy="6858000" type="screen4x3"/>
  <p:notesSz cx="7102475" cy="93884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17" autoAdjust="0"/>
    <p:restoredTop sz="79789" autoAdjust="0"/>
  </p:normalViewPr>
  <p:slideViewPr>
    <p:cSldViewPr snapToGrid="0">
      <p:cViewPr>
        <p:scale>
          <a:sx n="62" d="100"/>
          <a:sy n="62" d="100"/>
        </p:scale>
        <p:origin x="3016" y="8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n-US"/>
          </a:p>
        </p:txBody>
      </p:sp>
      <p:sp>
        <p:nvSpPr>
          <p:cNvPr id="3" name="Date Placeholder 2"/>
          <p:cNvSpPr>
            <a:spLocks noGrp="1"/>
          </p:cNvSpPr>
          <p:nvPr>
            <p:ph type="dt" idx="1"/>
          </p:nvPr>
        </p:nvSpPr>
        <p:spPr>
          <a:xfrm>
            <a:off x="4023092" y="0"/>
            <a:ext cx="3077739" cy="471054"/>
          </a:xfrm>
          <a:prstGeom prst="rect">
            <a:avLst/>
          </a:prstGeom>
        </p:spPr>
        <p:txBody>
          <a:bodyPr vert="horz" lIns="94229" tIns="47114" rIns="94229" bIns="47114" rtlCol="0"/>
          <a:lstStyle>
            <a:lvl1pPr algn="r">
              <a:defRPr sz="1200"/>
            </a:lvl1pPr>
          </a:lstStyle>
          <a:p>
            <a:fld id="{B1BE7350-1E68-485B-B6C2-90161FD08E0A}" type="datetimeFigureOut">
              <a:rPr lang="en-US" smtClean="0"/>
              <a:t>9/23/23</a:t>
            </a:fld>
            <a:endParaRPr lang="en-US"/>
          </a:p>
        </p:txBody>
      </p:sp>
      <p:sp>
        <p:nvSpPr>
          <p:cNvPr id="4" name="Slide Image Placeholder 3"/>
          <p:cNvSpPr>
            <a:spLocks noGrp="1" noRot="1" noChangeAspect="1"/>
          </p:cNvSpPr>
          <p:nvPr>
            <p:ph type="sldImg" idx="2"/>
          </p:nvPr>
        </p:nvSpPr>
        <p:spPr>
          <a:xfrm>
            <a:off x="1438275" y="1173163"/>
            <a:ext cx="4225925" cy="3168650"/>
          </a:xfrm>
          <a:prstGeom prst="rect">
            <a:avLst/>
          </a:prstGeom>
          <a:noFill/>
          <a:ln w="12700">
            <a:solidFill>
              <a:prstClr val="black"/>
            </a:solidFill>
          </a:ln>
        </p:spPr>
        <p:txBody>
          <a:bodyPr vert="horz" lIns="94229" tIns="47114" rIns="94229" bIns="47114" rtlCol="0" anchor="ctr"/>
          <a:lstStyle/>
          <a:p>
            <a:endParaRPr lang="en-US"/>
          </a:p>
        </p:txBody>
      </p:sp>
      <p:sp>
        <p:nvSpPr>
          <p:cNvPr id="5" name="Notes Placeholder 4"/>
          <p:cNvSpPr>
            <a:spLocks noGrp="1"/>
          </p:cNvSpPr>
          <p:nvPr>
            <p:ph type="body" sz="quarter" idx="3"/>
          </p:nvPr>
        </p:nvSpPr>
        <p:spPr>
          <a:xfrm>
            <a:off x="710248" y="4518204"/>
            <a:ext cx="5681980" cy="3696712"/>
          </a:xfrm>
          <a:prstGeom prst="rect">
            <a:avLst/>
          </a:prstGeom>
        </p:spPr>
        <p:txBody>
          <a:bodyPr vert="horz" lIns="94229" tIns="47114" rIns="94229" bIns="47114"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917422"/>
            <a:ext cx="3077739" cy="471053"/>
          </a:xfrm>
          <a:prstGeom prst="rect">
            <a:avLst/>
          </a:prstGeom>
        </p:spPr>
        <p:txBody>
          <a:bodyPr vert="horz" lIns="94229" tIns="47114" rIns="94229" bIns="47114" rtlCol="0" anchor="b"/>
          <a:lstStyle>
            <a:lvl1pPr algn="l">
              <a:defRPr sz="1200"/>
            </a:lvl1pPr>
          </a:lstStyle>
          <a:p>
            <a:endParaRPr lang="en-US"/>
          </a:p>
        </p:txBody>
      </p:sp>
      <p:sp>
        <p:nvSpPr>
          <p:cNvPr id="7" name="Slide Number Placeholder 6"/>
          <p:cNvSpPr>
            <a:spLocks noGrp="1"/>
          </p:cNvSpPr>
          <p:nvPr>
            <p:ph type="sldNum" sz="quarter" idx="5"/>
          </p:nvPr>
        </p:nvSpPr>
        <p:spPr>
          <a:xfrm>
            <a:off x="4023092" y="8917422"/>
            <a:ext cx="3077739" cy="471053"/>
          </a:xfrm>
          <a:prstGeom prst="rect">
            <a:avLst/>
          </a:prstGeom>
        </p:spPr>
        <p:txBody>
          <a:bodyPr vert="horz" lIns="94229" tIns="47114" rIns="94229" bIns="47114" rtlCol="0" anchor="b"/>
          <a:lstStyle>
            <a:lvl1pPr algn="r">
              <a:defRPr sz="1200"/>
            </a:lvl1pPr>
          </a:lstStyle>
          <a:p>
            <a:fld id="{9EEBF6CF-26EC-42DB-AAA7-805428CFFA30}" type="slidenum">
              <a:rPr lang="en-US" smtClean="0"/>
              <a:t>‹#›</a:t>
            </a:fld>
            <a:endParaRPr lang="en-US"/>
          </a:p>
        </p:txBody>
      </p:sp>
    </p:spTree>
    <p:extLst>
      <p:ext uri="{BB962C8B-B14F-4D97-AF65-F5344CB8AC3E}">
        <p14:creationId xmlns:p14="http://schemas.microsoft.com/office/powerpoint/2010/main" val="22623829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biblegateway.com/passage/?search=Exodus%2013:21&amp;version=NASB#fen-NASB-1889a" TargetMode="External"/><Relationship Id="rId2" Type="http://schemas.openxmlformats.org/officeDocument/2006/relationships/slide" Target="../slides/slide4.xml"/><Relationship Id="rId1" Type="http://schemas.openxmlformats.org/officeDocument/2006/relationships/notesMaster" Target="../notesMasters/notesMaster1.xml"/><Relationship Id="rId4" Type="http://schemas.openxmlformats.org/officeDocument/2006/relationships/hyperlink" Target="biblefromcommentary://Exod.40.36-Exod.40.38/"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biblegateway.com/passage/?search=Exodus%2013:21&amp;version=NASB#fen-NASB-1889a" TargetMode="External"/><Relationship Id="rId2" Type="http://schemas.openxmlformats.org/officeDocument/2006/relationships/slide" Target="../slides/slide6.xml"/><Relationship Id="rId1" Type="http://schemas.openxmlformats.org/officeDocument/2006/relationships/notesMaster" Target="../notesMasters/notesMaster1.xml"/><Relationship Id="rId4" Type="http://schemas.openxmlformats.org/officeDocument/2006/relationships/hyperlink" Target="biblefromcommentary://Exod.40.36-Exod.40.38/" TargetMode="Externa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biblestudytools.com/numbers/14-37.html"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8" Type="http://schemas.openxmlformats.org/officeDocument/2006/relationships/hyperlink" Target="https://www.biblegateway.com/passage/?search=numbers+25&amp;version=NASB#fen-NASB-4476c" TargetMode="External"/><Relationship Id="rId13" Type="http://schemas.openxmlformats.org/officeDocument/2006/relationships/hyperlink" Target="https://www.biblegateway.com/passage/?search=numbers+21&amp;version=NASB#fen-NASB-4343b" TargetMode="External"/><Relationship Id="rId18" Type="http://schemas.openxmlformats.org/officeDocument/2006/relationships/hyperlink" Target="https://www.biblegateway.com/passage/?search=numbers+21&amp;version=NASB#fen-NASB-4346g" TargetMode="External"/><Relationship Id="rId3" Type="http://schemas.openxmlformats.org/officeDocument/2006/relationships/hyperlink" Target="https://www.biblegateway.com/passage/?search=exodus+32&amp;version=NASB#fen-NASB-2440a" TargetMode="External"/><Relationship Id="rId21" Type="http://schemas.openxmlformats.org/officeDocument/2006/relationships/hyperlink" Target="https://www.biblegateway.com/passage/?search=numbers+14&amp;version=NASB#fen-NASB-4110a" TargetMode="External"/><Relationship Id="rId7" Type="http://schemas.openxmlformats.org/officeDocument/2006/relationships/hyperlink" Target="https://www.biblegateway.com/passage/?search=numbers+25&amp;version=NASB#fen-NASB-4475b" TargetMode="External"/><Relationship Id="rId12" Type="http://schemas.openxmlformats.org/officeDocument/2006/relationships/hyperlink" Target="https://www.biblegateway.com/passage/?search=numbers+21&amp;version=NASB#fen-NASB-4342a" TargetMode="External"/><Relationship Id="rId17" Type="http://schemas.openxmlformats.org/officeDocument/2006/relationships/hyperlink" Target="https://www.biblegateway.com/passage/?search=numbers+21&amp;version=NASB#fen-NASB-4345f" TargetMode="External"/><Relationship Id="rId2" Type="http://schemas.openxmlformats.org/officeDocument/2006/relationships/slide" Target="../slides/slide9.xml"/><Relationship Id="rId16" Type="http://schemas.openxmlformats.org/officeDocument/2006/relationships/hyperlink" Target="https://www.biblegateway.com/passage/?search=numbers+21&amp;version=NASB#fen-NASB-4345e" TargetMode="External"/><Relationship Id="rId20" Type="http://schemas.openxmlformats.org/officeDocument/2006/relationships/hyperlink" Target="https://www.biblegateway.com/passage/?search=numbers+21&amp;version=NASB#fen-NASB-4346i" TargetMode="External"/><Relationship Id="rId1" Type="http://schemas.openxmlformats.org/officeDocument/2006/relationships/notesMaster" Target="../notesMasters/notesMaster1.xml"/><Relationship Id="rId6" Type="http://schemas.openxmlformats.org/officeDocument/2006/relationships/hyperlink" Target="https://www.biblegateway.com/passage/?search=numbers+25&amp;version=NASB#fen-NASB-4475a" TargetMode="External"/><Relationship Id="rId11" Type="http://schemas.openxmlformats.org/officeDocument/2006/relationships/hyperlink" Target="https://www.biblegateway.com/passage/?search=numbers+25&amp;version=NASB#fen-NASB-4477f" TargetMode="External"/><Relationship Id="rId24" Type="http://schemas.openxmlformats.org/officeDocument/2006/relationships/hyperlink" Target="https://www.biblegateway.com/passage/?search=numbers+14&amp;version=NASB#fen-NASB-4121f" TargetMode="External"/><Relationship Id="rId5" Type="http://schemas.openxmlformats.org/officeDocument/2006/relationships/hyperlink" Target="https://www.biblegateway.com/passage/?search=exodus+32&amp;version=NASB#fen-NASB-2443c" TargetMode="External"/><Relationship Id="rId15" Type="http://schemas.openxmlformats.org/officeDocument/2006/relationships/hyperlink" Target="https://www.biblegateway.com/passage/?search=numbers+21&amp;version=NASB#fen-NASB-4344d" TargetMode="External"/><Relationship Id="rId23" Type="http://schemas.openxmlformats.org/officeDocument/2006/relationships/hyperlink" Target="https://www.biblegateway.com/passage/?search=numbers+14&amp;version=NASB#fen-NASB-4120e" TargetMode="External"/><Relationship Id="rId10" Type="http://schemas.openxmlformats.org/officeDocument/2006/relationships/hyperlink" Target="https://www.biblegateway.com/passage/?search=numbers+25&amp;version=NASB#fen-NASB-4477e" TargetMode="External"/><Relationship Id="rId19" Type="http://schemas.openxmlformats.org/officeDocument/2006/relationships/hyperlink" Target="https://www.biblegateway.com/passage/?search=numbers+21&amp;version=NASB#fen-NASB-4346h" TargetMode="External"/><Relationship Id="rId4" Type="http://schemas.openxmlformats.org/officeDocument/2006/relationships/hyperlink" Target="https://www.biblegateway.com/passage/?search=exodus+32&amp;version=NASB#fen-NASB-2443b" TargetMode="External"/><Relationship Id="rId9" Type="http://schemas.openxmlformats.org/officeDocument/2006/relationships/hyperlink" Target="https://www.biblegateway.com/passage/?search=numbers+25&amp;version=NASB#fen-NASB-4476d" TargetMode="External"/><Relationship Id="rId14" Type="http://schemas.openxmlformats.org/officeDocument/2006/relationships/hyperlink" Target="https://www.biblegateway.com/passage/?search=numbers+21&amp;version=NASB#fen-NASB-4344c" TargetMode="External"/><Relationship Id="rId22" Type="http://schemas.openxmlformats.org/officeDocument/2006/relationships/hyperlink" Target="https://www.biblegateway.com/passage/?search=numbers+14&amp;version=NASB#fen-NASB-4110b"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38275" y="1173163"/>
            <a:ext cx="4225925" cy="3168650"/>
          </a:xfrm>
        </p:spPr>
      </p:sp>
      <p:sp>
        <p:nvSpPr>
          <p:cNvPr id="3" name="Notes Placeholder 2"/>
          <p:cNvSpPr>
            <a:spLocks noGrp="1"/>
          </p:cNvSpPr>
          <p:nvPr>
            <p:ph type="body" idx="1"/>
          </p:nvPr>
        </p:nvSpPr>
        <p:spPr/>
        <p:txBody>
          <a:bodyPr/>
          <a:lstStyle/>
          <a:p>
            <a:r>
              <a:rPr lang="en-US" dirty="0"/>
              <a:t>Introduction: Have you ever experienced possessing something very</a:t>
            </a:r>
            <a:r>
              <a:rPr lang="en-US" baseline="0" dirty="0"/>
              <a:t> precious that you have considered it as an ASSET?</a:t>
            </a:r>
          </a:p>
          <a:p>
            <a:r>
              <a:rPr lang="en-US" baseline="0" dirty="0"/>
              <a:t>But after expert appraiser checked it, it was declared a LIABILTY than an ASSET.</a:t>
            </a:r>
          </a:p>
          <a:p>
            <a:endParaRPr lang="en-US" baseline="0" dirty="0"/>
          </a:p>
          <a:p>
            <a:r>
              <a:rPr lang="en-US" baseline="0" dirty="0"/>
              <a:t>Share story when you started the BUY and SELL business.</a:t>
            </a:r>
            <a:endParaRPr lang="en-US" dirty="0"/>
          </a:p>
        </p:txBody>
      </p:sp>
      <p:sp>
        <p:nvSpPr>
          <p:cNvPr id="4" name="Slide Number Placeholder 3"/>
          <p:cNvSpPr>
            <a:spLocks noGrp="1"/>
          </p:cNvSpPr>
          <p:nvPr>
            <p:ph type="sldNum" sz="quarter" idx="10"/>
          </p:nvPr>
        </p:nvSpPr>
        <p:spPr/>
        <p:txBody>
          <a:bodyPr/>
          <a:lstStyle/>
          <a:p>
            <a:fld id="{9EEBF6CF-26EC-42DB-AAA7-805428CFFA30}" type="slidenum">
              <a:rPr lang="en-US" smtClean="0"/>
              <a:t>1</a:t>
            </a:fld>
            <a:endParaRPr lang="en-US"/>
          </a:p>
        </p:txBody>
      </p:sp>
    </p:spTree>
    <p:extLst>
      <p:ext uri="{BB962C8B-B14F-4D97-AF65-F5344CB8AC3E}">
        <p14:creationId xmlns:p14="http://schemas.microsoft.com/office/powerpoint/2010/main" val="34550882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38275" y="1173163"/>
            <a:ext cx="4225925" cy="3168650"/>
          </a:xfrm>
        </p:spPr>
      </p:sp>
      <p:sp>
        <p:nvSpPr>
          <p:cNvPr id="3" name="Notes Placeholder 2"/>
          <p:cNvSpPr>
            <a:spLocks noGrp="1"/>
          </p:cNvSpPr>
          <p:nvPr>
            <p:ph type="body" idx="1"/>
          </p:nvPr>
        </p:nvSpPr>
        <p:spPr/>
        <p:txBody>
          <a:bodyPr/>
          <a:lstStyle/>
          <a:p>
            <a:r>
              <a:rPr lang="en-US" dirty="0"/>
              <a:t>That we may instructed until the return of Christ!</a:t>
            </a:r>
          </a:p>
        </p:txBody>
      </p:sp>
      <p:sp>
        <p:nvSpPr>
          <p:cNvPr id="4" name="Slide Number Placeholder 3"/>
          <p:cNvSpPr>
            <a:spLocks noGrp="1"/>
          </p:cNvSpPr>
          <p:nvPr>
            <p:ph type="sldNum" sz="quarter" idx="10"/>
          </p:nvPr>
        </p:nvSpPr>
        <p:spPr/>
        <p:txBody>
          <a:bodyPr/>
          <a:lstStyle/>
          <a:p>
            <a:fld id="{9EEBF6CF-26EC-42DB-AAA7-805428CFFA30}" type="slidenum">
              <a:rPr lang="en-US" smtClean="0"/>
              <a:t>10</a:t>
            </a:fld>
            <a:endParaRPr lang="en-US"/>
          </a:p>
        </p:txBody>
      </p:sp>
    </p:spTree>
    <p:extLst>
      <p:ext uri="{BB962C8B-B14F-4D97-AF65-F5344CB8AC3E}">
        <p14:creationId xmlns:p14="http://schemas.microsoft.com/office/powerpoint/2010/main" val="17893616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38275" y="1173163"/>
            <a:ext cx="4225925" cy="3168650"/>
          </a:xfrm>
        </p:spPr>
      </p:sp>
      <p:sp>
        <p:nvSpPr>
          <p:cNvPr id="3" name="Notes Placeholder 2"/>
          <p:cNvSpPr>
            <a:spLocks noGrp="1"/>
          </p:cNvSpPr>
          <p:nvPr>
            <p:ph type="body" idx="1"/>
          </p:nvPr>
        </p:nvSpPr>
        <p:spPr/>
        <p:txBody>
          <a:bodyPr/>
          <a:lstStyle/>
          <a:p>
            <a:r>
              <a:rPr lang="en-US" dirty="0"/>
              <a:t>WATCH OUT-</a:t>
            </a:r>
            <a:r>
              <a:rPr lang="en-US" baseline="0" dirty="0"/>
              <a:t> take heed, be careful</a:t>
            </a:r>
          </a:p>
          <a:p>
            <a:r>
              <a:rPr lang="en-US" dirty="0"/>
              <a:t>A warning against the over-confidence!</a:t>
            </a:r>
          </a:p>
          <a:p>
            <a:r>
              <a:rPr lang="en-US" dirty="0"/>
              <a:t>The danger of being so blessed that you become overconfident, so blessed that you feel the privileges will never end, so blessed that you feel there’s something about you that is impervious or invulnerable(</a:t>
            </a:r>
            <a:r>
              <a:rPr lang="en-US" b="1" dirty="0"/>
              <a:t>impervious</a:t>
            </a:r>
            <a:r>
              <a:rPr lang="en-US" dirty="0"/>
              <a:t> is unaffected or unable to be affected by while </a:t>
            </a:r>
            <a:r>
              <a:rPr lang="en-US" b="1" dirty="0"/>
              <a:t>invulnerable</a:t>
            </a:r>
            <a:r>
              <a:rPr lang="en-US" dirty="0"/>
              <a:t> is incapable of being wounded, or of receiving injury; not vulnerable.). You cannot flaunt your privileges without living in serious danger.</a:t>
            </a:r>
          </a:p>
          <a:p>
            <a:r>
              <a:rPr lang="en-US" baseline="0" dirty="0"/>
              <a:t>The danger of feeling ENTITLED!</a:t>
            </a:r>
          </a:p>
          <a:p>
            <a:endParaRPr lang="en-US" baseline="0" dirty="0"/>
          </a:p>
          <a:p>
            <a:endParaRPr lang="en-US" dirty="0"/>
          </a:p>
          <a:p>
            <a:pPr defTabSz="942289">
              <a:defRPr/>
            </a:pPr>
            <a:r>
              <a:rPr lang="en-US" dirty="0"/>
              <a:t>Never</a:t>
            </a:r>
            <a:r>
              <a:rPr lang="en-US" baseline="0" dirty="0"/>
              <a:t> say never!</a:t>
            </a:r>
          </a:p>
          <a:p>
            <a:endParaRPr lang="en-US" dirty="0"/>
          </a:p>
        </p:txBody>
      </p:sp>
      <p:sp>
        <p:nvSpPr>
          <p:cNvPr id="4" name="Slide Number Placeholder 3"/>
          <p:cNvSpPr>
            <a:spLocks noGrp="1"/>
          </p:cNvSpPr>
          <p:nvPr>
            <p:ph type="sldNum" sz="quarter" idx="10"/>
          </p:nvPr>
        </p:nvSpPr>
        <p:spPr/>
        <p:txBody>
          <a:bodyPr/>
          <a:lstStyle/>
          <a:p>
            <a:fld id="{9EEBF6CF-26EC-42DB-AAA7-805428CFFA30}" type="slidenum">
              <a:rPr lang="en-US" smtClean="0"/>
              <a:t>11</a:t>
            </a:fld>
            <a:endParaRPr lang="en-US"/>
          </a:p>
        </p:txBody>
      </p:sp>
    </p:spTree>
    <p:extLst>
      <p:ext uri="{BB962C8B-B14F-4D97-AF65-F5344CB8AC3E}">
        <p14:creationId xmlns:p14="http://schemas.microsoft.com/office/powerpoint/2010/main" val="26538636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38275" y="1173163"/>
            <a:ext cx="4225925" cy="3168650"/>
          </a:xfrm>
        </p:spPr>
      </p:sp>
      <p:sp>
        <p:nvSpPr>
          <p:cNvPr id="3" name="Notes Placeholder 2"/>
          <p:cNvSpPr>
            <a:spLocks noGrp="1"/>
          </p:cNvSpPr>
          <p:nvPr>
            <p:ph type="body" idx="1"/>
          </p:nvPr>
        </p:nvSpPr>
        <p:spPr/>
        <p:txBody>
          <a:bodyPr/>
          <a:lstStyle/>
          <a:p>
            <a:r>
              <a:rPr lang="en-US" dirty="0"/>
              <a:t>Bearable for a human being; </a:t>
            </a:r>
          </a:p>
          <a:p>
            <a:r>
              <a:rPr lang="en-US" dirty="0"/>
              <a:t>In other words, you’re never going to be able to say, “I got</a:t>
            </a:r>
          </a:p>
          <a:p>
            <a:r>
              <a:rPr lang="en-US" dirty="0"/>
              <a:t>into immorality, I got into idolatry, I began to crave evil things because it was too much for me. The</a:t>
            </a:r>
          </a:p>
          <a:p>
            <a:r>
              <a:rPr lang="en-US" dirty="0"/>
              <a:t>Devil is more powerful than I am. It was way too potent a temptation. It was a supernatural</a:t>
            </a:r>
          </a:p>
          <a:p>
            <a:r>
              <a:rPr lang="en-US" dirty="0"/>
              <a:t>temptation. It was a demonic temptation. It was a multiply demonic temptation. I had no defense. I</a:t>
            </a:r>
          </a:p>
          <a:p>
            <a:r>
              <a:rPr lang="en-US" dirty="0"/>
              <a:t>was overpowered.” You know the old Flip Wilson line, “The Devil made me do it”? And what kind of a</a:t>
            </a:r>
          </a:p>
          <a:p>
            <a:r>
              <a:rPr lang="en-US" dirty="0"/>
              <a:t>match am I for him?</a:t>
            </a:r>
          </a:p>
          <a:p>
            <a:r>
              <a:rPr lang="en-US" dirty="0"/>
              <a:t>And this is saying to you, “No temptation has overtaken you but such as is common to man. That is</a:t>
            </a:r>
          </a:p>
          <a:p>
            <a:r>
              <a:rPr lang="en-US" dirty="0"/>
              <a:t>to say it is humanly bearable, it is normal; it is not superhuman, it is not supernatural; you cannot</a:t>
            </a:r>
          </a:p>
          <a:p>
            <a:r>
              <a:rPr lang="en-US" dirty="0"/>
              <a:t>claim to be overpowered by anything. We all face the same things, and we can deal with them. We</a:t>
            </a:r>
          </a:p>
          <a:p>
            <a:r>
              <a:rPr lang="en-US" dirty="0"/>
              <a:t>can’t blame God; we can’t blame the Devil. </a:t>
            </a:r>
          </a:p>
          <a:p>
            <a:endParaRPr lang="en-US" dirty="0"/>
          </a:p>
          <a:p>
            <a:r>
              <a:rPr lang="en-US" dirty="0"/>
              <a:t>Further, he says, and this is even more wonderful, “God</a:t>
            </a:r>
          </a:p>
          <a:p>
            <a:r>
              <a:rPr lang="en-US" dirty="0"/>
              <a:t>is faithful, who will not allow you to be tempted beyond what you’re able.” Not only is any temptation</a:t>
            </a:r>
          </a:p>
          <a:p>
            <a:r>
              <a:rPr lang="en-US" dirty="0"/>
              <a:t>you ever have normal, human, and bearable, but even among the temptations that are normal and</a:t>
            </a:r>
          </a:p>
          <a:p>
            <a:r>
              <a:rPr lang="en-US" dirty="0"/>
              <a:t>human and bearable, the Lord knows what you can tolerate. Particularly you, individually you, and</a:t>
            </a:r>
          </a:p>
          <a:p>
            <a:r>
              <a:rPr lang="en-US" dirty="0"/>
              <a:t>“He will not allow you to be tempted above that you are able.”</a:t>
            </a:r>
          </a:p>
          <a:p>
            <a:endParaRPr lang="en-US" dirty="0"/>
          </a:p>
          <a:p>
            <a:r>
              <a:rPr lang="en-US" dirty="0"/>
              <a:t>The Lord knows nothing is superhuman. Everything is resistible.</a:t>
            </a:r>
          </a:p>
          <a:p>
            <a:endParaRPr lang="en-US" dirty="0"/>
          </a:p>
          <a:p>
            <a:r>
              <a:rPr lang="en-US" dirty="0"/>
              <a:t>And furthermore, God knows us as individuals, and He knows what we fall easily prey to and will not</a:t>
            </a:r>
          </a:p>
          <a:p>
            <a:r>
              <a:rPr lang="en-US" dirty="0"/>
              <a:t>allow such things to happen.</a:t>
            </a:r>
          </a:p>
          <a:p>
            <a:endParaRPr lang="en-US" dirty="0"/>
          </a:p>
          <a:p>
            <a:r>
              <a:rPr lang="en-US" dirty="0"/>
              <a:t>So, in temptation, we are at an advantage because we will never be tempted in any way that is</a:t>
            </a:r>
          </a:p>
          <a:p>
            <a:r>
              <a:rPr lang="en-US" dirty="0"/>
              <a:t>beyond what is humanly bearable. In the midst of that temptation, God is controlling those</a:t>
            </a:r>
          </a:p>
          <a:p>
            <a:r>
              <a:rPr lang="en-US" dirty="0"/>
              <a:t>temptations so that none comes to us for which we will not be able to win or to triumph. </a:t>
            </a:r>
          </a:p>
          <a:p>
            <a:endParaRPr lang="en-US" dirty="0"/>
          </a:p>
          <a:p>
            <a:r>
              <a:rPr lang="en-US" dirty="0"/>
              <a:t>Furthermore</a:t>
            </a:r>
          </a:p>
          <a:p>
            <a:r>
              <a:rPr lang="en-US" dirty="0"/>
              <a:t>– this is the next step in this wonderful promise – with the temptation, we’ll also be provided by God</a:t>
            </a:r>
          </a:p>
          <a:p>
            <a:r>
              <a:rPr lang="en-US" dirty="0"/>
              <a:t>the way of escape so that you may be able to endure. Nothing superhuman, nothing more than you</a:t>
            </a:r>
          </a:p>
          <a:p>
            <a:r>
              <a:rPr lang="en-US" dirty="0"/>
              <a:t>can handle. And God knows what you can handle. And always a way of escape – </a:t>
            </a:r>
            <a:r>
              <a:rPr lang="en-US" dirty="0" err="1"/>
              <a:t>ekbasis</a:t>
            </a:r>
            <a:r>
              <a:rPr lang="en-US" dirty="0"/>
              <a:t>, the way</a:t>
            </a:r>
          </a:p>
          <a:p>
            <a:r>
              <a:rPr lang="en-US" dirty="0"/>
              <a:t>out. The way out. That is God’s promise. There is always going to be a way out.</a:t>
            </a:r>
          </a:p>
          <a:p>
            <a:r>
              <a:rPr lang="en-US" dirty="0"/>
              <a:t>We pray that, don’t we? “Lead us not into temptation, but” – what? – “deliver us from evil.” Those are</a:t>
            </a:r>
          </a:p>
          <a:p>
            <a:r>
              <a:rPr lang="en-US" dirty="0"/>
              <a:t>the two things the Lord – “Do not lead us into temptation which we cannot bear and, with every</a:t>
            </a:r>
          </a:p>
          <a:p>
            <a:r>
              <a:rPr lang="en-US" dirty="0"/>
              <a:t>temptation, show us the way out.” And He promises us here to do that.</a:t>
            </a:r>
          </a:p>
          <a:p>
            <a:r>
              <a:rPr lang="en-US" dirty="0"/>
              <a:t>So, having warned the church, on the one hand, to be careful because we are so immensely blessed</a:t>
            </a:r>
          </a:p>
          <a:p>
            <a:r>
              <a:rPr lang="en-US" dirty="0"/>
              <a:t>and privileged, I also want to encourage you, as a church, that nothing that’s going to come your way</a:t>
            </a:r>
          </a:p>
          <a:p>
            <a:r>
              <a:rPr lang="en-US" dirty="0"/>
              <a:t>is superhuman – nothing. Not Satan and all his demons collectively together. Furthermore, God</a:t>
            </a:r>
          </a:p>
          <a:p>
            <a:r>
              <a:rPr lang="en-US" dirty="0"/>
              <a:t>knows what you can handle and will make sure that you never have a temptation you cannot handle,</a:t>
            </a:r>
          </a:p>
          <a:p>
            <a:r>
              <a:rPr lang="en-US" dirty="0"/>
              <a:t>and in every one of those temptations that does come, there will always be a way of escape so that</a:t>
            </a:r>
          </a:p>
          <a:p>
            <a:r>
              <a:rPr lang="en-US" dirty="0"/>
              <a:t>you can endure the temptation and come out triumphant.</a:t>
            </a:r>
          </a:p>
          <a:p>
            <a:r>
              <a:rPr lang="en-US" dirty="0"/>
              <a:t>Bottom line, you’re not going to have any excuses. I know you desire for this church what you desire</a:t>
            </a:r>
          </a:p>
          <a:p>
            <a:r>
              <a:rPr lang="en-US" dirty="0"/>
              <a:t>for your own life, and that is to continue to enjoy the blessings of God. And we can do that; we don’t</a:t>
            </a:r>
          </a:p>
          <a:p>
            <a:r>
              <a:rPr lang="en-US" dirty="0"/>
              <a:t>have to fall. We can learn from the example of the people of Israel. We can learn from the example</a:t>
            </a:r>
          </a:p>
          <a:p>
            <a:r>
              <a:rPr lang="en-US" dirty="0"/>
              <a:t>of the disobedient Corinthians. We can learn even more from the testimony of Holy Scripture, that</a:t>
            </a:r>
          </a:p>
          <a:p>
            <a:r>
              <a:rPr lang="en-US" dirty="0"/>
              <a:t>the Lord is there in the midst of all of our temptations to show us the way out.</a:t>
            </a:r>
          </a:p>
        </p:txBody>
      </p:sp>
      <p:sp>
        <p:nvSpPr>
          <p:cNvPr id="4" name="Slide Number Placeholder 3"/>
          <p:cNvSpPr>
            <a:spLocks noGrp="1"/>
          </p:cNvSpPr>
          <p:nvPr>
            <p:ph type="sldNum" sz="quarter" idx="10"/>
          </p:nvPr>
        </p:nvSpPr>
        <p:spPr/>
        <p:txBody>
          <a:bodyPr/>
          <a:lstStyle/>
          <a:p>
            <a:fld id="{9EEBF6CF-26EC-42DB-AAA7-805428CFFA30}" type="slidenum">
              <a:rPr lang="en-US" smtClean="0"/>
              <a:t>12</a:t>
            </a:fld>
            <a:endParaRPr lang="en-US"/>
          </a:p>
        </p:txBody>
      </p:sp>
    </p:spTree>
    <p:extLst>
      <p:ext uri="{BB962C8B-B14F-4D97-AF65-F5344CB8AC3E}">
        <p14:creationId xmlns:p14="http://schemas.microsoft.com/office/powerpoint/2010/main" val="23969711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38275" y="1173163"/>
            <a:ext cx="4225925" cy="31686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EEBF6CF-26EC-42DB-AAA7-805428CFFA30}" type="slidenum">
              <a:rPr lang="en-US" smtClean="0"/>
              <a:t>13</a:t>
            </a:fld>
            <a:endParaRPr lang="en-US"/>
          </a:p>
        </p:txBody>
      </p:sp>
    </p:spTree>
    <p:extLst>
      <p:ext uri="{BB962C8B-B14F-4D97-AF65-F5344CB8AC3E}">
        <p14:creationId xmlns:p14="http://schemas.microsoft.com/office/powerpoint/2010/main" val="12112079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38275" y="1173163"/>
            <a:ext cx="4225925" cy="31686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EEBF6CF-26EC-42DB-AAA7-805428CFFA30}" type="slidenum">
              <a:rPr lang="en-US" smtClean="0"/>
              <a:t>2</a:t>
            </a:fld>
            <a:endParaRPr lang="en-US"/>
          </a:p>
        </p:txBody>
      </p:sp>
    </p:spTree>
    <p:extLst>
      <p:ext uri="{BB962C8B-B14F-4D97-AF65-F5344CB8AC3E}">
        <p14:creationId xmlns:p14="http://schemas.microsoft.com/office/powerpoint/2010/main" val="21624020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38275" y="1173163"/>
            <a:ext cx="4225925" cy="3168650"/>
          </a:xfrm>
        </p:spPr>
      </p:sp>
      <p:sp>
        <p:nvSpPr>
          <p:cNvPr id="3" name="Notes Placeholder 2"/>
          <p:cNvSpPr>
            <a:spLocks noGrp="1"/>
          </p:cNvSpPr>
          <p:nvPr>
            <p:ph type="body" idx="1"/>
          </p:nvPr>
        </p:nvSpPr>
        <p:spPr/>
        <p:txBody>
          <a:bodyPr/>
          <a:lstStyle/>
          <a:p>
            <a:r>
              <a:rPr lang="en-US" dirty="0"/>
              <a:t>UNAWARE- Ignorant</a:t>
            </a:r>
          </a:p>
        </p:txBody>
      </p:sp>
      <p:sp>
        <p:nvSpPr>
          <p:cNvPr id="4" name="Slide Number Placeholder 3"/>
          <p:cNvSpPr>
            <a:spLocks noGrp="1"/>
          </p:cNvSpPr>
          <p:nvPr>
            <p:ph type="sldNum" sz="quarter" idx="10"/>
          </p:nvPr>
        </p:nvSpPr>
        <p:spPr/>
        <p:txBody>
          <a:bodyPr/>
          <a:lstStyle/>
          <a:p>
            <a:fld id="{9EEBF6CF-26EC-42DB-AAA7-805428CFFA30}" type="slidenum">
              <a:rPr lang="en-US" smtClean="0"/>
              <a:t>3</a:t>
            </a:fld>
            <a:endParaRPr lang="en-US"/>
          </a:p>
        </p:txBody>
      </p:sp>
    </p:spTree>
    <p:extLst>
      <p:ext uri="{BB962C8B-B14F-4D97-AF65-F5344CB8AC3E}">
        <p14:creationId xmlns:p14="http://schemas.microsoft.com/office/powerpoint/2010/main" val="36675698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38275" y="1173163"/>
            <a:ext cx="4225925" cy="3168650"/>
          </a:xfrm>
        </p:spPr>
      </p:sp>
      <p:sp>
        <p:nvSpPr>
          <p:cNvPr id="3" name="Notes Placeholder 2"/>
          <p:cNvSpPr>
            <a:spLocks noGrp="1"/>
          </p:cNvSpPr>
          <p:nvPr>
            <p:ph type="body" idx="1"/>
          </p:nvPr>
        </p:nvSpPr>
        <p:spPr/>
        <p:txBody>
          <a:bodyPr/>
          <a:lstStyle/>
          <a:p>
            <a:r>
              <a:rPr lang="en-US" baseline="30000" dirty="0"/>
              <a:t>21 </a:t>
            </a:r>
            <a:r>
              <a:rPr lang="en-US" dirty="0"/>
              <a:t>And the </a:t>
            </a:r>
            <a:r>
              <a:rPr lang="en-US" cap="small" dirty="0">
                <a:effectLst/>
              </a:rPr>
              <a:t>Lord</a:t>
            </a:r>
            <a:r>
              <a:rPr lang="en-US" dirty="0"/>
              <a:t> was going before them in a pillar of cloud by day to lead them on the way, and in a pillar of fire by night to give them light, so that they might </a:t>
            </a:r>
            <a:r>
              <a:rPr lang="en-US" baseline="30000" dirty="0"/>
              <a:t>[</a:t>
            </a:r>
            <a:r>
              <a:rPr lang="en-US" baseline="30000" dirty="0">
                <a:hlinkClick r:id="rId3" tooltip="See footnote a"/>
              </a:rPr>
              <a:t>a</a:t>
            </a:r>
            <a:r>
              <a:rPr lang="en-US" baseline="30000" dirty="0"/>
              <a:t>]</a:t>
            </a:r>
            <a:r>
              <a:rPr lang="en-US" dirty="0"/>
              <a:t>travel by day and by night.</a:t>
            </a:r>
          </a:p>
          <a:p>
            <a:r>
              <a:rPr lang="en-US" dirty="0"/>
              <a:t>The pillar was at once a signal and a guide. When it moved, the people moved; when it stopped, they encamped (</a:t>
            </a:r>
            <a:r>
              <a:rPr lang="en-US" dirty="0">
                <a:hlinkClick r:id="rId4"/>
              </a:rPr>
              <a:t>Exodus 40:36-38</a:t>
            </a:r>
            <a:r>
              <a:rPr lang="en-US" dirty="0"/>
              <a:t>); where it went, they followed.</a:t>
            </a:r>
          </a:p>
          <a:p>
            <a:endParaRPr lang="en-US" dirty="0"/>
          </a:p>
          <a:p>
            <a:r>
              <a:rPr lang="en-US" dirty="0"/>
              <a:t>BAPTIZED into Moses: IMMERSED into</a:t>
            </a:r>
            <a:r>
              <a:rPr lang="en-US" baseline="0" dirty="0"/>
              <a:t> his leadership, being identified with him, that they were his people. And this is a declaration that they believed and accepted that Moses was the leader given by God to them.</a:t>
            </a:r>
            <a:endParaRPr lang="en-US" dirty="0"/>
          </a:p>
        </p:txBody>
      </p:sp>
      <p:sp>
        <p:nvSpPr>
          <p:cNvPr id="4" name="Slide Number Placeholder 3"/>
          <p:cNvSpPr>
            <a:spLocks noGrp="1"/>
          </p:cNvSpPr>
          <p:nvPr>
            <p:ph type="sldNum" sz="quarter" idx="10"/>
          </p:nvPr>
        </p:nvSpPr>
        <p:spPr/>
        <p:txBody>
          <a:bodyPr/>
          <a:lstStyle/>
          <a:p>
            <a:fld id="{9EEBF6CF-26EC-42DB-AAA7-805428CFFA30}" type="slidenum">
              <a:rPr lang="en-US" smtClean="0"/>
              <a:t>4</a:t>
            </a:fld>
            <a:endParaRPr lang="en-US"/>
          </a:p>
        </p:txBody>
      </p:sp>
    </p:spTree>
    <p:extLst>
      <p:ext uri="{BB962C8B-B14F-4D97-AF65-F5344CB8AC3E}">
        <p14:creationId xmlns:p14="http://schemas.microsoft.com/office/powerpoint/2010/main" val="28839396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38275" y="1173163"/>
            <a:ext cx="4225925" cy="3168650"/>
          </a:xfrm>
        </p:spPr>
      </p:sp>
      <p:sp>
        <p:nvSpPr>
          <p:cNvPr id="3" name="Notes Placeholder 2"/>
          <p:cNvSpPr>
            <a:spLocks noGrp="1"/>
          </p:cNvSpPr>
          <p:nvPr>
            <p:ph type="body" idx="1"/>
          </p:nvPr>
        </p:nvSpPr>
        <p:spPr/>
        <p:txBody>
          <a:bodyPr/>
          <a:lstStyle/>
          <a:p>
            <a:r>
              <a:rPr lang="en-US" dirty="0"/>
              <a:t>IMAGERY:</a:t>
            </a:r>
            <a:r>
              <a:rPr lang="en-US" baseline="0" dirty="0"/>
              <a:t> </a:t>
            </a:r>
            <a:endParaRPr lang="en-US" dirty="0"/>
          </a:p>
        </p:txBody>
      </p:sp>
      <p:sp>
        <p:nvSpPr>
          <p:cNvPr id="4" name="Slide Number Placeholder 3"/>
          <p:cNvSpPr>
            <a:spLocks noGrp="1"/>
          </p:cNvSpPr>
          <p:nvPr>
            <p:ph type="sldNum" sz="quarter" idx="10"/>
          </p:nvPr>
        </p:nvSpPr>
        <p:spPr/>
        <p:txBody>
          <a:bodyPr/>
          <a:lstStyle/>
          <a:p>
            <a:fld id="{9EEBF6CF-26EC-42DB-AAA7-805428CFFA30}" type="slidenum">
              <a:rPr lang="en-US" smtClean="0"/>
              <a:t>5</a:t>
            </a:fld>
            <a:endParaRPr lang="en-US"/>
          </a:p>
        </p:txBody>
      </p:sp>
    </p:spTree>
    <p:extLst>
      <p:ext uri="{BB962C8B-B14F-4D97-AF65-F5344CB8AC3E}">
        <p14:creationId xmlns:p14="http://schemas.microsoft.com/office/powerpoint/2010/main" val="15067234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38275" y="1173163"/>
            <a:ext cx="4225925" cy="3168650"/>
          </a:xfrm>
        </p:spPr>
      </p:sp>
      <p:sp>
        <p:nvSpPr>
          <p:cNvPr id="3" name="Notes Placeholder 2"/>
          <p:cNvSpPr>
            <a:spLocks noGrp="1"/>
          </p:cNvSpPr>
          <p:nvPr>
            <p:ph type="body" idx="1"/>
          </p:nvPr>
        </p:nvSpPr>
        <p:spPr/>
        <p:txBody>
          <a:bodyPr/>
          <a:lstStyle/>
          <a:p>
            <a:r>
              <a:rPr lang="en-US" baseline="30000" dirty="0"/>
              <a:t>21 </a:t>
            </a:r>
            <a:r>
              <a:rPr lang="en-US" dirty="0"/>
              <a:t>And the </a:t>
            </a:r>
            <a:r>
              <a:rPr lang="en-US" cap="small" dirty="0">
                <a:effectLst/>
              </a:rPr>
              <a:t>Lord</a:t>
            </a:r>
            <a:r>
              <a:rPr lang="en-US" dirty="0"/>
              <a:t> was going before them in a pillar of cloud by day to lead them on the way, and in a pillar of fire by night to give them light, so that they might </a:t>
            </a:r>
            <a:r>
              <a:rPr lang="en-US" baseline="30000" dirty="0"/>
              <a:t>[</a:t>
            </a:r>
            <a:r>
              <a:rPr lang="en-US" baseline="30000" dirty="0">
                <a:hlinkClick r:id="rId3" tooltip="See footnote a"/>
              </a:rPr>
              <a:t>a</a:t>
            </a:r>
            <a:r>
              <a:rPr lang="en-US" baseline="30000" dirty="0"/>
              <a:t>]</a:t>
            </a:r>
            <a:r>
              <a:rPr lang="en-US" dirty="0"/>
              <a:t>travel by day and by night.</a:t>
            </a:r>
          </a:p>
          <a:p>
            <a:r>
              <a:rPr lang="en-US" dirty="0"/>
              <a:t>The pillar was at once a signal and a guide. When it moved, the people moved; when it stopped, they encamped (</a:t>
            </a:r>
            <a:r>
              <a:rPr lang="en-US" dirty="0">
                <a:hlinkClick r:id="rId4"/>
              </a:rPr>
              <a:t>Exodus 40:36-38</a:t>
            </a:r>
            <a:r>
              <a:rPr lang="en-US" dirty="0"/>
              <a:t>); where it went, they followed.</a:t>
            </a:r>
          </a:p>
          <a:p>
            <a:endParaRPr lang="en-US" dirty="0"/>
          </a:p>
          <a:p>
            <a:r>
              <a:rPr lang="en-US" dirty="0"/>
              <a:t>Christ the Spiritual Rock: that Christ is intended by the spiritual rock that followed them: and that it was he, not the rock, that did follow or accompany the Israelites in the wilderness. This was the angel of God's presence who was with the Church in the wilderness, to whom our fathers would not obey</a:t>
            </a:r>
          </a:p>
        </p:txBody>
      </p:sp>
      <p:sp>
        <p:nvSpPr>
          <p:cNvPr id="4" name="Slide Number Placeholder 3"/>
          <p:cNvSpPr>
            <a:spLocks noGrp="1"/>
          </p:cNvSpPr>
          <p:nvPr>
            <p:ph type="sldNum" sz="quarter" idx="10"/>
          </p:nvPr>
        </p:nvSpPr>
        <p:spPr/>
        <p:txBody>
          <a:bodyPr/>
          <a:lstStyle/>
          <a:p>
            <a:fld id="{9EEBF6CF-26EC-42DB-AAA7-805428CFFA30}" type="slidenum">
              <a:rPr lang="en-US" smtClean="0"/>
              <a:t>6</a:t>
            </a:fld>
            <a:endParaRPr lang="en-US"/>
          </a:p>
        </p:txBody>
      </p:sp>
    </p:spTree>
    <p:extLst>
      <p:ext uri="{BB962C8B-B14F-4D97-AF65-F5344CB8AC3E}">
        <p14:creationId xmlns:p14="http://schemas.microsoft.com/office/powerpoint/2010/main" val="29876311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38275" y="1173163"/>
            <a:ext cx="4225925" cy="3168650"/>
          </a:xfrm>
        </p:spPr>
      </p:sp>
      <p:sp>
        <p:nvSpPr>
          <p:cNvPr id="3" name="Notes Placeholder 2"/>
          <p:cNvSpPr>
            <a:spLocks noGrp="1"/>
          </p:cNvSpPr>
          <p:nvPr>
            <p:ph type="body" idx="1"/>
          </p:nvPr>
        </p:nvSpPr>
        <p:spPr/>
        <p:txBody>
          <a:bodyPr/>
          <a:lstStyle/>
          <a:p>
            <a:r>
              <a:rPr lang="en-US" dirty="0"/>
              <a:t>Joshua and Caleb can be seen in Numbers</a:t>
            </a:r>
            <a:r>
              <a:rPr lang="en-US" baseline="0" dirty="0"/>
              <a:t> 13</a:t>
            </a:r>
          </a:p>
          <a:p>
            <a:r>
              <a:rPr lang="en-US" dirty="0"/>
              <a:t>Joshua and Caleb believed with all their hearts that they should go up against the Canaanites because they believed that God would give them victory. However, the people of Israel became so angry with Joshua and Caleb that they talked about stoning them. In their anger, the Israelites grumbled against the Lord and against Moses, complaining that they should have stayed in Egypt. God was angry with the response of the people. All the men who were sent into the land to spy, “were struck down and died of a plague” (</a:t>
            </a:r>
            <a:r>
              <a:rPr lang="en-US" dirty="0">
                <a:hlinkClick r:id="rId3"/>
              </a:rPr>
              <a:t>Numbers 14:37</a:t>
            </a:r>
            <a:r>
              <a:rPr lang="en-US" dirty="0"/>
              <a:t>), except for Joshua and Caleb. God told the Israelites that as a consequence for their grumbling they would wander in the desert for 40 years. </a:t>
            </a:r>
          </a:p>
        </p:txBody>
      </p:sp>
      <p:sp>
        <p:nvSpPr>
          <p:cNvPr id="4" name="Slide Number Placeholder 3"/>
          <p:cNvSpPr>
            <a:spLocks noGrp="1"/>
          </p:cNvSpPr>
          <p:nvPr>
            <p:ph type="sldNum" sz="quarter" idx="10"/>
          </p:nvPr>
        </p:nvSpPr>
        <p:spPr/>
        <p:txBody>
          <a:bodyPr/>
          <a:lstStyle/>
          <a:p>
            <a:fld id="{9EEBF6CF-26EC-42DB-AAA7-805428CFFA30}" type="slidenum">
              <a:rPr lang="en-US" smtClean="0"/>
              <a:t>7</a:t>
            </a:fld>
            <a:endParaRPr lang="en-US"/>
          </a:p>
        </p:txBody>
      </p:sp>
    </p:spTree>
    <p:extLst>
      <p:ext uri="{BB962C8B-B14F-4D97-AF65-F5344CB8AC3E}">
        <p14:creationId xmlns:p14="http://schemas.microsoft.com/office/powerpoint/2010/main" val="23677587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38275" y="1173163"/>
            <a:ext cx="4225925" cy="3168650"/>
          </a:xfrm>
        </p:spPr>
      </p:sp>
      <p:sp>
        <p:nvSpPr>
          <p:cNvPr id="3" name="Notes Placeholder 2"/>
          <p:cNvSpPr>
            <a:spLocks noGrp="1"/>
          </p:cNvSpPr>
          <p:nvPr>
            <p:ph type="body" idx="1"/>
          </p:nvPr>
        </p:nvSpPr>
        <p:spPr/>
        <p:txBody>
          <a:bodyPr/>
          <a:lstStyle/>
          <a:p>
            <a:r>
              <a:rPr lang="en-US" dirty="0"/>
              <a:t>Not choose to be worldly</a:t>
            </a:r>
          </a:p>
          <a:p>
            <a:r>
              <a:rPr lang="en-US" dirty="0"/>
              <a:t>Not</a:t>
            </a:r>
            <a:r>
              <a:rPr lang="en-US" baseline="0" dirty="0"/>
              <a:t> to exchange the blessings we have with what the world can offer.</a:t>
            </a:r>
          </a:p>
          <a:p>
            <a:r>
              <a:rPr lang="en-US" baseline="0" dirty="0"/>
              <a:t>Not to exchange eternal pleasures with earthly pleasures.</a:t>
            </a:r>
            <a:endParaRPr lang="en-US" dirty="0"/>
          </a:p>
        </p:txBody>
      </p:sp>
      <p:sp>
        <p:nvSpPr>
          <p:cNvPr id="4" name="Slide Number Placeholder 3"/>
          <p:cNvSpPr>
            <a:spLocks noGrp="1"/>
          </p:cNvSpPr>
          <p:nvPr>
            <p:ph type="sldNum" sz="quarter" idx="10"/>
          </p:nvPr>
        </p:nvSpPr>
        <p:spPr/>
        <p:txBody>
          <a:bodyPr/>
          <a:lstStyle/>
          <a:p>
            <a:fld id="{9EEBF6CF-26EC-42DB-AAA7-805428CFFA30}" type="slidenum">
              <a:rPr lang="en-US" smtClean="0"/>
              <a:t>8</a:t>
            </a:fld>
            <a:endParaRPr lang="en-US"/>
          </a:p>
        </p:txBody>
      </p:sp>
    </p:spTree>
    <p:extLst>
      <p:ext uri="{BB962C8B-B14F-4D97-AF65-F5344CB8AC3E}">
        <p14:creationId xmlns:p14="http://schemas.microsoft.com/office/powerpoint/2010/main" val="32485717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38275" y="1173163"/>
            <a:ext cx="4225925" cy="3168650"/>
          </a:xfrm>
        </p:spPr>
      </p:sp>
      <p:sp>
        <p:nvSpPr>
          <p:cNvPr id="3" name="Notes Placeholder 2"/>
          <p:cNvSpPr>
            <a:spLocks noGrp="1"/>
          </p:cNvSpPr>
          <p:nvPr>
            <p:ph type="body" idx="1"/>
          </p:nvPr>
        </p:nvSpPr>
        <p:spPr/>
        <p:txBody>
          <a:bodyPr/>
          <a:lstStyle/>
          <a:p>
            <a:r>
              <a:rPr lang="en-US" dirty="0"/>
              <a:t>IDOLATRY: </a:t>
            </a:r>
          </a:p>
          <a:p>
            <a:pPr defTabSz="942289">
              <a:defRPr/>
            </a:pPr>
            <a:r>
              <a:rPr lang="en-US" dirty="0"/>
              <a:t>Exodus 32 Now when the people saw that Moses delayed to come down from the mountain, the people assembled around Aaron and said to him, “Come, make us </a:t>
            </a:r>
            <a:r>
              <a:rPr lang="en-US" baseline="30000" dirty="0"/>
              <a:t>[</a:t>
            </a:r>
            <a:r>
              <a:rPr lang="en-US" baseline="30000" dirty="0">
                <a:hlinkClick r:id="rId3" tooltip="See footnote a"/>
              </a:rPr>
              <a:t>a</a:t>
            </a:r>
            <a:r>
              <a:rPr lang="en-US" baseline="30000" dirty="0"/>
              <a:t>]</a:t>
            </a:r>
            <a:r>
              <a:rPr lang="en-US" dirty="0"/>
              <a:t>a god who will go before us; for this Moses, the man who brought us up from the land of Egypt—we do not know what happened to him.” </a:t>
            </a:r>
            <a:r>
              <a:rPr lang="en-US" baseline="30000" dirty="0"/>
              <a:t>2 </a:t>
            </a:r>
            <a:r>
              <a:rPr lang="en-US" dirty="0"/>
              <a:t>Aaron said to them, “Tear off the gold rings which are in the ears of your wives, your sons, and your daughters, and bring </a:t>
            </a:r>
            <a:r>
              <a:rPr lang="en-US" i="1" dirty="0"/>
              <a:t>them</a:t>
            </a:r>
            <a:r>
              <a:rPr lang="en-US" dirty="0"/>
              <a:t> to me.” </a:t>
            </a:r>
            <a:r>
              <a:rPr lang="en-US" baseline="30000" dirty="0"/>
              <a:t>3 </a:t>
            </a:r>
            <a:r>
              <a:rPr lang="en-US" dirty="0"/>
              <a:t>So all the people tore off the gold rings which were in their ears and brought </a:t>
            </a:r>
            <a:r>
              <a:rPr lang="en-US" i="1" dirty="0"/>
              <a:t>them</a:t>
            </a:r>
            <a:r>
              <a:rPr lang="en-US" dirty="0"/>
              <a:t> to Aaron. </a:t>
            </a:r>
            <a:r>
              <a:rPr lang="en-US" baseline="30000" dirty="0"/>
              <a:t>4 </a:t>
            </a:r>
            <a:r>
              <a:rPr lang="en-US" dirty="0"/>
              <a:t>Then he took </a:t>
            </a:r>
            <a:r>
              <a:rPr lang="en-US" i="1" dirty="0"/>
              <a:t>the gold</a:t>
            </a:r>
            <a:r>
              <a:rPr lang="en-US" dirty="0"/>
              <a:t> from their </a:t>
            </a:r>
            <a:r>
              <a:rPr lang="en-US" baseline="30000" dirty="0"/>
              <a:t>[</a:t>
            </a:r>
            <a:r>
              <a:rPr lang="en-US" baseline="30000" dirty="0">
                <a:hlinkClick r:id="rId4" tooltip="See footnote b"/>
              </a:rPr>
              <a:t>b</a:t>
            </a:r>
            <a:r>
              <a:rPr lang="en-US" baseline="30000" dirty="0"/>
              <a:t>]</a:t>
            </a:r>
            <a:r>
              <a:rPr lang="en-US" dirty="0"/>
              <a:t>hands, and fashioned it with an engraving tool and made it into a cast metal calf; and they said, “</a:t>
            </a:r>
            <a:r>
              <a:rPr lang="en-US" baseline="30000" dirty="0"/>
              <a:t>[</a:t>
            </a:r>
            <a:r>
              <a:rPr lang="en-US" baseline="30000" dirty="0">
                <a:hlinkClick r:id="rId5" tooltip="See footnote c"/>
              </a:rPr>
              <a:t>c</a:t>
            </a:r>
            <a:r>
              <a:rPr lang="en-US" baseline="30000" dirty="0"/>
              <a:t>]</a:t>
            </a:r>
            <a:r>
              <a:rPr lang="en-US" dirty="0"/>
              <a:t>This is your god, Israel, who brought you up from the land of Egypt.” </a:t>
            </a:r>
            <a:r>
              <a:rPr lang="en-US" baseline="30000" dirty="0"/>
              <a:t>5 </a:t>
            </a:r>
            <a:r>
              <a:rPr lang="en-US" dirty="0"/>
              <a:t>Now when Aaron saw </a:t>
            </a:r>
            <a:r>
              <a:rPr lang="en-US" i="1" dirty="0"/>
              <a:t>this</a:t>
            </a:r>
            <a:r>
              <a:rPr lang="en-US" dirty="0"/>
              <a:t>, he built an altar in front of it; and Aaron made a proclamation and said, “Tomorrow </a:t>
            </a:r>
            <a:r>
              <a:rPr lang="en-US" i="1" dirty="0"/>
              <a:t>shall be</a:t>
            </a:r>
            <a:r>
              <a:rPr lang="en-US" dirty="0"/>
              <a:t> a feast to the </a:t>
            </a:r>
            <a:r>
              <a:rPr lang="en-US" cap="small" dirty="0">
                <a:effectLst/>
              </a:rPr>
              <a:t>Lord</a:t>
            </a:r>
            <a:r>
              <a:rPr lang="en-US" dirty="0"/>
              <a:t>.” </a:t>
            </a:r>
            <a:r>
              <a:rPr lang="en-US" baseline="30000" dirty="0"/>
              <a:t>6 </a:t>
            </a:r>
            <a:r>
              <a:rPr lang="en-US" dirty="0"/>
              <a:t>So the next day they got up early and offered burnt offerings, and brought peace offerings; and the people sat down to eat and to drink, and got up to engage in lewd behavior.</a:t>
            </a:r>
          </a:p>
          <a:p>
            <a:endParaRPr lang="en-US" dirty="0"/>
          </a:p>
          <a:p>
            <a:pPr defTabSz="942289">
              <a:defRPr/>
            </a:pPr>
            <a:r>
              <a:rPr lang="en-US" dirty="0"/>
              <a:t>SEXUAL IMMORALITY (Numbers 25)</a:t>
            </a:r>
          </a:p>
          <a:p>
            <a:r>
              <a:rPr lang="en-US" dirty="0"/>
              <a:t>While Israel remained at </a:t>
            </a:r>
            <a:r>
              <a:rPr lang="en-US" dirty="0" err="1"/>
              <a:t>Shittim</a:t>
            </a:r>
            <a:r>
              <a:rPr lang="en-US" dirty="0"/>
              <a:t>, the people began to commit infidelity with the daughters of Moab. </a:t>
            </a:r>
            <a:r>
              <a:rPr lang="en-US" baseline="30000" dirty="0"/>
              <a:t>2 </a:t>
            </a:r>
            <a:r>
              <a:rPr lang="en-US" dirty="0"/>
              <a:t>For they invited the people to the sacrifices of their gods, and the people ate and bowed down to their gods. </a:t>
            </a:r>
            <a:r>
              <a:rPr lang="en-US" baseline="30000" dirty="0"/>
              <a:t>3 </a:t>
            </a:r>
            <a:r>
              <a:rPr lang="en-US" dirty="0"/>
              <a:t>So Israel </a:t>
            </a:r>
            <a:r>
              <a:rPr lang="en-US" baseline="30000" dirty="0"/>
              <a:t>[</a:t>
            </a:r>
            <a:r>
              <a:rPr lang="en-US" baseline="30000" dirty="0">
                <a:hlinkClick r:id="rId6" tooltip="See footnote a"/>
              </a:rPr>
              <a:t>a</a:t>
            </a:r>
            <a:r>
              <a:rPr lang="en-US" baseline="30000" dirty="0"/>
              <a:t>]</a:t>
            </a:r>
            <a:r>
              <a:rPr lang="en-US" dirty="0"/>
              <a:t>became followers of </a:t>
            </a:r>
            <a:r>
              <a:rPr lang="en-US" baseline="30000" dirty="0"/>
              <a:t>[</a:t>
            </a:r>
            <a:r>
              <a:rPr lang="en-US" baseline="30000" dirty="0">
                <a:hlinkClick r:id="rId7" tooltip="See footnote b"/>
              </a:rPr>
              <a:t>b</a:t>
            </a:r>
            <a:r>
              <a:rPr lang="en-US" baseline="30000" dirty="0"/>
              <a:t>]</a:t>
            </a:r>
            <a:r>
              <a:rPr lang="en-US" dirty="0"/>
              <a:t>Baal of </a:t>
            </a:r>
            <a:r>
              <a:rPr lang="en-US" dirty="0" err="1"/>
              <a:t>Peor</a:t>
            </a:r>
            <a:r>
              <a:rPr lang="en-US" dirty="0"/>
              <a:t>, and the </a:t>
            </a:r>
            <a:r>
              <a:rPr lang="en-US" cap="small" dirty="0">
                <a:effectLst/>
              </a:rPr>
              <a:t>Lord</a:t>
            </a:r>
            <a:r>
              <a:rPr lang="en-US" dirty="0"/>
              <a:t> was angry with Israel. </a:t>
            </a:r>
            <a:r>
              <a:rPr lang="en-US" baseline="30000" dirty="0"/>
              <a:t>4 </a:t>
            </a:r>
            <a:r>
              <a:rPr lang="en-US" dirty="0"/>
              <a:t>And the </a:t>
            </a:r>
            <a:r>
              <a:rPr lang="en-US" cap="small" dirty="0">
                <a:effectLst/>
              </a:rPr>
              <a:t>Lord</a:t>
            </a:r>
            <a:r>
              <a:rPr lang="en-US" dirty="0"/>
              <a:t> said to Moses, “Take all the leaders of the people and </a:t>
            </a:r>
            <a:r>
              <a:rPr lang="en-US" baseline="30000" dirty="0"/>
              <a:t>[</a:t>
            </a:r>
            <a:r>
              <a:rPr lang="en-US" baseline="30000" dirty="0">
                <a:hlinkClick r:id="rId8" tooltip="See footnote c"/>
              </a:rPr>
              <a:t>c</a:t>
            </a:r>
            <a:r>
              <a:rPr lang="en-US" baseline="30000" dirty="0"/>
              <a:t>]</a:t>
            </a:r>
            <a:r>
              <a:rPr lang="en-US" dirty="0"/>
              <a:t>execute them </a:t>
            </a:r>
            <a:r>
              <a:rPr lang="en-US" baseline="30000" dirty="0"/>
              <a:t>[</a:t>
            </a:r>
            <a:r>
              <a:rPr lang="en-US" baseline="30000" dirty="0">
                <a:hlinkClick r:id="rId9" tooltip="See footnote d"/>
              </a:rPr>
              <a:t>d</a:t>
            </a:r>
            <a:r>
              <a:rPr lang="en-US" baseline="30000" dirty="0"/>
              <a:t>]</a:t>
            </a:r>
            <a:r>
              <a:rPr lang="en-US" dirty="0"/>
              <a:t>in broad daylight before the </a:t>
            </a:r>
            <a:r>
              <a:rPr lang="en-US" cap="small" dirty="0">
                <a:effectLst/>
              </a:rPr>
              <a:t>Lord</a:t>
            </a:r>
            <a:r>
              <a:rPr lang="en-US" dirty="0"/>
              <a:t>, so that the fierce anger of the </a:t>
            </a:r>
            <a:r>
              <a:rPr lang="en-US" cap="small" dirty="0">
                <a:effectLst/>
              </a:rPr>
              <a:t>Lord</a:t>
            </a:r>
            <a:r>
              <a:rPr lang="en-US" dirty="0"/>
              <a:t> may turn away from Israel.” </a:t>
            </a:r>
            <a:r>
              <a:rPr lang="en-US" baseline="30000" dirty="0"/>
              <a:t>5 </a:t>
            </a:r>
            <a:r>
              <a:rPr lang="en-US" dirty="0"/>
              <a:t>So Moses said to the judges of Israel, “Each of you kill his men who have </a:t>
            </a:r>
            <a:r>
              <a:rPr lang="en-US" baseline="30000" dirty="0"/>
              <a:t>[</a:t>
            </a:r>
            <a:r>
              <a:rPr lang="en-US" baseline="30000" dirty="0">
                <a:hlinkClick r:id="rId10" tooltip="See footnote e"/>
              </a:rPr>
              <a:t>e</a:t>
            </a:r>
            <a:r>
              <a:rPr lang="en-US" baseline="30000" dirty="0"/>
              <a:t>]</a:t>
            </a:r>
            <a:r>
              <a:rPr lang="en-US" dirty="0"/>
              <a:t>become followers of </a:t>
            </a:r>
            <a:r>
              <a:rPr lang="en-US" baseline="30000" dirty="0"/>
              <a:t>[</a:t>
            </a:r>
            <a:r>
              <a:rPr lang="en-US" baseline="30000" dirty="0">
                <a:hlinkClick r:id="rId11" tooltip="See footnote f"/>
              </a:rPr>
              <a:t>f</a:t>
            </a:r>
            <a:r>
              <a:rPr lang="en-US" baseline="30000" dirty="0"/>
              <a:t>]</a:t>
            </a:r>
            <a:r>
              <a:rPr lang="en-US" dirty="0"/>
              <a:t>Baal of </a:t>
            </a:r>
            <a:r>
              <a:rPr lang="en-US" dirty="0" err="1"/>
              <a:t>Peor</a:t>
            </a:r>
            <a:r>
              <a:rPr lang="en-US" dirty="0"/>
              <a:t>.”</a:t>
            </a:r>
          </a:p>
          <a:p>
            <a:r>
              <a:rPr lang="en-US" baseline="30000" dirty="0"/>
              <a:t>6 </a:t>
            </a:r>
            <a:r>
              <a:rPr lang="en-US" dirty="0"/>
              <a:t>Then behold, one of the sons of Israel came and brought to his relatives a Midianite woman, in the sight of Moses and in the sight of the whole congregation of the sons of Israel, while they were weeping at the entrance of the tent of meeting. </a:t>
            </a:r>
            <a:r>
              <a:rPr lang="en-US" baseline="30000" dirty="0"/>
              <a:t>7 </a:t>
            </a:r>
            <a:r>
              <a:rPr lang="en-US" dirty="0"/>
              <a:t>When Phinehas the son of </a:t>
            </a:r>
            <a:r>
              <a:rPr lang="en-US" dirty="0" err="1"/>
              <a:t>Eleazar</a:t>
            </a:r>
            <a:r>
              <a:rPr lang="en-US" dirty="0"/>
              <a:t>, the son of Aaron the priest, saw it, he rose up from the midst of the congregation and took a spear in his hand, </a:t>
            </a:r>
            <a:r>
              <a:rPr lang="en-US" baseline="30000" dirty="0"/>
              <a:t>8 </a:t>
            </a:r>
            <a:r>
              <a:rPr lang="en-US" dirty="0"/>
              <a:t>and he went after the man of Israel into the inner room of the tent and pierced both of them, the man of Israel and the woman, through the abdomen. So the plague on the sons of Israel was brought to a halt. </a:t>
            </a:r>
            <a:r>
              <a:rPr lang="en-US" baseline="30000" dirty="0"/>
              <a:t>9 </a:t>
            </a:r>
            <a:r>
              <a:rPr lang="en-US" dirty="0"/>
              <a:t>But those who died from the plague were twenty-four thousand </a:t>
            </a:r>
            <a:r>
              <a:rPr lang="en-US" i="1" dirty="0"/>
              <a:t>in number</a:t>
            </a:r>
            <a:r>
              <a:rPr lang="en-US" dirty="0"/>
              <a:t>.</a:t>
            </a:r>
          </a:p>
          <a:p>
            <a:endParaRPr lang="en-US" dirty="0"/>
          </a:p>
          <a:p>
            <a:r>
              <a:rPr lang="en-US" dirty="0"/>
              <a:t>TESTING THE LORD</a:t>
            </a:r>
            <a:r>
              <a:rPr lang="en-US" baseline="0" dirty="0"/>
              <a:t> (Numbers 21)</a:t>
            </a:r>
          </a:p>
          <a:p>
            <a:r>
              <a:rPr lang="en-US" dirty="0"/>
              <a:t>When the Canaanite, the king of Arad, who lived in the </a:t>
            </a:r>
            <a:r>
              <a:rPr lang="en-US" baseline="30000" dirty="0"/>
              <a:t>[</a:t>
            </a:r>
            <a:r>
              <a:rPr lang="en-US" baseline="30000" dirty="0">
                <a:hlinkClick r:id="rId12" tooltip="See footnote a"/>
              </a:rPr>
              <a:t>a</a:t>
            </a:r>
            <a:r>
              <a:rPr lang="en-US" baseline="30000" dirty="0"/>
              <a:t>]</a:t>
            </a:r>
            <a:r>
              <a:rPr lang="en-US" dirty="0"/>
              <a:t>Negev, heard that Israel was coming by the way of </a:t>
            </a:r>
            <a:r>
              <a:rPr lang="en-US" dirty="0" err="1"/>
              <a:t>Atharim</a:t>
            </a:r>
            <a:r>
              <a:rPr lang="en-US" dirty="0"/>
              <a:t>, he fought against Israel and took some of them captive. </a:t>
            </a:r>
            <a:r>
              <a:rPr lang="en-US" baseline="30000" dirty="0"/>
              <a:t>2 </a:t>
            </a:r>
            <a:r>
              <a:rPr lang="en-US" dirty="0"/>
              <a:t>So Israel made a vow to the </a:t>
            </a:r>
            <a:r>
              <a:rPr lang="en-US" cap="small" dirty="0">
                <a:effectLst/>
              </a:rPr>
              <a:t>Lord</a:t>
            </a:r>
            <a:r>
              <a:rPr lang="en-US" dirty="0"/>
              <a:t> and said, “If You will indeed hand over this people to me, then I will </a:t>
            </a:r>
            <a:r>
              <a:rPr lang="en-US" baseline="30000" dirty="0"/>
              <a:t>[</a:t>
            </a:r>
            <a:r>
              <a:rPr lang="en-US" baseline="30000" dirty="0">
                <a:hlinkClick r:id="rId13" tooltip="See footnote b"/>
              </a:rPr>
              <a:t>b</a:t>
            </a:r>
            <a:r>
              <a:rPr lang="en-US" baseline="30000" dirty="0"/>
              <a:t>]</a:t>
            </a:r>
            <a:r>
              <a:rPr lang="en-US" dirty="0"/>
              <a:t>utterly destroy their cities.” </a:t>
            </a:r>
            <a:r>
              <a:rPr lang="en-US" baseline="30000" dirty="0"/>
              <a:t>3 </a:t>
            </a:r>
            <a:r>
              <a:rPr lang="en-US" dirty="0"/>
              <a:t>The </a:t>
            </a:r>
            <a:r>
              <a:rPr lang="en-US" cap="small" dirty="0">
                <a:effectLst/>
              </a:rPr>
              <a:t>Lord</a:t>
            </a:r>
            <a:r>
              <a:rPr lang="en-US" dirty="0"/>
              <a:t> heard the voice of Israel and turned over the Canaanites; then they </a:t>
            </a:r>
            <a:r>
              <a:rPr lang="en-US" baseline="30000" dirty="0"/>
              <a:t>[</a:t>
            </a:r>
            <a:r>
              <a:rPr lang="en-US" baseline="30000" dirty="0">
                <a:hlinkClick r:id="rId14" tooltip="See footnote c"/>
              </a:rPr>
              <a:t>c</a:t>
            </a:r>
            <a:r>
              <a:rPr lang="en-US" baseline="30000" dirty="0"/>
              <a:t>]</a:t>
            </a:r>
            <a:r>
              <a:rPr lang="en-US" dirty="0"/>
              <a:t>utterly destroyed them and their cities. And the place was named </a:t>
            </a:r>
            <a:r>
              <a:rPr lang="en-US" baseline="30000" dirty="0"/>
              <a:t>[</a:t>
            </a:r>
            <a:r>
              <a:rPr lang="en-US" baseline="30000" dirty="0">
                <a:hlinkClick r:id="rId15" tooltip="See footnote d"/>
              </a:rPr>
              <a:t>d</a:t>
            </a:r>
            <a:r>
              <a:rPr lang="en-US" baseline="30000" dirty="0"/>
              <a:t>]</a:t>
            </a:r>
            <a:r>
              <a:rPr lang="en-US" dirty="0" err="1"/>
              <a:t>Hormah</a:t>
            </a:r>
            <a:r>
              <a:rPr lang="en-US" dirty="0"/>
              <a:t>.</a:t>
            </a:r>
          </a:p>
          <a:p>
            <a:r>
              <a:rPr lang="en-US" baseline="30000" dirty="0"/>
              <a:t>4 </a:t>
            </a:r>
            <a:r>
              <a:rPr lang="en-US" dirty="0"/>
              <a:t>Then they set out from Mount </a:t>
            </a:r>
            <a:r>
              <a:rPr lang="en-US" dirty="0" err="1"/>
              <a:t>Hor</a:t>
            </a:r>
            <a:r>
              <a:rPr lang="en-US" dirty="0"/>
              <a:t> by the way of the </a:t>
            </a:r>
            <a:r>
              <a:rPr lang="en-US" baseline="30000" dirty="0"/>
              <a:t>[</a:t>
            </a:r>
            <a:r>
              <a:rPr lang="en-US" baseline="30000" dirty="0">
                <a:hlinkClick r:id="rId16" tooltip="See footnote e"/>
              </a:rPr>
              <a:t>e</a:t>
            </a:r>
            <a:r>
              <a:rPr lang="en-US" baseline="30000" dirty="0"/>
              <a:t>]</a:t>
            </a:r>
            <a:r>
              <a:rPr lang="en-US" dirty="0"/>
              <a:t>Red Sea, to go around the land of Edom; and the </a:t>
            </a:r>
            <a:r>
              <a:rPr lang="en-US" baseline="30000" dirty="0"/>
              <a:t>[</a:t>
            </a:r>
            <a:r>
              <a:rPr lang="en-US" baseline="30000" dirty="0">
                <a:hlinkClick r:id="rId17" tooltip="See footnote f"/>
              </a:rPr>
              <a:t>f</a:t>
            </a:r>
            <a:r>
              <a:rPr lang="en-US" baseline="30000" dirty="0"/>
              <a:t>]</a:t>
            </a:r>
            <a:r>
              <a:rPr lang="en-US" dirty="0"/>
              <a:t>people became impatient because of the journey. </a:t>
            </a:r>
            <a:r>
              <a:rPr lang="en-US" baseline="30000" dirty="0"/>
              <a:t>5 </a:t>
            </a:r>
            <a:r>
              <a:rPr lang="en-US" dirty="0"/>
              <a:t>So the people spoke against God and Moses: “Why have you brought us up from Egypt to die in the wilderness? For there is no </a:t>
            </a:r>
            <a:r>
              <a:rPr lang="en-US" baseline="30000" dirty="0"/>
              <a:t>[</a:t>
            </a:r>
            <a:r>
              <a:rPr lang="en-US" baseline="30000" dirty="0">
                <a:hlinkClick r:id="rId18" tooltip="See footnote g"/>
              </a:rPr>
              <a:t>g</a:t>
            </a:r>
            <a:r>
              <a:rPr lang="en-US" baseline="30000" dirty="0"/>
              <a:t>]</a:t>
            </a:r>
            <a:r>
              <a:rPr lang="en-US" dirty="0"/>
              <a:t>food and no water, and </a:t>
            </a:r>
            <a:r>
              <a:rPr lang="en-US" baseline="30000" dirty="0"/>
              <a:t>[</a:t>
            </a:r>
            <a:r>
              <a:rPr lang="en-US" baseline="30000" dirty="0">
                <a:hlinkClick r:id="rId19" tooltip="See footnote h"/>
              </a:rPr>
              <a:t>h</a:t>
            </a:r>
            <a:r>
              <a:rPr lang="en-US" baseline="30000" dirty="0"/>
              <a:t>]</a:t>
            </a:r>
            <a:r>
              <a:rPr lang="en-US" dirty="0"/>
              <a:t>we are disgusted with </a:t>
            </a:r>
            <a:r>
              <a:rPr lang="en-US" baseline="30000" dirty="0"/>
              <a:t>[</a:t>
            </a:r>
            <a:r>
              <a:rPr lang="en-US" baseline="30000" dirty="0" err="1">
                <a:hlinkClick r:id="rId20" tooltip="See footnote i"/>
              </a:rPr>
              <a:t>i</a:t>
            </a:r>
            <a:r>
              <a:rPr lang="en-US" baseline="30000" dirty="0"/>
              <a:t>]</a:t>
            </a:r>
            <a:r>
              <a:rPr lang="en-US" dirty="0"/>
              <a:t>this miserable food.”</a:t>
            </a:r>
            <a:endParaRPr lang="en-US" b="1" dirty="0"/>
          </a:p>
          <a:p>
            <a:r>
              <a:rPr lang="en-US" baseline="30000" dirty="0"/>
              <a:t>6 </a:t>
            </a:r>
            <a:r>
              <a:rPr lang="en-US" dirty="0"/>
              <a:t>Then the </a:t>
            </a:r>
            <a:r>
              <a:rPr lang="en-US" cap="small" dirty="0">
                <a:effectLst/>
              </a:rPr>
              <a:t>Lord</a:t>
            </a:r>
            <a:r>
              <a:rPr lang="en-US" dirty="0"/>
              <a:t> sent fiery serpents among the people and they bit the people, so that many people of Israel died. </a:t>
            </a:r>
          </a:p>
          <a:p>
            <a:endParaRPr lang="en-US" dirty="0"/>
          </a:p>
          <a:p>
            <a:pPr defTabSz="942289">
              <a:defRPr/>
            </a:pPr>
            <a:r>
              <a:rPr lang="en-US" dirty="0"/>
              <a:t>GRUMBLING AGAINST GOD (Numbers 14)</a:t>
            </a:r>
          </a:p>
          <a:p>
            <a:pPr defTabSz="942289">
              <a:defRPr/>
            </a:pPr>
            <a:r>
              <a:rPr lang="en-US" dirty="0"/>
              <a:t>14 Then all the congregation </a:t>
            </a:r>
            <a:r>
              <a:rPr lang="en-US" baseline="30000" dirty="0"/>
              <a:t>[</a:t>
            </a:r>
            <a:r>
              <a:rPr lang="en-US" baseline="30000" dirty="0">
                <a:hlinkClick r:id="rId21" tooltip="See footnote a"/>
              </a:rPr>
              <a:t>a</a:t>
            </a:r>
            <a:r>
              <a:rPr lang="en-US" baseline="30000" dirty="0"/>
              <a:t>]</a:t>
            </a:r>
            <a:r>
              <a:rPr lang="en-US" dirty="0"/>
              <a:t>raised their voices and cried out, and the people wept </a:t>
            </a:r>
            <a:r>
              <a:rPr lang="en-US" baseline="30000" dirty="0"/>
              <a:t>[</a:t>
            </a:r>
            <a:r>
              <a:rPr lang="en-US" baseline="30000" dirty="0">
                <a:hlinkClick r:id="rId22" tooltip="See footnote b"/>
              </a:rPr>
              <a:t>b</a:t>
            </a:r>
            <a:r>
              <a:rPr lang="en-US" baseline="30000" dirty="0"/>
              <a:t>]</a:t>
            </a:r>
            <a:r>
              <a:rPr lang="en-US" dirty="0"/>
              <a:t>that night. </a:t>
            </a:r>
            <a:r>
              <a:rPr lang="en-US" baseline="30000" dirty="0"/>
              <a:t>2 </a:t>
            </a:r>
            <a:r>
              <a:rPr lang="en-US" dirty="0"/>
              <a:t>And all the sons of Israel grumbled against Moses and Aaron; and the entire congregation said to them, “If only we had died in the land of Egypt! Or </a:t>
            </a:r>
            <a:r>
              <a:rPr lang="en-US" i="1" dirty="0"/>
              <a:t>even</a:t>
            </a:r>
            <a:r>
              <a:rPr lang="en-US" dirty="0"/>
              <a:t> if we had died in this wilderness! </a:t>
            </a:r>
            <a:r>
              <a:rPr lang="en-US" baseline="30000" dirty="0"/>
              <a:t>3 </a:t>
            </a:r>
            <a:r>
              <a:rPr lang="en-US" dirty="0"/>
              <a:t>So why is the </a:t>
            </a:r>
            <a:r>
              <a:rPr lang="en-US" cap="small" dirty="0">
                <a:effectLst/>
              </a:rPr>
              <a:t>Lord</a:t>
            </a:r>
            <a:r>
              <a:rPr lang="en-US" dirty="0"/>
              <a:t> bringing us into this land to fall by the sword? Our wives and our little ones will become plunder! Would it not be better for us to return to Egypt?” </a:t>
            </a:r>
            <a:r>
              <a:rPr lang="en-US" baseline="30000" dirty="0"/>
              <a:t>4 </a:t>
            </a:r>
            <a:r>
              <a:rPr lang="en-US" dirty="0"/>
              <a:t>So they said to one another, “Let’s appoint a leader and return to Egypt!”</a:t>
            </a:r>
          </a:p>
          <a:p>
            <a:endParaRPr lang="en-US" dirty="0"/>
          </a:p>
          <a:p>
            <a:pPr defTabSz="942289">
              <a:defRPr/>
            </a:pPr>
            <a:r>
              <a:rPr lang="en-US" baseline="30000" dirty="0"/>
              <a:t>11 </a:t>
            </a:r>
            <a:r>
              <a:rPr lang="en-US" dirty="0"/>
              <a:t>And the </a:t>
            </a:r>
            <a:r>
              <a:rPr lang="en-US" cap="small" dirty="0">
                <a:effectLst/>
              </a:rPr>
              <a:t>Lord</a:t>
            </a:r>
            <a:r>
              <a:rPr lang="en-US" dirty="0"/>
              <a:t> said to Moses, “How long will this people be disrespectful to Me? And how long will they not </a:t>
            </a:r>
            <a:r>
              <a:rPr lang="en-US" baseline="30000" dirty="0"/>
              <a:t>[</a:t>
            </a:r>
            <a:r>
              <a:rPr lang="en-US" baseline="30000" dirty="0">
                <a:hlinkClick r:id="rId23" tooltip="See footnote e"/>
              </a:rPr>
              <a:t>e</a:t>
            </a:r>
            <a:r>
              <a:rPr lang="en-US" baseline="30000" dirty="0"/>
              <a:t>]</a:t>
            </a:r>
            <a:r>
              <a:rPr lang="en-US" dirty="0"/>
              <a:t>believe in Me, despite all the signs that I have performed in their midst? </a:t>
            </a:r>
            <a:r>
              <a:rPr lang="en-US" baseline="30000" dirty="0"/>
              <a:t>12 </a:t>
            </a:r>
            <a:r>
              <a:rPr lang="en-US" dirty="0"/>
              <a:t>I will strike them with </a:t>
            </a:r>
            <a:r>
              <a:rPr lang="en-US" baseline="30000" dirty="0"/>
              <a:t>[</a:t>
            </a:r>
            <a:r>
              <a:rPr lang="en-US" baseline="30000" dirty="0">
                <a:hlinkClick r:id="rId24" tooltip="See footnote f"/>
              </a:rPr>
              <a:t>f</a:t>
            </a:r>
            <a:r>
              <a:rPr lang="en-US" baseline="30000" dirty="0"/>
              <a:t>]</a:t>
            </a:r>
            <a:r>
              <a:rPr lang="en-US" dirty="0"/>
              <a:t>plague and dispossess them, and I will make you into a nation greater and mightier than they.”</a:t>
            </a:r>
          </a:p>
          <a:p>
            <a:endParaRPr lang="en-US" dirty="0"/>
          </a:p>
          <a:p>
            <a:endParaRPr lang="en-US" dirty="0"/>
          </a:p>
          <a:p>
            <a:endParaRPr lang="en-US" dirty="0"/>
          </a:p>
          <a:p>
            <a:pPr defTabSz="942289">
              <a:defRPr/>
            </a:pPr>
            <a:r>
              <a:rPr lang="en-US" dirty="0"/>
              <a:t>IDOLATRY: </a:t>
            </a:r>
          </a:p>
          <a:p>
            <a:r>
              <a:rPr lang="en-US" dirty="0"/>
              <a:t>What do I long for so much that my heart demands, Give me this, or else Ill die</a:t>
            </a:r>
          </a:p>
          <a:p>
            <a:r>
              <a:rPr lang="en-US" dirty="0"/>
              <a:t>SEXUAL IMMORALITY: Fornication, adultery-</a:t>
            </a:r>
            <a:r>
              <a:rPr lang="en-US" b="1" dirty="0"/>
              <a:t>Matthew 5:27-28</a:t>
            </a:r>
          </a:p>
          <a:p>
            <a:r>
              <a:rPr lang="en-US" baseline="30000" dirty="0"/>
              <a:t>27 </a:t>
            </a:r>
            <a:r>
              <a:rPr lang="en-US" dirty="0"/>
              <a:t>“You have heard that it was said, ‘</a:t>
            </a:r>
            <a:r>
              <a:rPr lang="en-US" cap="small" dirty="0">
                <a:effectLst/>
              </a:rPr>
              <a:t>You shall not commit adultery</a:t>
            </a:r>
            <a:r>
              <a:rPr lang="en-US" dirty="0"/>
              <a:t>’; </a:t>
            </a:r>
            <a:r>
              <a:rPr lang="en-US" baseline="30000" dirty="0"/>
              <a:t>28 </a:t>
            </a:r>
            <a:r>
              <a:rPr lang="en-US" dirty="0"/>
              <a:t>but I say to you that everyone who looks at a woman with lust for her has already committed adultery with her in his heart. </a:t>
            </a:r>
          </a:p>
          <a:p>
            <a:r>
              <a:rPr lang="en-US" dirty="0"/>
              <a:t>, same sex relationship.</a:t>
            </a:r>
          </a:p>
          <a:p>
            <a:r>
              <a:rPr lang="en-US" dirty="0"/>
              <a:t>Grumble-to murmur,</a:t>
            </a:r>
            <a:r>
              <a:rPr lang="en-US" baseline="0" dirty="0"/>
              <a:t> </a:t>
            </a:r>
            <a:r>
              <a:rPr lang="en-US" dirty="0"/>
              <a:t>to show “BURNING discontent“</a:t>
            </a:r>
          </a:p>
          <a:p>
            <a:endParaRPr lang="en-US" dirty="0"/>
          </a:p>
        </p:txBody>
      </p:sp>
      <p:sp>
        <p:nvSpPr>
          <p:cNvPr id="4" name="Slide Number Placeholder 3"/>
          <p:cNvSpPr>
            <a:spLocks noGrp="1"/>
          </p:cNvSpPr>
          <p:nvPr>
            <p:ph type="sldNum" sz="quarter" idx="10"/>
          </p:nvPr>
        </p:nvSpPr>
        <p:spPr/>
        <p:txBody>
          <a:bodyPr/>
          <a:lstStyle/>
          <a:p>
            <a:fld id="{9EEBF6CF-26EC-42DB-AAA7-805428CFFA30}" type="slidenum">
              <a:rPr lang="en-US" smtClean="0"/>
              <a:t>9</a:t>
            </a:fld>
            <a:endParaRPr lang="en-US"/>
          </a:p>
        </p:txBody>
      </p:sp>
    </p:spTree>
    <p:extLst>
      <p:ext uri="{BB962C8B-B14F-4D97-AF65-F5344CB8AC3E}">
        <p14:creationId xmlns:p14="http://schemas.microsoft.com/office/powerpoint/2010/main" val="14061150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2E80212-DDDD-453D-9EB5-09871A8ECD13}" type="datetimeFigureOut">
              <a:rPr lang="en-US" smtClean="0"/>
              <a:t>9/23/23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C67DAE-001D-45DC-8DBC-C0E92D8A2EF8}" type="slidenum">
              <a:rPr lang="en-US" smtClean="0"/>
              <a:t>‹#›</a:t>
            </a:fld>
            <a:endParaRPr lang="en-US"/>
          </a:p>
        </p:txBody>
      </p:sp>
    </p:spTree>
    <p:extLst>
      <p:ext uri="{BB962C8B-B14F-4D97-AF65-F5344CB8AC3E}">
        <p14:creationId xmlns:p14="http://schemas.microsoft.com/office/powerpoint/2010/main" val="37965836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2E80212-DDDD-453D-9EB5-09871A8ECD13}" type="datetimeFigureOut">
              <a:rPr lang="en-US" smtClean="0"/>
              <a:t>9/23/23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C67DAE-001D-45DC-8DBC-C0E92D8A2EF8}" type="slidenum">
              <a:rPr lang="en-US" smtClean="0"/>
              <a:t>‹#›</a:t>
            </a:fld>
            <a:endParaRPr lang="en-US"/>
          </a:p>
        </p:txBody>
      </p:sp>
    </p:spTree>
    <p:extLst>
      <p:ext uri="{BB962C8B-B14F-4D97-AF65-F5344CB8AC3E}">
        <p14:creationId xmlns:p14="http://schemas.microsoft.com/office/powerpoint/2010/main" val="26273660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2E80212-DDDD-453D-9EB5-09871A8ECD13}" type="datetimeFigureOut">
              <a:rPr lang="en-US" smtClean="0"/>
              <a:t>9/23/23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C67DAE-001D-45DC-8DBC-C0E92D8A2EF8}" type="slidenum">
              <a:rPr lang="en-US" smtClean="0"/>
              <a:t>‹#›</a:t>
            </a:fld>
            <a:endParaRPr lang="en-US"/>
          </a:p>
        </p:txBody>
      </p:sp>
    </p:spTree>
    <p:extLst>
      <p:ext uri="{BB962C8B-B14F-4D97-AF65-F5344CB8AC3E}">
        <p14:creationId xmlns:p14="http://schemas.microsoft.com/office/powerpoint/2010/main" val="7447411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2E80212-DDDD-453D-9EB5-09871A8ECD13}" type="datetimeFigureOut">
              <a:rPr lang="en-US" smtClean="0"/>
              <a:t>9/23/23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C67DAE-001D-45DC-8DBC-C0E92D8A2EF8}" type="slidenum">
              <a:rPr lang="en-US" smtClean="0"/>
              <a:t>‹#›</a:t>
            </a:fld>
            <a:endParaRPr lang="en-US"/>
          </a:p>
        </p:txBody>
      </p:sp>
    </p:spTree>
    <p:extLst>
      <p:ext uri="{BB962C8B-B14F-4D97-AF65-F5344CB8AC3E}">
        <p14:creationId xmlns:p14="http://schemas.microsoft.com/office/powerpoint/2010/main" val="19887012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2E80212-DDDD-453D-9EB5-09871A8ECD13}" type="datetimeFigureOut">
              <a:rPr lang="en-US" smtClean="0"/>
              <a:t>9/23/23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C67DAE-001D-45DC-8DBC-C0E92D8A2EF8}" type="slidenum">
              <a:rPr lang="en-US" smtClean="0"/>
              <a:t>‹#›</a:t>
            </a:fld>
            <a:endParaRPr lang="en-US"/>
          </a:p>
        </p:txBody>
      </p:sp>
    </p:spTree>
    <p:extLst>
      <p:ext uri="{BB962C8B-B14F-4D97-AF65-F5344CB8AC3E}">
        <p14:creationId xmlns:p14="http://schemas.microsoft.com/office/powerpoint/2010/main" val="23627048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2E80212-DDDD-453D-9EB5-09871A8ECD13}" type="datetimeFigureOut">
              <a:rPr lang="en-US" smtClean="0"/>
              <a:t>9/23/23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C67DAE-001D-45DC-8DBC-C0E92D8A2EF8}" type="slidenum">
              <a:rPr lang="en-US" smtClean="0"/>
              <a:t>‹#›</a:t>
            </a:fld>
            <a:endParaRPr lang="en-US"/>
          </a:p>
        </p:txBody>
      </p:sp>
    </p:spTree>
    <p:extLst>
      <p:ext uri="{BB962C8B-B14F-4D97-AF65-F5344CB8AC3E}">
        <p14:creationId xmlns:p14="http://schemas.microsoft.com/office/powerpoint/2010/main" val="24128498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2E80212-DDDD-453D-9EB5-09871A8ECD13}" type="datetimeFigureOut">
              <a:rPr lang="en-US" smtClean="0"/>
              <a:t>9/23/23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8C67DAE-001D-45DC-8DBC-C0E92D8A2EF8}" type="slidenum">
              <a:rPr lang="en-US" smtClean="0"/>
              <a:t>‹#›</a:t>
            </a:fld>
            <a:endParaRPr lang="en-US"/>
          </a:p>
        </p:txBody>
      </p:sp>
    </p:spTree>
    <p:extLst>
      <p:ext uri="{BB962C8B-B14F-4D97-AF65-F5344CB8AC3E}">
        <p14:creationId xmlns:p14="http://schemas.microsoft.com/office/powerpoint/2010/main" val="9757719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2E80212-DDDD-453D-9EB5-09871A8ECD13}" type="datetimeFigureOut">
              <a:rPr lang="en-US" smtClean="0"/>
              <a:t>9/23/23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8C67DAE-001D-45DC-8DBC-C0E92D8A2EF8}" type="slidenum">
              <a:rPr lang="en-US" smtClean="0"/>
              <a:t>‹#›</a:t>
            </a:fld>
            <a:endParaRPr lang="en-US"/>
          </a:p>
        </p:txBody>
      </p:sp>
    </p:spTree>
    <p:extLst>
      <p:ext uri="{BB962C8B-B14F-4D97-AF65-F5344CB8AC3E}">
        <p14:creationId xmlns:p14="http://schemas.microsoft.com/office/powerpoint/2010/main" val="38720285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E80212-DDDD-453D-9EB5-09871A8ECD13}" type="datetimeFigureOut">
              <a:rPr lang="en-US" smtClean="0"/>
              <a:t>9/23/23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8C67DAE-001D-45DC-8DBC-C0E92D8A2EF8}" type="slidenum">
              <a:rPr lang="en-US" smtClean="0"/>
              <a:t>‹#›</a:t>
            </a:fld>
            <a:endParaRPr lang="en-US"/>
          </a:p>
        </p:txBody>
      </p:sp>
    </p:spTree>
    <p:extLst>
      <p:ext uri="{BB962C8B-B14F-4D97-AF65-F5344CB8AC3E}">
        <p14:creationId xmlns:p14="http://schemas.microsoft.com/office/powerpoint/2010/main" val="15120443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2E80212-DDDD-453D-9EB5-09871A8ECD13}" type="datetimeFigureOut">
              <a:rPr lang="en-US" smtClean="0"/>
              <a:t>9/23/23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C67DAE-001D-45DC-8DBC-C0E92D8A2EF8}" type="slidenum">
              <a:rPr lang="en-US" smtClean="0"/>
              <a:t>‹#›</a:t>
            </a:fld>
            <a:endParaRPr lang="en-US"/>
          </a:p>
        </p:txBody>
      </p:sp>
    </p:spTree>
    <p:extLst>
      <p:ext uri="{BB962C8B-B14F-4D97-AF65-F5344CB8AC3E}">
        <p14:creationId xmlns:p14="http://schemas.microsoft.com/office/powerpoint/2010/main" val="41237770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2E80212-DDDD-453D-9EB5-09871A8ECD13}" type="datetimeFigureOut">
              <a:rPr lang="en-US" smtClean="0"/>
              <a:t>9/23/23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C67DAE-001D-45DC-8DBC-C0E92D8A2EF8}" type="slidenum">
              <a:rPr lang="en-US" smtClean="0"/>
              <a:t>‹#›</a:t>
            </a:fld>
            <a:endParaRPr lang="en-US"/>
          </a:p>
        </p:txBody>
      </p:sp>
    </p:spTree>
    <p:extLst>
      <p:ext uri="{BB962C8B-B14F-4D97-AF65-F5344CB8AC3E}">
        <p14:creationId xmlns:p14="http://schemas.microsoft.com/office/powerpoint/2010/main" val="12889338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A close-up of a book&#10;&#10;Description automatically generated">
            <a:extLst>
              <a:ext uri="{FF2B5EF4-FFF2-40B4-BE49-F238E27FC236}">
                <a16:creationId xmlns:a16="http://schemas.microsoft.com/office/drawing/2014/main" id="{A4849CCC-FADA-90AC-C194-D651FB0FDEA8}"/>
              </a:ext>
            </a:extLst>
          </p:cNvPr>
          <p:cNvPicPr>
            <a:picLocks noChangeAspect="1"/>
          </p:cNvPicPr>
          <p:nvPr userDrawn="1"/>
        </p:nvPicPr>
        <p:blipFill rotWithShape="1">
          <a:blip r:embed="rId13">
            <a:extLst>
              <a:ext uri="{28A0092B-C50C-407E-A947-70E740481C1C}">
                <a14:useLocalDpi xmlns:a14="http://schemas.microsoft.com/office/drawing/2010/main" val="0"/>
              </a:ext>
            </a:extLst>
          </a:blip>
          <a:srcRect r="25000"/>
          <a:stretch/>
        </p:blipFill>
        <p:spPr>
          <a:xfrm>
            <a:off x="0" y="0"/>
            <a:ext cx="9144000" cy="6858000"/>
          </a:xfrm>
          <a:prstGeom prst="rect">
            <a:avLst/>
          </a:prstGeom>
        </p:spPr>
      </p:pic>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E80212-DDDD-453D-9EB5-09871A8ECD13}" type="datetimeFigureOut">
              <a:rPr lang="en-US" smtClean="0"/>
              <a:t>9/23/23</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C67DAE-001D-45DC-8DBC-C0E92D8A2EF8}" type="slidenum">
              <a:rPr lang="en-US" smtClean="0"/>
              <a:t>‹#›</a:t>
            </a:fld>
            <a:endParaRPr lang="en-US"/>
          </a:p>
        </p:txBody>
      </p:sp>
    </p:spTree>
    <p:extLst>
      <p:ext uri="{BB962C8B-B14F-4D97-AF65-F5344CB8AC3E}">
        <p14:creationId xmlns:p14="http://schemas.microsoft.com/office/powerpoint/2010/main" val="17343359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1" y="1165622"/>
            <a:ext cx="8696325" cy="1790700"/>
          </a:xfrm>
        </p:spPr>
        <p:txBody>
          <a:bodyPr>
            <a:normAutofit/>
          </a:bodyPr>
          <a:lstStyle/>
          <a:p>
            <a:r>
              <a:rPr lang="en-US" sz="5400" dirty="0">
                <a:latin typeface="Arial" panose="020B0604020202020204" pitchFamily="34" charset="0"/>
                <a:cs typeface="Arial" panose="020B0604020202020204" pitchFamily="34" charset="0"/>
              </a:rPr>
              <a:t>A SPIRITUAL INVENTORY</a:t>
            </a:r>
          </a:p>
        </p:txBody>
      </p:sp>
      <p:sp>
        <p:nvSpPr>
          <p:cNvPr id="3" name="Subtitle 2"/>
          <p:cNvSpPr>
            <a:spLocks noGrp="1"/>
          </p:cNvSpPr>
          <p:nvPr>
            <p:ph type="subTitle" idx="1"/>
          </p:nvPr>
        </p:nvSpPr>
        <p:spPr/>
        <p:txBody>
          <a:bodyPr>
            <a:normAutofit/>
          </a:bodyPr>
          <a:lstStyle/>
          <a:p>
            <a:r>
              <a:rPr lang="en-US" sz="4050" dirty="0"/>
              <a:t>1 CORINTHIANS 10:1-13</a:t>
            </a:r>
          </a:p>
        </p:txBody>
      </p:sp>
    </p:spTree>
    <p:extLst>
      <p:ext uri="{BB962C8B-B14F-4D97-AF65-F5344CB8AC3E}">
        <p14:creationId xmlns:p14="http://schemas.microsoft.com/office/powerpoint/2010/main" val="19381746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Black" panose="020B0A04020102020204" pitchFamily="34" charset="0"/>
              </a:rPr>
              <a:t>The 3</a:t>
            </a:r>
            <a:r>
              <a:rPr lang="en-US" baseline="30000" dirty="0">
                <a:latin typeface="Arial Black" panose="020B0A04020102020204" pitchFamily="34" charset="0"/>
              </a:rPr>
              <a:t>rd</a:t>
            </a:r>
            <a:r>
              <a:rPr lang="en-US" dirty="0">
                <a:latin typeface="Arial Black" panose="020B0A04020102020204" pitchFamily="34" charset="0"/>
              </a:rPr>
              <a:t> REMINDER </a:t>
            </a:r>
            <a:r>
              <a:rPr lang="en-US" dirty="0"/>
              <a:t>(v11)</a:t>
            </a:r>
          </a:p>
        </p:txBody>
      </p:sp>
      <p:sp>
        <p:nvSpPr>
          <p:cNvPr id="3" name="Content Placeholder 2"/>
          <p:cNvSpPr>
            <a:spLocks noGrp="1"/>
          </p:cNvSpPr>
          <p:nvPr>
            <p:ph idx="1"/>
          </p:nvPr>
        </p:nvSpPr>
        <p:spPr>
          <a:xfrm>
            <a:off x="628650" y="2053828"/>
            <a:ext cx="8179594" cy="3263504"/>
          </a:xfrm>
        </p:spPr>
        <p:txBody>
          <a:bodyPr>
            <a:normAutofit/>
          </a:bodyPr>
          <a:lstStyle/>
          <a:p>
            <a:r>
              <a:rPr lang="en-US" sz="3600" dirty="0"/>
              <a:t>Now these things </a:t>
            </a:r>
            <a:r>
              <a:rPr lang="en-US" sz="3600" i="1" dirty="0">
                <a:solidFill>
                  <a:srgbClr val="FF0000"/>
                </a:solidFill>
              </a:rPr>
              <a:t>happened</a:t>
            </a:r>
            <a:r>
              <a:rPr lang="en-US" sz="3600" dirty="0"/>
              <a:t> to them as an </a:t>
            </a:r>
            <a:r>
              <a:rPr lang="en-US" sz="3600" i="1" dirty="0">
                <a:solidFill>
                  <a:srgbClr val="FF0000"/>
                </a:solidFill>
              </a:rPr>
              <a:t>example</a:t>
            </a:r>
            <a:r>
              <a:rPr lang="en-US" sz="3600" dirty="0"/>
              <a:t>, and they </a:t>
            </a:r>
            <a:r>
              <a:rPr lang="en-US" sz="3600" i="1" dirty="0">
                <a:solidFill>
                  <a:srgbClr val="FF0000"/>
                </a:solidFill>
              </a:rPr>
              <a:t>were written</a:t>
            </a:r>
            <a:r>
              <a:rPr lang="en-US" sz="3600" dirty="0"/>
              <a:t> for our </a:t>
            </a:r>
            <a:r>
              <a:rPr lang="en-US" sz="3600" i="1" dirty="0">
                <a:solidFill>
                  <a:srgbClr val="FF0000"/>
                </a:solidFill>
              </a:rPr>
              <a:t>instruction</a:t>
            </a:r>
            <a:r>
              <a:rPr lang="en-US" sz="3600" dirty="0"/>
              <a:t>, </a:t>
            </a:r>
            <a:r>
              <a:rPr lang="en-US" sz="4050" b="1" i="1" u="sng" dirty="0"/>
              <a:t>upon whom the ends of the ages have come</a:t>
            </a:r>
            <a:r>
              <a:rPr lang="en-US" sz="3600" dirty="0"/>
              <a:t>.</a:t>
            </a:r>
          </a:p>
        </p:txBody>
      </p:sp>
    </p:spTree>
    <p:extLst>
      <p:ext uri="{BB962C8B-B14F-4D97-AF65-F5344CB8AC3E}">
        <p14:creationId xmlns:p14="http://schemas.microsoft.com/office/powerpoint/2010/main" val="1561342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Black" panose="020B0A04020102020204" pitchFamily="34" charset="0"/>
              </a:rPr>
              <a:t>The WARNING </a:t>
            </a:r>
            <a:r>
              <a:rPr lang="en-US" dirty="0"/>
              <a:t>(v12)</a:t>
            </a:r>
          </a:p>
        </p:txBody>
      </p:sp>
      <p:sp>
        <p:nvSpPr>
          <p:cNvPr id="3" name="Content Placeholder 2"/>
          <p:cNvSpPr>
            <a:spLocks noGrp="1"/>
          </p:cNvSpPr>
          <p:nvPr>
            <p:ph idx="1"/>
          </p:nvPr>
        </p:nvSpPr>
        <p:spPr/>
        <p:txBody>
          <a:bodyPr>
            <a:normAutofit/>
          </a:bodyPr>
          <a:lstStyle/>
          <a:p>
            <a:pPr marL="0" indent="0">
              <a:buNone/>
            </a:pPr>
            <a:r>
              <a:rPr lang="en-US" sz="3300" dirty="0"/>
              <a:t>Therefore let the one </a:t>
            </a:r>
            <a:r>
              <a:rPr lang="en-US" sz="3300" i="1" u="sng" dirty="0"/>
              <a:t>wh</a:t>
            </a:r>
            <a:r>
              <a:rPr lang="en-US" sz="3300" u="sng" dirty="0"/>
              <a:t>o </a:t>
            </a:r>
            <a:r>
              <a:rPr lang="en-US" sz="3300" i="1" u="sng" dirty="0"/>
              <a:t>thinks he stands </a:t>
            </a:r>
            <a:r>
              <a:rPr lang="en-US" sz="4050" b="1" u="sng" dirty="0">
                <a:solidFill>
                  <a:srgbClr val="FF0000"/>
                </a:solidFill>
              </a:rPr>
              <a:t>WATCH OUT</a:t>
            </a:r>
            <a:r>
              <a:rPr lang="en-US" sz="3300" dirty="0"/>
              <a:t> that he does not fall.</a:t>
            </a:r>
          </a:p>
        </p:txBody>
      </p:sp>
    </p:spTree>
    <p:extLst>
      <p:ext uri="{BB962C8B-B14F-4D97-AF65-F5344CB8AC3E}">
        <p14:creationId xmlns:p14="http://schemas.microsoft.com/office/powerpoint/2010/main" val="42190989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Black" panose="020B0A04020102020204" pitchFamily="34" charset="0"/>
              </a:rPr>
              <a:t>The PROMISORY NOTE </a:t>
            </a:r>
            <a:r>
              <a:rPr lang="en-US" dirty="0"/>
              <a:t>(v13)</a:t>
            </a:r>
          </a:p>
        </p:txBody>
      </p:sp>
      <p:sp>
        <p:nvSpPr>
          <p:cNvPr id="3" name="Content Placeholder 2"/>
          <p:cNvSpPr>
            <a:spLocks noGrp="1"/>
          </p:cNvSpPr>
          <p:nvPr>
            <p:ph idx="1"/>
          </p:nvPr>
        </p:nvSpPr>
        <p:spPr>
          <a:xfrm>
            <a:off x="628650" y="2053828"/>
            <a:ext cx="8179594" cy="3764756"/>
          </a:xfrm>
        </p:spPr>
        <p:txBody>
          <a:bodyPr>
            <a:normAutofit/>
          </a:bodyPr>
          <a:lstStyle/>
          <a:p>
            <a:pPr marL="0" indent="0">
              <a:buNone/>
            </a:pPr>
            <a:r>
              <a:rPr lang="en-US" sz="3600" dirty="0"/>
              <a:t>No </a:t>
            </a:r>
            <a:r>
              <a:rPr lang="en-US" sz="3600" i="1" u="sng" dirty="0">
                <a:solidFill>
                  <a:srgbClr val="FF0000"/>
                </a:solidFill>
              </a:rPr>
              <a:t>temptation</a:t>
            </a:r>
            <a:r>
              <a:rPr lang="en-US" sz="3600" dirty="0"/>
              <a:t> has overtaken you except </a:t>
            </a:r>
            <a:r>
              <a:rPr lang="en-US" sz="3600" b="1" i="1" dirty="0"/>
              <a:t>something</a:t>
            </a:r>
            <a:r>
              <a:rPr lang="en-US" sz="3600" b="1" dirty="0"/>
              <a:t> common to mankind</a:t>
            </a:r>
            <a:r>
              <a:rPr lang="en-US" sz="3600" dirty="0"/>
              <a:t>; and </a:t>
            </a:r>
            <a:r>
              <a:rPr lang="en-US" sz="4050" b="1" u="sng" dirty="0">
                <a:solidFill>
                  <a:srgbClr val="FF0000"/>
                </a:solidFill>
              </a:rPr>
              <a:t>God is faithful</a:t>
            </a:r>
            <a:r>
              <a:rPr lang="en-US" sz="3600" dirty="0"/>
              <a:t>, so </a:t>
            </a:r>
            <a:r>
              <a:rPr lang="en-US" sz="3600" i="1" dirty="0"/>
              <a:t>He will not allow</a:t>
            </a:r>
            <a:r>
              <a:rPr lang="en-US" sz="3600" dirty="0"/>
              <a:t> you to be </a:t>
            </a:r>
            <a:r>
              <a:rPr lang="en-US" sz="3600" i="1" u="sng" dirty="0">
                <a:solidFill>
                  <a:srgbClr val="FF0000"/>
                </a:solidFill>
              </a:rPr>
              <a:t>tempted</a:t>
            </a:r>
            <a:r>
              <a:rPr lang="en-US" sz="3600" dirty="0"/>
              <a:t> beyond what you are able, but with the </a:t>
            </a:r>
            <a:r>
              <a:rPr lang="en-US" sz="3600" i="1" u="sng" dirty="0">
                <a:solidFill>
                  <a:srgbClr val="FF0000"/>
                </a:solidFill>
              </a:rPr>
              <a:t>temptation</a:t>
            </a:r>
            <a:r>
              <a:rPr lang="en-US" sz="3600" dirty="0"/>
              <a:t> will provide the way of escape also, so that you will be able to endure it.</a:t>
            </a:r>
          </a:p>
        </p:txBody>
      </p:sp>
    </p:spTree>
    <p:extLst>
      <p:ext uri="{BB962C8B-B14F-4D97-AF65-F5344CB8AC3E}">
        <p14:creationId xmlns:p14="http://schemas.microsoft.com/office/powerpoint/2010/main" val="19265758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Black" panose="020B0A04020102020204" pitchFamily="34" charset="0"/>
              </a:rPr>
              <a:t>The APPLICATIONS:</a:t>
            </a:r>
          </a:p>
        </p:txBody>
      </p:sp>
      <p:sp>
        <p:nvSpPr>
          <p:cNvPr id="3" name="Content Placeholder 2"/>
          <p:cNvSpPr>
            <a:spLocks noGrp="1"/>
          </p:cNvSpPr>
          <p:nvPr>
            <p:ph idx="1"/>
          </p:nvPr>
        </p:nvSpPr>
        <p:spPr>
          <a:xfrm>
            <a:off x="141732" y="1814990"/>
            <a:ext cx="8860536" cy="4364069"/>
          </a:xfrm>
        </p:spPr>
        <p:txBody>
          <a:bodyPr>
            <a:noAutofit/>
          </a:bodyPr>
          <a:lstStyle/>
          <a:p>
            <a:pPr marL="0" indent="0">
              <a:buNone/>
            </a:pPr>
            <a:r>
              <a:rPr lang="en-US" sz="3300" dirty="0"/>
              <a:t>1. Be thankful for </a:t>
            </a:r>
            <a:r>
              <a:rPr lang="en-US" sz="3300" i="1" dirty="0">
                <a:solidFill>
                  <a:srgbClr val="FF0000"/>
                </a:solidFill>
              </a:rPr>
              <a:t>ALL</a:t>
            </a:r>
            <a:r>
              <a:rPr lang="en-US" sz="3300" dirty="0"/>
              <a:t> the blessings from God.</a:t>
            </a:r>
          </a:p>
          <a:p>
            <a:pPr marL="0" indent="0">
              <a:buNone/>
            </a:pPr>
            <a:r>
              <a:rPr lang="en-US" sz="3300" dirty="0"/>
              <a:t>2. Be on the </a:t>
            </a:r>
            <a:r>
              <a:rPr lang="en-US" sz="3300" b="1" i="1" dirty="0">
                <a:solidFill>
                  <a:srgbClr val="FF0000"/>
                </a:solidFill>
              </a:rPr>
              <a:t>ALERT, </a:t>
            </a:r>
            <a:r>
              <a:rPr lang="en-US" sz="3300" dirty="0"/>
              <a:t> do not let BLESSINGS turn into 	CURSES.</a:t>
            </a:r>
          </a:p>
          <a:p>
            <a:pPr marL="0" indent="0">
              <a:buNone/>
            </a:pPr>
            <a:r>
              <a:rPr lang="en-US" sz="3300" dirty="0"/>
              <a:t>3. Be </a:t>
            </a:r>
            <a:r>
              <a:rPr lang="en-US" sz="3300" b="1" i="1" dirty="0">
                <a:solidFill>
                  <a:srgbClr val="FF0000"/>
                </a:solidFill>
              </a:rPr>
              <a:t>HUMBLE</a:t>
            </a:r>
            <a:r>
              <a:rPr lang="en-US" sz="3300" dirty="0"/>
              <a:t> before the </a:t>
            </a:r>
            <a:r>
              <a:rPr lang="en-US" sz="3300" u="sng" dirty="0">
                <a:solidFill>
                  <a:srgbClr val="FF0000"/>
                </a:solidFill>
              </a:rPr>
              <a:t>HOLY Lord</a:t>
            </a:r>
            <a:r>
              <a:rPr lang="en-US" sz="3300" dirty="0"/>
              <a:t> and let 	</a:t>
            </a:r>
            <a:r>
              <a:rPr lang="en-US" sz="3300" b="1" i="1" dirty="0">
                <a:solidFill>
                  <a:srgbClr val="FF0000"/>
                </a:solidFill>
              </a:rPr>
              <a:t>REPENTANCE</a:t>
            </a:r>
            <a:r>
              <a:rPr lang="en-US" sz="3300" dirty="0"/>
              <a:t> be a way of life.</a:t>
            </a:r>
          </a:p>
          <a:p>
            <a:pPr marL="0" indent="0">
              <a:buNone/>
            </a:pPr>
            <a:r>
              <a:rPr lang="en-US" sz="3300" dirty="0"/>
              <a:t>4. Do not forget the we fight </a:t>
            </a:r>
            <a:r>
              <a:rPr lang="en-US" sz="3300" b="1" i="1" dirty="0">
                <a:solidFill>
                  <a:srgbClr val="FF0000"/>
                </a:solidFill>
              </a:rPr>
              <a:t>FROM VICTORY</a:t>
            </a:r>
            <a:r>
              <a:rPr lang="en-US" sz="3300" dirty="0"/>
              <a:t> </a:t>
            </a:r>
            <a:r>
              <a:rPr lang="en-US" sz="3300"/>
              <a:t>and 	</a:t>
            </a:r>
            <a:r>
              <a:rPr lang="en-US" sz="3300" i="1">
                <a:solidFill>
                  <a:srgbClr val="FF0000"/>
                </a:solidFill>
              </a:rPr>
              <a:t>NOT </a:t>
            </a:r>
            <a:r>
              <a:rPr lang="en-US" sz="3300" i="1" dirty="0">
                <a:solidFill>
                  <a:srgbClr val="FF0000"/>
                </a:solidFill>
              </a:rPr>
              <a:t>FOR VICTORY.</a:t>
            </a:r>
          </a:p>
          <a:p>
            <a:pPr marL="0" indent="0">
              <a:buNone/>
            </a:pPr>
            <a:r>
              <a:rPr lang="en-US" sz="3300" dirty="0"/>
              <a:t>5. </a:t>
            </a:r>
            <a:r>
              <a:rPr lang="en-US" sz="3300" b="1" i="1" u="sng" dirty="0">
                <a:solidFill>
                  <a:srgbClr val="FF0000"/>
                </a:solidFill>
              </a:rPr>
              <a:t>Hold fast</a:t>
            </a:r>
            <a:r>
              <a:rPr lang="en-US" sz="3300" dirty="0"/>
              <a:t> until the return of Christ!</a:t>
            </a:r>
          </a:p>
        </p:txBody>
      </p:sp>
    </p:spTree>
    <p:extLst>
      <p:ext uri="{BB962C8B-B14F-4D97-AF65-F5344CB8AC3E}">
        <p14:creationId xmlns:p14="http://schemas.microsoft.com/office/powerpoint/2010/main" val="1887020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stretch>
            <a:fillRect/>
          </a:stretch>
        </p:blipFill>
        <p:spPr>
          <a:xfrm>
            <a:off x="145256" y="969638"/>
            <a:ext cx="8780861" cy="4816800"/>
          </a:xfrm>
          <a:prstGeom prst="rect">
            <a:avLst/>
          </a:prstGeom>
        </p:spPr>
      </p:pic>
    </p:spTree>
    <p:extLst>
      <p:ext uri="{BB962C8B-B14F-4D97-AF65-F5344CB8AC3E}">
        <p14:creationId xmlns:p14="http://schemas.microsoft.com/office/powerpoint/2010/main" val="6659937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Black" panose="020B0A04020102020204" pitchFamily="34" charset="0"/>
              </a:rPr>
              <a:t>The 1</a:t>
            </a:r>
            <a:r>
              <a:rPr lang="en-US" baseline="30000" dirty="0">
                <a:latin typeface="Arial Black" panose="020B0A04020102020204" pitchFamily="34" charset="0"/>
              </a:rPr>
              <a:t>st</a:t>
            </a:r>
            <a:r>
              <a:rPr lang="en-US" dirty="0">
                <a:latin typeface="Arial Black" panose="020B0A04020102020204" pitchFamily="34" charset="0"/>
              </a:rPr>
              <a:t> REMINDER </a:t>
            </a:r>
            <a:r>
              <a:rPr lang="en-US" dirty="0"/>
              <a:t>(v1)</a:t>
            </a:r>
          </a:p>
        </p:txBody>
      </p:sp>
      <p:sp>
        <p:nvSpPr>
          <p:cNvPr id="3" name="Content Placeholder 2"/>
          <p:cNvSpPr>
            <a:spLocks noGrp="1"/>
          </p:cNvSpPr>
          <p:nvPr>
            <p:ph idx="1"/>
          </p:nvPr>
        </p:nvSpPr>
        <p:spPr>
          <a:xfrm>
            <a:off x="628650" y="2053828"/>
            <a:ext cx="8179594" cy="3263504"/>
          </a:xfrm>
        </p:spPr>
        <p:txBody>
          <a:bodyPr>
            <a:normAutofit/>
          </a:bodyPr>
          <a:lstStyle/>
          <a:p>
            <a:r>
              <a:rPr lang="en-US" sz="3600" dirty="0"/>
              <a:t>For I do not want you to be </a:t>
            </a:r>
            <a:r>
              <a:rPr lang="en-US" sz="3600" b="1" i="1" dirty="0">
                <a:solidFill>
                  <a:srgbClr val="FF0000"/>
                </a:solidFill>
              </a:rPr>
              <a:t>UNAWARE</a:t>
            </a:r>
            <a:r>
              <a:rPr lang="en-US" sz="3600" dirty="0"/>
              <a:t>, brothers and sisters</a:t>
            </a:r>
          </a:p>
        </p:txBody>
      </p:sp>
    </p:spTree>
    <p:extLst>
      <p:ext uri="{BB962C8B-B14F-4D97-AF65-F5344CB8AC3E}">
        <p14:creationId xmlns:p14="http://schemas.microsoft.com/office/powerpoint/2010/main" val="2903128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314" y="970360"/>
            <a:ext cx="8690372" cy="994172"/>
          </a:xfrm>
        </p:spPr>
        <p:txBody>
          <a:bodyPr/>
          <a:lstStyle/>
          <a:p>
            <a:r>
              <a:rPr lang="en-US" sz="4050" dirty="0">
                <a:latin typeface="Arial Black" panose="020B0A04020102020204" pitchFamily="34" charset="0"/>
              </a:rPr>
              <a:t>The ASSETS</a:t>
            </a:r>
            <a:r>
              <a:rPr lang="en-US" sz="4050" dirty="0"/>
              <a:t> </a:t>
            </a:r>
            <a:r>
              <a:rPr lang="en-US" dirty="0"/>
              <a:t>(v1-v4)</a:t>
            </a:r>
          </a:p>
        </p:txBody>
      </p:sp>
      <p:sp>
        <p:nvSpPr>
          <p:cNvPr id="3" name="Content Placeholder 2"/>
          <p:cNvSpPr>
            <a:spLocks noGrp="1"/>
          </p:cNvSpPr>
          <p:nvPr>
            <p:ph idx="1"/>
          </p:nvPr>
        </p:nvSpPr>
        <p:spPr>
          <a:xfrm>
            <a:off x="214313" y="1843089"/>
            <a:ext cx="8797529" cy="4050506"/>
          </a:xfrm>
        </p:spPr>
        <p:txBody>
          <a:bodyPr>
            <a:noAutofit/>
          </a:bodyPr>
          <a:lstStyle/>
          <a:p>
            <a:pPr marL="385754" indent="-385754">
              <a:buAutoNum type="arabicPeriod"/>
            </a:pPr>
            <a:r>
              <a:rPr lang="en-US" sz="3600" dirty="0"/>
              <a:t>Pillar of cloud (Exodus 13:21)</a:t>
            </a:r>
          </a:p>
          <a:p>
            <a:pPr marL="385754" indent="-385754">
              <a:buAutoNum type="arabicPeriod"/>
            </a:pPr>
            <a:r>
              <a:rPr lang="en-US" sz="3600" dirty="0"/>
              <a:t>Crossing of the Red Sea (Exodus 14)</a:t>
            </a:r>
          </a:p>
          <a:p>
            <a:pPr marL="385754" indent="-385754">
              <a:buAutoNum type="arabicPeriod"/>
            </a:pPr>
            <a:r>
              <a:rPr lang="en-US" sz="3600" dirty="0"/>
              <a:t>Baptized into Moses in the cloud and in the sea.</a:t>
            </a:r>
          </a:p>
          <a:p>
            <a:pPr marL="385754" indent="-385754">
              <a:buAutoNum type="arabicPeriod"/>
            </a:pPr>
            <a:r>
              <a:rPr lang="en-US" sz="3600" dirty="0"/>
              <a:t>Ate the same spiritual food (Exodus 16:4-5), and all drank the same spiritual drink (Exodus 17).</a:t>
            </a:r>
          </a:p>
          <a:p>
            <a:pPr marL="0" indent="0">
              <a:buNone/>
            </a:pPr>
            <a:endParaRPr lang="en-US" sz="3600" dirty="0"/>
          </a:p>
        </p:txBody>
      </p:sp>
    </p:spTree>
    <p:extLst>
      <p:ext uri="{BB962C8B-B14F-4D97-AF65-F5344CB8AC3E}">
        <p14:creationId xmlns:p14="http://schemas.microsoft.com/office/powerpoint/2010/main" val="1864334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314" y="970360"/>
            <a:ext cx="8690372" cy="994172"/>
          </a:xfrm>
        </p:spPr>
        <p:txBody>
          <a:bodyPr/>
          <a:lstStyle/>
          <a:p>
            <a:r>
              <a:rPr lang="en-US" sz="4050" dirty="0">
                <a:latin typeface="Arial Black" panose="020B0A04020102020204" pitchFamily="34" charset="0"/>
              </a:rPr>
              <a:t>The ASSETS</a:t>
            </a:r>
            <a:r>
              <a:rPr lang="en-US" sz="4050" dirty="0"/>
              <a:t> </a:t>
            </a:r>
            <a:r>
              <a:rPr lang="en-US" dirty="0"/>
              <a:t>(v1-v4)</a:t>
            </a:r>
          </a:p>
        </p:txBody>
      </p:sp>
      <p:sp>
        <p:nvSpPr>
          <p:cNvPr id="3" name="Content Placeholder 2"/>
          <p:cNvSpPr>
            <a:spLocks noGrp="1"/>
          </p:cNvSpPr>
          <p:nvPr>
            <p:ph idx="1"/>
          </p:nvPr>
        </p:nvSpPr>
        <p:spPr>
          <a:xfrm>
            <a:off x="214313" y="1843089"/>
            <a:ext cx="8797529" cy="4050506"/>
          </a:xfrm>
        </p:spPr>
        <p:txBody>
          <a:bodyPr>
            <a:noAutofit/>
          </a:bodyPr>
          <a:lstStyle/>
          <a:p>
            <a:pPr marL="385754" indent="-385754">
              <a:buAutoNum type="arabicPeriod"/>
            </a:pPr>
            <a:r>
              <a:rPr lang="en-US" sz="3600" dirty="0"/>
              <a:t>Pillar of cloud (Exodus 13:21):</a:t>
            </a:r>
          </a:p>
          <a:p>
            <a:pPr marL="0" indent="0">
              <a:buNone/>
            </a:pPr>
            <a:r>
              <a:rPr lang="en-US" sz="3600" b="1" i="1" dirty="0">
                <a:solidFill>
                  <a:srgbClr val="FF0000"/>
                </a:solidFill>
              </a:rPr>
              <a:t>PROTECTION &amp; DIRECTION</a:t>
            </a:r>
          </a:p>
          <a:p>
            <a:pPr marL="0" indent="0">
              <a:buNone/>
            </a:pPr>
            <a:endParaRPr lang="en-US" sz="3600" dirty="0"/>
          </a:p>
          <a:p>
            <a:pPr marL="0" indent="0">
              <a:buNone/>
            </a:pPr>
            <a:r>
              <a:rPr lang="en-US" sz="3600" dirty="0"/>
              <a:t>2. Crossing of the Red Sea (Exodus 14): </a:t>
            </a:r>
            <a:r>
              <a:rPr lang="en-US" sz="3600" b="1" i="1" dirty="0">
                <a:solidFill>
                  <a:srgbClr val="FF0000"/>
                </a:solidFill>
              </a:rPr>
              <a:t>REDEMPTION</a:t>
            </a:r>
          </a:p>
          <a:p>
            <a:pPr marL="0" indent="0">
              <a:buNone/>
            </a:pPr>
            <a:endParaRPr lang="en-US" sz="3600" dirty="0"/>
          </a:p>
        </p:txBody>
      </p:sp>
    </p:spTree>
    <p:extLst>
      <p:ext uri="{BB962C8B-B14F-4D97-AF65-F5344CB8AC3E}">
        <p14:creationId xmlns:p14="http://schemas.microsoft.com/office/powerpoint/2010/main" val="3379679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314" y="970360"/>
            <a:ext cx="8690372" cy="994172"/>
          </a:xfrm>
        </p:spPr>
        <p:txBody>
          <a:bodyPr/>
          <a:lstStyle/>
          <a:p>
            <a:r>
              <a:rPr lang="en-US" sz="4050" dirty="0">
                <a:latin typeface="Arial Black" panose="020B0A04020102020204" pitchFamily="34" charset="0"/>
              </a:rPr>
              <a:t>The ASSETS</a:t>
            </a:r>
            <a:r>
              <a:rPr lang="en-US" sz="4050" dirty="0"/>
              <a:t> </a:t>
            </a:r>
            <a:r>
              <a:rPr lang="en-US" dirty="0"/>
              <a:t>(v1-v4)</a:t>
            </a:r>
          </a:p>
        </p:txBody>
      </p:sp>
      <p:sp>
        <p:nvSpPr>
          <p:cNvPr id="3" name="Content Placeholder 2"/>
          <p:cNvSpPr>
            <a:spLocks noGrp="1"/>
          </p:cNvSpPr>
          <p:nvPr>
            <p:ph idx="1"/>
          </p:nvPr>
        </p:nvSpPr>
        <p:spPr>
          <a:xfrm>
            <a:off x="214313" y="1843089"/>
            <a:ext cx="8797529" cy="4050506"/>
          </a:xfrm>
        </p:spPr>
        <p:txBody>
          <a:bodyPr>
            <a:noAutofit/>
          </a:bodyPr>
          <a:lstStyle/>
          <a:p>
            <a:pPr marL="342892" lvl="1" indent="0">
              <a:buNone/>
            </a:pPr>
            <a:r>
              <a:rPr lang="en-US" sz="3300" dirty="0"/>
              <a:t>3. Baptized into Moses in the cloud and in the sea: </a:t>
            </a:r>
            <a:r>
              <a:rPr lang="en-US" sz="3300" b="1" i="1" dirty="0">
                <a:solidFill>
                  <a:srgbClr val="FF0000"/>
                </a:solidFill>
              </a:rPr>
              <a:t>IDENTIFICATION</a:t>
            </a:r>
          </a:p>
          <a:p>
            <a:pPr marL="342892" lvl="1" indent="0">
              <a:buNone/>
            </a:pPr>
            <a:endParaRPr lang="en-US" sz="3300" dirty="0"/>
          </a:p>
          <a:p>
            <a:pPr marL="0" indent="0">
              <a:buNone/>
            </a:pPr>
            <a:r>
              <a:rPr lang="en-US" sz="3600" dirty="0"/>
              <a:t>   4. Ate the same spiritual food </a:t>
            </a:r>
          </a:p>
          <a:p>
            <a:pPr marL="0" indent="0">
              <a:buNone/>
            </a:pPr>
            <a:r>
              <a:rPr lang="en-US" sz="3600" dirty="0"/>
              <a:t>       (Exodus 16:4-5), and all drank the same           	 spiritual drink (Exodus 17): </a:t>
            </a:r>
            <a:r>
              <a:rPr lang="en-US" sz="3600" b="1" i="1" dirty="0">
                <a:solidFill>
                  <a:srgbClr val="FF0000"/>
                </a:solidFill>
              </a:rPr>
              <a:t>PROVISION</a:t>
            </a:r>
          </a:p>
          <a:p>
            <a:pPr marL="0" indent="0">
              <a:buNone/>
            </a:pPr>
            <a:r>
              <a:rPr lang="en-US" sz="3600" dirty="0"/>
              <a:t> </a:t>
            </a:r>
          </a:p>
        </p:txBody>
      </p:sp>
    </p:spTree>
    <p:extLst>
      <p:ext uri="{BB962C8B-B14F-4D97-AF65-F5344CB8AC3E}">
        <p14:creationId xmlns:p14="http://schemas.microsoft.com/office/powerpoint/2010/main" val="1404653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50" dirty="0">
                <a:latin typeface="Arial Black" panose="020B0A04020102020204" pitchFamily="34" charset="0"/>
              </a:rPr>
              <a:t>The APPRAISAL </a:t>
            </a:r>
            <a:r>
              <a:rPr lang="en-US" dirty="0"/>
              <a:t>(v5)</a:t>
            </a:r>
          </a:p>
        </p:txBody>
      </p:sp>
      <p:sp>
        <p:nvSpPr>
          <p:cNvPr id="3" name="Content Placeholder 2"/>
          <p:cNvSpPr>
            <a:spLocks noGrp="1"/>
          </p:cNvSpPr>
          <p:nvPr>
            <p:ph idx="1"/>
          </p:nvPr>
        </p:nvSpPr>
        <p:spPr/>
        <p:txBody>
          <a:bodyPr>
            <a:normAutofit/>
          </a:bodyPr>
          <a:lstStyle/>
          <a:p>
            <a:r>
              <a:rPr lang="en-US" sz="3600" i="1" dirty="0">
                <a:solidFill>
                  <a:srgbClr val="FF0000"/>
                </a:solidFill>
              </a:rPr>
              <a:t>NEVERTHELESS</a:t>
            </a:r>
            <a:r>
              <a:rPr lang="en-US" sz="3600" i="1" dirty="0"/>
              <a:t>…</a:t>
            </a:r>
          </a:p>
          <a:p>
            <a:r>
              <a:rPr lang="en-US" sz="3600" dirty="0"/>
              <a:t>God was </a:t>
            </a:r>
            <a:r>
              <a:rPr lang="en-US" sz="3600" b="1" u="sng" dirty="0">
                <a:solidFill>
                  <a:srgbClr val="FF0000"/>
                </a:solidFill>
              </a:rPr>
              <a:t>DISPLEASED</a:t>
            </a:r>
            <a:r>
              <a:rPr lang="en-US" sz="3600" dirty="0"/>
              <a:t> with most of them.</a:t>
            </a:r>
          </a:p>
        </p:txBody>
      </p:sp>
    </p:spTree>
    <p:extLst>
      <p:ext uri="{BB962C8B-B14F-4D97-AF65-F5344CB8AC3E}">
        <p14:creationId xmlns:p14="http://schemas.microsoft.com/office/powerpoint/2010/main" val="1976126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Black" panose="020B0A04020102020204" pitchFamily="34" charset="0"/>
              </a:rPr>
              <a:t>The 2</a:t>
            </a:r>
            <a:r>
              <a:rPr lang="en-US" baseline="30000" dirty="0">
                <a:latin typeface="Arial Black" panose="020B0A04020102020204" pitchFamily="34" charset="0"/>
              </a:rPr>
              <a:t>nd</a:t>
            </a:r>
            <a:r>
              <a:rPr lang="en-US" dirty="0">
                <a:latin typeface="Arial Black" panose="020B0A04020102020204" pitchFamily="34" charset="0"/>
              </a:rPr>
              <a:t> REMINDER </a:t>
            </a:r>
            <a:r>
              <a:rPr lang="en-US" dirty="0"/>
              <a:t>(v6)</a:t>
            </a:r>
          </a:p>
        </p:txBody>
      </p:sp>
      <p:sp>
        <p:nvSpPr>
          <p:cNvPr id="3" name="Content Placeholder 2"/>
          <p:cNvSpPr>
            <a:spLocks noGrp="1"/>
          </p:cNvSpPr>
          <p:nvPr>
            <p:ph idx="1"/>
          </p:nvPr>
        </p:nvSpPr>
        <p:spPr>
          <a:xfrm>
            <a:off x="628650" y="2053828"/>
            <a:ext cx="8179594" cy="3263504"/>
          </a:xfrm>
        </p:spPr>
        <p:txBody>
          <a:bodyPr>
            <a:normAutofit/>
          </a:bodyPr>
          <a:lstStyle/>
          <a:p>
            <a:r>
              <a:rPr lang="en-US" sz="3600" dirty="0"/>
              <a:t>Now these things happened as examples for us, </a:t>
            </a:r>
            <a:r>
              <a:rPr lang="en-US" sz="3600" i="1" u="sng" dirty="0"/>
              <a:t>so that </a:t>
            </a:r>
            <a:r>
              <a:rPr lang="en-US" sz="3600" dirty="0"/>
              <a:t>we would not </a:t>
            </a:r>
            <a:r>
              <a:rPr lang="en-US" sz="3600" b="1" i="1" dirty="0">
                <a:solidFill>
                  <a:srgbClr val="FF0000"/>
                </a:solidFill>
              </a:rPr>
              <a:t>CRAVE</a:t>
            </a:r>
            <a:r>
              <a:rPr lang="en-US" sz="3600" dirty="0"/>
              <a:t> </a:t>
            </a:r>
            <a:r>
              <a:rPr lang="en-US" sz="3600" u="sng" dirty="0">
                <a:solidFill>
                  <a:schemeClr val="accent2">
                    <a:lumMod val="75000"/>
                  </a:schemeClr>
                </a:solidFill>
              </a:rPr>
              <a:t>EVIL THINGS</a:t>
            </a:r>
            <a:r>
              <a:rPr lang="en-US" sz="3600" dirty="0"/>
              <a:t> as they indeed craved </a:t>
            </a:r>
            <a:r>
              <a:rPr lang="en-US" sz="3600" i="1" dirty="0"/>
              <a:t>them</a:t>
            </a:r>
            <a:r>
              <a:rPr lang="en-US" sz="3600" dirty="0"/>
              <a:t>.</a:t>
            </a:r>
          </a:p>
        </p:txBody>
      </p:sp>
    </p:spTree>
    <p:extLst>
      <p:ext uri="{BB962C8B-B14F-4D97-AF65-F5344CB8AC3E}">
        <p14:creationId xmlns:p14="http://schemas.microsoft.com/office/powerpoint/2010/main" val="3751017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Black" panose="020B0A04020102020204" pitchFamily="34" charset="0"/>
              </a:rPr>
              <a:t>The LIABILITIES </a:t>
            </a:r>
            <a:r>
              <a:rPr lang="en-US" dirty="0"/>
              <a:t>(v6-v10)</a:t>
            </a:r>
          </a:p>
        </p:txBody>
      </p:sp>
      <p:sp>
        <p:nvSpPr>
          <p:cNvPr id="3" name="Content Placeholder 2"/>
          <p:cNvSpPr>
            <a:spLocks noGrp="1"/>
          </p:cNvSpPr>
          <p:nvPr>
            <p:ph idx="1"/>
          </p:nvPr>
        </p:nvSpPr>
        <p:spPr/>
        <p:txBody>
          <a:bodyPr>
            <a:normAutofit/>
          </a:bodyPr>
          <a:lstStyle/>
          <a:p>
            <a:pPr marL="385754" indent="-385754">
              <a:buAutoNum type="arabicPeriod"/>
            </a:pPr>
            <a:r>
              <a:rPr lang="en-US" sz="3300" dirty="0"/>
              <a:t>IDOLATRY (Exodus 32)</a:t>
            </a:r>
          </a:p>
          <a:p>
            <a:pPr marL="385754" indent="-385754">
              <a:buAutoNum type="arabicPeriod"/>
            </a:pPr>
            <a:r>
              <a:rPr lang="en-US" sz="3300" dirty="0"/>
              <a:t>SEXUAL IMMORALITY (Numbers 25)</a:t>
            </a:r>
          </a:p>
          <a:p>
            <a:pPr marL="385754" indent="-385754">
              <a:buAutoNum type="arabicPeriod"/>
            </a:pPr>
            <a:r>
              <a:rPr lang="en-US" sz="3300" dirty="0"/>
              <a:t>TESTING THE LORD (Numbers 21)</a:t>
            </a:r>
          </a:p>
          <a:p>
            <a:pPr marL="385754" indent="-385754">
              <a:buAutoNum type="arabicPeriod"/>
            </a:pPr>
            <a:r>
              <a:rPr lang="en-US" sz="3300" dirty="0"/>
              <a:t>GRUMBLING AGAINST GOD (Numbers 14)</a:t>
            </a:r>
          </a:p>
        </p:txBody>
      </p:sp>
    </p:spTree>
    <p:extLst>
      <p:ext uri="{BB962C8B-B14F-4D97-AF65-F5344CB8AC3E}">
        <p14:creationId xmlns:p14="http://schemas.microsoft.com/office/powerpoint/2010/main" val="1305591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 2013 - 2022</Template>
  <TotalTime>534</TotalTime>
  <Words>2842</Words>
  <Application>Microsoft Macintosh PowerPoint</Application>
  <PresentationFormat>On-screen Show (4:3)</PresentationFormat>
  <Paragraphs>153</Paragraphs>
  <Slides>13</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Arial Black</vt:lpstr>
      <vt:lpstr>Calibri</vt:lpstr>
      <vt:lpstr>Calibri Light</vt:lpstr>
      <vt:lpstr>Office Theme</vt:lpstr>
      <vt:lpstr>A SPIRITUAL INVENTORY</vt:lpstr>
      <vt:lpstr>PowerPoint Presentation</vt:lpstr>
      <vt:lpstr>The 1st REMINDER (v1)</vt:lpstr>
      <vt:lpstr>The ASSETS (v1-v4)</vt:lpstr>
      <vt:lpstr>The ASSETS (v1-v4)</vt:lpstr>
      <vt:lpstr>The ASSETS (v1-v4)</vt:lpstr>
      <vt:lpstr>The APPRAISAL (v5)</vt:lpstr>
      <vt:lpstr>The 2nd REMINDER (v6)</vt:lpstr>
      <vt:lpstr>The LIABILITIES (v6-v10)</vt:lpstr>
      <vt:lpstr>The 3rd REMINDER (v11)</vt:lpstr>
      <vt:lpstr>The WARNING (v12)</vt:lpstr>
      <vt:lpstr>The PROMISORY NOTE (v13)</vt:lpstr>
      <vt:lpstr>The APPLICATIONS: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SPIRITUAL INVENTORY</dc:title>
  <dc:creator>Vicoy_</dc:creator>
  <cp:lastModifiedBy>Tech Dept. GLCC</cp:lastModifiedBy>
  <cp:revision>30</cp:revision>
  <cp:lastPrinted>2023-09-23T10:40:43Z</cp:lastPrinted>
  <dcterms:created xsi:type="dcterms:W3CDTF">2023-09-18T12:08:58Z</dcterms:created>
  <dcterms:modified xsi:type="dcterms:W3CDTF">2023-09-23T14:44:47Z</dcterms:modified>
</cp:coreProperties>
</file>