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03"/>
    <p:restoredTop sz="94719"/>
  </p:normalViewPr>
  <p:slideViewPr>
    <p:cSldViewPr snapToGrid="0">
      <p:cViewPr varScale="1">
        <p:scale>
          <a:sx n="144" d="100"/>
          <a:sy n="144" d="100"/>
        </p:scale>
        <p:origin x="134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43010FB-A54B-C44F-8F4B-31B6985AAD06}" type="datetimeFigureOut">
              <a:rPr lang="en-US" smtClean="0"/>
              <a:t>4/8/23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8C722-2087-684B-B73C-84A77A36851A}" type="slidenum">
              <a:rPr lang="en-US" smtClean="0"/>
              <a:t>‹#›</a:t>
            </a:fld>
            <a:endParaRPr lang="en-US"/>
          </a:p>
        </p:txBody>
      </p:sp>
    </p:spTree>
    <p:extLst>
      <p:ext uri="{BB962C8B-B14F-4D97-AF65-F5344CB8AC3E}">
        <p14:creationId xmlns:p14="http://schemas.microsoft.com/office/powerpoint/2010/main" val="3443271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3010FB-A54B-C44F-8F4B-31B6985AAD06}" type="datetimeFigureOut">
              <a:rPr lang="en-US" smtClean="0"/>
              <a:t>4/8/23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8C722-2087-684B-B73C-84A77A36851A}" type="slidenum">
              <a:rPr lang="en-US" smtClean="0"/>
              <a:t>‹#›</a:t>
            </a:fld>
            <a:endParaRPr lang="en-US"/>
          </a:p>
        </p:txBody>
      </p:sp>
    </p:spTree>
    <p:extLst>
      <p:ext uri="{BB962C8B-B14F-4D97-AF65-F5344CB8AC3E}">
        <p14:creationId xmlns:p14="http://schemas.microsoft.com/office/powerpoint/2010/main" val="1488315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3010FB-A54B-C44F-8F4B-31B6985AAD06}" type="datetimeFigureOut">
              <a:rPr lang="en-US" smtClean="0"/>
              <a:t>4/8/23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8C722-2087-684B-B73C-84A77A36851A}" type="slidenum">
              <a:rPr lang="en-US" smtClean="0"/>
              <a:t>‹#›</a:t>
            </a:fld>
            <a:endParaRPr lang="en-US"/>
          </a:p>
        </p:txBody>
      </p:sp>
    </p:spTree>
    <p:extLst>
      <p:ext uri="{BB962C8B-B14F-4D97-AF65-F5344CB8AC3E}">
        <p14:creationId xmlns:p14="http://schemas.microsoft.com/office/powerpoint/2010/main" val="2979490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43010FB-A54B-C44F-8F4B-31B6985AAD06}" type="datetimeFigureOut">
              <a:rPr lang="en-US" smtClean="0"/>
              <a:t>4/8/23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8C722-2087-684B-B73C-84A77A36851A}" type="slidenum">
              <a:rPr lang="en-US" smtClean="0"/>
              <a:t>‹#›</a:t>
            </a:fld>
            <a:endParaRPr lang="en-US"/>
          </a:p>
        </p:txBody>
      </p:sp>
    </p:spTree>
    <p:extLst>
      <p:ext uri="{BB962C8B-B14F-4D97-AF65-F5344CB8AC3E}">
        <p14:creationId xmlns:p14="http://schemas.microsoft.com/office/powerpoint/2010/main" val="1465064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3010FB-A54B-C44F-8F4B-31B6985AAD06}" type="datetimeFigureOut">
              <a:rPr lang="en-US" smtClean="0"/>
              <a:t>4/8/23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8C722-2087-684B-B73C-84A77A36851A}" type="slidenum">
              <a:rPr lang="en-US" smtClean="0"/>
              <a:t>‹#›</a:t>
            </a:fld>
            <a:endParaRPr lang="en-US"/>
          </a:p>
        </p:txBody>
      </p:sp>
    </p:spTree>
    <p:extLst>
      <p:ext uri="{BB962C8B-B14F-4D97-AF65-F5344CB8AC3E}">
        <p14:creationId xmlns:p14="http://schemas.microsoft.com/office/powerpoint/2010/main" val="915175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3010FB-A54B-C44F-8F4B-31B6985AAD06}" type="datetimeFigureOut">
              <a:rPr lang="en-US" smtClean="0"/>
              <a:t>4/8/23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78C722-2087-684B-B73C-84A77A36851A}" type="slidenum">
              <a:rPr lang="en-US" smtClean="0"/>
              <a:t>‹#›</a:t>
            </a:fld>
            <a:endParaRPr lang="en-US"/>
          </a:p>
        </p:txBody>
      </p:sp>
    </p:spTree>
    <p:extLst>
      <p:ext uri="{BB962C8B-B14F-4D97-AF65-F5344CB8AC3E}">
        <p14:creationId xmlns:p14="http://schemas.microsoft.com/office/powerpoint/2010/main" val="3755936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43010FB-A54B-C44F-8F4B-31B6985AAD06}" type="datetimeFigureOut">
              <a:rPr lang="en-US" smtClean="0"/>
              <a:t>4/8/23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78C722-2087-684B-B73C-84A77A36851A}" type="slidenum">
              <a:rPr lang="en-US" smtClean="0"/>
              <a:t>‹#›</a:t>
            </a:fld>
            <a:endParaRPr lang="en-US"/>
          </a:p>
        </p:txBody>
      </p:sp>
    </p:spTree>
    <p:extLst>
      <p:ext uri="{BB962C8B-B14F-4D97-AF65-F5344CB8AC3E}">
        <p14:creationId xmlns:p14="http://schemas.microsoft.com/office/powerpoint/2010/main" val="211105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43010FB-A54B-C44F-8F4B-31B6985AAD06}" type="datetimeFigureOut">
              <a:rPr lang="en-US" smtClean="0"/>
              <a:t>4/8/23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78C722-2087-684B-B73C-84A77A36851A}" type="slidenum">
              <a:rPr lang="en-US" smtClean="0"/>
              <a:t>‹#›</a:t>
            </a:fld>
            <a:endParaRPr lang="en-US"/>
          </a:p>
        </p:txBody>
      </p:sp>
    </p:spTree>
    <p:extLst>
      <p:ext uri="{BB962C8B-B14F-4D97-AF65-F5344CB8AC3E}">
        <p14:creationId xmlns:p14="http://schemas.microsoft.com/office/powerpoint/2010/main" val="1457518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3010FB-A54B-C44F-8F4B-31B6985AAD06}" type="datetimeFigureOut">
              <a:rPr lang="en-US" smtClean="0"/>
              <a:t>4/8/23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78C722-2087-684B-B73C-84A77A36851A}" type="slidenum">
              <a:rPr lang="en-US" smtClean="0"/>
              <a:t>‹#›</a:t>
            </a:fld>
            <a:endParaRPr lang="en-US"/>
          </a:p>
        </p:txBody>
      </p:sp>
    </p:spTree>
    <p:extLst>
      <p:ext uri="{BB962C8B-B14F-4D97-AF65-F5344CB8AC3E}">
        <p14:creationId xmlns:p14="http://schemas.microsoft.com/office/powerpoint/2010/main" val="181092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3010FB-A54B-C44F-8F4B-31B6985AAD06}" type="datetimeFigureOut">
              <a:rPr lang="en-US" smtClean="0"/>
              <a:t>4/8/23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78C722-2087-684B-B73C-84A77A36851A}" type="slidenum">
              <a:rPr lang="en-US" smtClean="0"/>
              <a:t>‹#›</a:t>
            </a:fld>
            <a:endParaRPr lang="en-US"/>
          </a:p>
        </p:txBody>
      </p:sp>
    </p:spTree>
    <p:extLst>
      <p:ext uri="{BB962C8B-B14F-4D97-AF65-F5344CB8AC3E}">
        <p14:creationId xmlns:p14="http://schemas.microsoft.com/office/powerpoint/2010/main" val="3821257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3010FB-A54B-C44F-8F4B-31B6985AAD06}" type="datetimeFigureOut">
              <a:rPr lang="en-US" smtClean="0"/>
              <a:t>4/8/23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78C722-2087-684B-B73C-84A77A36851A}" type="slidenum">
              <a:rPr lang="en-US" smtClean="0"/>
              <a:t>‹#›</a:t>
            </a:fld>
            <a:endParaRPr lang="en-US"/>
          </a:p>
        </p:txBody>
      </p:sp>
    </p:spTree>
    <p:extLst>
      <p:ext uri="{BB962C8B-B14F-4D97-AF65-F5344CB8AC3E}">
        <p14:creationId xmlns:p14="http://schemas.microsoft.com/office/powerpoint/2010/main" val="632325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3010FB-A54B-C44F-8F4B-31B6985AAD06}" type="datetimeFigureOut">
              <a:rPr lang="en-US" smtClean="0"/>
              <a:t>4/8/23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78C722-2087-684B-B73C-84A77A36851A}" type="slidenum">
              <a:rPr lang="en-US" smtClean="0"/>
              <a:t>‹#›</a:t>
            </a:fld>
            <a:endParaRPr lang="en-US"/>
          </a:p>
        </p:txBody>
      </p:sp>
    </p:spTree>
    <p:extLst>
      <p:ext uri="{BB962C8B-B14F-4D97-AF65-F5344CB8AC3E}">
        <p14:creationId xmlns:p14="http://schemas.microsoft.com/office/powerpoint/2010/main" val="16273764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a:bodyPr>
          <a:lstStyle/>
          <a:p>
            <a:pPr algn="l">
              <a:lnSpc>
                <a:spcPct val="100000"/>
              </a:lnSpc>
              <a:tabLst>
                <a:tab pos="617538" algn="l"/>
                <a:tab pos="1019175" algn="l"/>
                <a:tab pos="1154113" algn="l"/>
                <a:tab pos="1820863" algn="l"/>
              </a:tabLst>
            </a:pPr>
            <a:r>
              <a:rPr lang="en-PH" sz="3600" b="1"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BLESSING GOD FOR OUR ETERNAL INHERITANCE THROUGH CHRIST’S RESURRECTION (1Pet 1:3-5)</a:t>
            </a:r>
            <a:endParaRPr lang="en-PH" sz="3600" b="1"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There is no greater encouragement for a believer facing a situation that is so bleak </a:t>
            </a:r>
            <a:r>
              <a:rPr lang="en-PH" sz="3600" b="1" i="1"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than a reminder of the certainty and the assurance of an eternal, heavenly future with God for him.</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1Pet 1:3-5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790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a:bodyPr>
          <a:lstStyle/>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This is a hope that will come to a 		complete, final, and glorious 			fulfillment when we enter into 			God’s presence in eternity.</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means for the spiritual birth was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resurrection of Jesus Christ from the dead”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Implicit in this phrase, of course, is 		Jesus’ death on the cross from 			which He resurrected.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0083983"/>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a:bodyPr>
          <a:lstStyle/>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the focus here is what we are 			celebrating today: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resurrection 		of Jesus Christ from the dead”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 		victory over sin and death!</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11:25-26</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Fourth,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t>
            </a:r>
            <a:r>
              <a:rPr lang="en-PH" sz="3600" b="1" i="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promise</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this heavenly inheritance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4</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Believers are not only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“born again to a 		living hope”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while here on earth but 		also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an inheritance”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waiting for 		us in heaven.</a:t>
            </a:r>
          </a:p>
        </p:txBody>
      </p:sp>
    </p:spTree>
    <p:extLst>
      <p:ext uri="{BB962C8B-B14F-4D97-AF65-F5344CB8AC3E}">
        <p14:creationId xmlns:p14="http://schemas.microsoft.com/office/powerpoint/2010/main" val="88404707"/>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key word of this entire passage is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“inheritance”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Peter was telling his readers that just as Israel received an earthly inheritance, so believers in Christ receive a spiritual inheritance in heaven.</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Heb 9:15</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Eph 1:11, 18</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388082"/>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fontScale="92500" lnSpcReduction="10000"/>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Peter was encouraging his readers (and all believers) who were in the midst of persecution to bless God and patiently wait for His promised eternal inheritance which was already theirs in Christ (cf. Rom 8:16-17).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1Pet 4:13</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8:18</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Three qualities of the inheritance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is “imperishable”.</a:t>
            </a:r>
          </a:p>
          <a:p>
            <a:pPr marL="571500" indent="-571500" algn="l">
              <a:lnSpc>
                <a:spcPct val="100000"/>
              </a:lnSpc>
              <a:buFont typeface="Wingdings" pitchFamily="2" charset="2"/>
              <a:buChar char="Ø"/>
              <a:tabLst>
                <a:tab pos="617538" algn="l"/>
                <a:tab pos="1019175" algn="l"/>
                <a:tab pos="1154113"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is “undefiled”.</a:t>
            </a:r>
          </a:p>
          <a:p>
            <a:pPr marL="571500" indent="-571500" algn="l">
              <a:lnSpc>
                <a:spcPct val="100000"/>
              </a:lnSpc>
              <a:buFont typeface="Wingdings" pitchFamily="2" charset="2"/>
              <a:buChar char="Ø"/>
              <a:tabLst>
                <a:tab pos="617538" algn="l"/>
                <a:tab pos="1019175" algn="l"/>
                <a:tab pos="1154113"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“will not </a:t>
            </a:r>
            <a:r>
              <a:rPr lang="en-PH" sz="3600" b="1" i="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fade away”.</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7092692"/>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lnSpcReduction="10000"/>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Peter adds, as an added element of encouragement,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“reserved in heaven for you”</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“reserved”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conveys the idea of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already existing inheritance being 		carefully guarded in heaven for all 		those who trust in Christ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Fifth,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t>
            </a:r>
            <a:r>
              <a:rPr lang="en-PH" sz="3600" b="1" i="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protection</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the heirs of the heavenly inheritance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believers themselves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who are 		the heirs of that inheritance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“are 			protected by the power of God”.</a:t>
            </a:r>
            <a:endParaRPr lang="en-PH" dirty="0"/>
          </a:p>
        </p:txBody>
      </p:sp>
    </p:spTree>
    <p:extLst>
      <p:ext uri="{BB962C8B-B14F-4D97-AF65-F5344CB8AC3E}">
        <p14:creationId xmlns:p14="http://schemas.microsoft.com/office/powerpoint/2010/main" val="1117006895"/>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a:bodyPr>
          <a:lstStyle/>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Here, it means to “preserve 				spiritually”.</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by His power, will preserve 			the heirs of this inheritance from 		doing anything to forfeit it or to be 		cut from it.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protection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“by the power of God”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“through faith” –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here referring to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believer’s continuing faith</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which is the evidence of God’s protecting power.</a:t>
            </a:r>
          </a:p>
        </p:txBody>
      </p:sp>
    </p:spTree>
    <p:extLst>
      <p:ext uri="{BB962C8B-B14F-4D97-AF65-F5344CB8AC3E}">
        <p14:creationId xmlns:p14="http://schemas.microsoft.com/office/powerpoint/2010/main" val="306082813"/>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lnSpcReduction="10000"/>
          </a:bodyPr>
          <a:lstStyle/>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a faith that perseveres beyond 		this present life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 a salvation ready 		to be revealed in the last time.”</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“salvation”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being referred to here 		is the believer’s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final</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salvation.</a:t>
            </a:r>
          </a:p>
          <a:p>
            <a:pPr algn="l">
              <a:lnSpc>
                <a:spcPct val="100000"/>
              </a:lnSpc>
              <a:tabLst>
                <a:tab pos="617538" algn="l"/>
                <a:tab pos="1019175" algn="l"/>
                <a:tab pos="1154113" algn="l"/>
                <a:tab pos="1820863" algn="l"/>
              </a:tabLst>
            </a:pP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r>
              <a:rPr lang="en-PH"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CONCLUSION</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buFont typeface="Wingdings" pitchFamily="2" charset="2"/>
              <a:buChar char="Ø"/>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THESE HAVE BEEN SECURED FOR ALL TRUE BELIEVERS BY CHRIST’S VICTORY OVER SIN AND DEATH THROUGH HIS RESURRECTION FROM THE DEAD.</a:t>
            </a:r>
          </a:p>
        </p:txBody>
      </p:sp>
    </p:spTree>
    <p:extLst>
      <p:ext uri="{BB962C8B-B14F-4D97-AF65-F5344CB8AC3E}">
        <p14:creationId xmlns:p14="http://schemas.microsoft.com/office/powerpoint/2010/main" val="1432499089"/>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a:bodyPr>
          <a:lstStyle/>
          <a:p>
            <a:pPr algn="l">
              <a:lnSpc>
                <a:spcPct val="100000"/>
              </a:lnSpc>
              <a:tabLst>
                <a:tab pos="617538" algn="l"/>
                <a:tab pos="1019175" algn="l"/>
                <a:tab pos="1154113" algn="l"/>
                <a:tab pos="1820863" algn="l"/>
              </a:tabLst>
            </a:pPr>
            <a:r>
              <a:rPr lang="en-PH"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ETERNAL INHERITANCE THROUGH CHRIST’S RESURRECTION</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Peter begins this passage with the declaration,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Blessed be the God and Father of our Lord Jesus Christ….”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then he follows this with several 		reasons for this declaration.</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word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“Blessed”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as used here is so rich in meaning and so profound in its implications.</a:t>
            </a:r>
          </a:p>
        </p:txBody>
      </p:sp>
    </p:spTree>
    <p:extLst>
      <p:ext uri="{BB962C8B-B14F-4D97-AF65-F5344CB8AC3E}">
        <p14:creationId xmlns:p14="http://schemas.microsoft.com/office/powerpoint/2010/main" val="2827444306"/>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lnSpcReduction="10000"/>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Firstly, it is translated from the Gk. word </a:t>
            </a:r>
            <a:r>
              <a:rPr lang="en-PH" sz="3600" i="1"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eulogētós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from the Gk. word </a:t>
            </a:r>
            <a:r>
              <a:rPr lang="en-PH" sz="3600" i="1"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eulogéo</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(English,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eulogy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meaning “to speak well of; to bless; to praise”.</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other words, the word means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inherently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worthy to be praised.”</a:t>
            </a:r>
          </a:p>
          <a:p>
            <a:pPr algn="l">
              <a:lnSpc>
                <a:spcPct val="100000"/>
              </a:lnSpc>
              <a:tabLst>
                <a:tab pos="617538" algn="l"/>
                <a:tab pos="1019175" algn="l"/>
                <a:tab pos="1154113" algn="l"/>
                <a:tab pos="1820863" algn="l"/>
              </a:tabLst>
            </a:pP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eulogētós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only</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used of God the 			Father and God the Son, Jesus Christ 		(Rom 9:5) </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Therefore the word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“Blessed”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here is 		written to mean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infinitely, 					superlatively blessed!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6309855"/>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one thing must be clear to us here: When Peter says,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Blessed be… God”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was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speaking blessing to be upon God;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was ascribing, attributing all blessing to God, declaring and affirming God to be absolutely blessed!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because he was writing this to 			believers, he was pointing to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necessity for believers to bless 			God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1673694"/>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lnSpcReduction="10000"/>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Why was Peter making this declaration, implying that believers must also bless God?</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main reason in this passage is 			seen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because of our 				heavenly inheritance through 			Christ.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there are other truths in this 			passage we are to bless God for.</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t>
            </a:r>
            <a:r>
              <a:rPr lang="en-PH" sz="3600" b="1" i="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source</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this heavenly inheritance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the God and Father of our Lord Jesus Christ”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357193684"/>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lnSpcReduction="10000"/>
          </a:bodyPr>
          <a:lstStyle/>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describes the essence of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“Father”</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Lord Jesus’ Father is 			God.</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More importantly, with God as His 			Father,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Peter affirmed Jesus’ deity 		as He shared in His Father’s nature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10:30</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14:9</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Jesus affirmed that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and the 			Father possess the same divine 			nature – that He is fully God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(cf. Jn 		17:1, 5).</a:t>
            </a:r>
          </a:p>
        </p:txBody>
      </p:sp>
    </p:spTree>
    <p:extLst>
      <p:ext uri="{BB962C8B-B14F-4D97-AF65-F5344CB8AC3E}">
        <p14:creationId xmlns:p14="http://schemas.microsoft.com/office/powerpoint/2010/main" val="1009586681"/>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lnSpcReduction="10000"/>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t>
            </a:r>
            <a:r>
              <a:rPr lang="en-PH" sz="3600" b="1" i="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motivation</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for this heavenly inheritance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who according to His great mercy….”</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salvation is due to God’s 			mercy: His act of compassion and 		kindness toward us despite our 			condition of sinfulness.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mercy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His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 giving</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us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we deserve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hell.</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Instead, by His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grace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gave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us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we do not deserve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eternal life 		with Him.</a:t>
            </a:r>
          </a:p>
        </p:txBody>
      </p:sp>
    </p:spTree>
    <p:extLst>
      <p:ext uri="{BB962C8B-B14F-4D97-AF65-F5344CB8AC3E}">
        <p14:creationId xmlns:p14="http://schemas.microsoft.com/office/powerpoint/2010/main" val="1064450895"/>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lnSpcReduction="10000"/>
          </a:bodyPr>
          <a:lstStyle/>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Titus 3:5</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Third,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t>
            </a:r>
            <a:r>
              <a:rPr lang="en-PH" sz="3600" b="1" i="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means</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obtain this heavenly inheritance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has caused us to be born again to a living hope through the resurrection of Jesus Christ from the dead….”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Man’s sinful nature needs changing 		which only God can do.</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Sinners must experience God’s 			means of spiritual transformation, 		the new birth, to receive the 				heavenly inheritance from God.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9772418"/>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E1D5B11-DECD-20FA-882B-9CDBA6782AC8}"/>
              </a:ext>
            </a:extLst>
          </p:cNvPr>
          <p:cNvSpPr>
            <a:spLocks noGrp="1"/>
          </p:cNvSpPr>
          <p:nvPr>
            <p:ph type="subTitle" idx="1"/>
          </p:nvPr>
        </p:nvSpPr>
        <p:spPr>
          <a:xfrm>
            <a:off x="62144" y="79899"/>
            <a:ext cx="8984202" cy="6676008"/>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When you experience this new birth, you are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“born again to a living hope”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Those who don’t have Christ know 			only dying hopes.</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Job 8:13b</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On the other hand, believers have a 		living, undying hope.</a:t>
            </a: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Heb 6:19</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2Pet 3:13</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endParaRPr lang="en-PH" dirty="0"/>
          </a:p>
          <a:p>
            <a:pPr algn="l">
              <a:lnSpc>
                <a:spcPct val="100000"/>
              </a:lnSpc>
              <a:tabLst>
                <a:tab pos="617538" algn="l"/>
                <a:tab pos="1019175" algn="l"/>
                <a:tab pos="1154113" algn="l"/>
                <a:tab pos="1820863" algn="l"/>
              </a:tabLst>
            </a:pP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7852278"/>
      </p:ext>
    </p:extLst>
  </p:cSld>
  <p:clrMapOvr>
    <a:masterClrMapping/>
  </p:clrMapOvr>
  <mc:AlternateContent xmlns:mc="http://schemas.openxmlformats.org/markup-compatibility/2006">
    <mc:Choice xmlns:p14="http://schemas.microsoft.com/office/powerpoint/2010/main" Requires="p14">
      <p:transition spd="slow" p14:dur="2000">
        <p14:vortex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368</TotalTime>
  <Words>1276</Words>
  <Application>Microsoft Macintosh PowerPoint</Application>
  <PresentationFormat>On-screen Show (4:3)</PresentationFormat>
  <Paragraphs>67</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Casas</dc:creator>
  <cp:lastModifiedBy>Robert Casas</cp:lastModifiedBy>
  <cp:revision>23</cp:revision>
  <dcterms:created xsi:type="dcterms:W3CDTF">2023-04-08T08:53:28Z</dcterms:created>
  <dcterms:modified xsi:type="dcterms:W3CDTF">2023-04-08T15:02:18Z</dcterms:modified>
</cp:coreProperties>
</file>