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66"/>
    <p:restoredTop sz="94719"/>
  </p:normalViewPr>
  <p:slideViewPr>
    <p:cSldViewPr snapToGrid="0">
      <p:cViewPr varScale="1">
        <p:scale>
          <a:sx n="144" d="100"/>
          <a:sy n="144" d="100"/>
        </p:scale>
        <p:origin x="134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BD3D5C-AC7D-6641-A937-75788021FD1A}" type="datetimeFigureOut">
              <a:rPr lang="en-US" smtClean="0"/>
              <a:t>4/1/23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7BA974-9D1B-C849-869C-92D02B9B5858}" type="slidenum">
              <a:rPr lang="en-US" smtClean="0"/>
              <a:t>‹#›</a:t>
            </a:fld>
            <a:endParaRPr lang="en-US"/>
          </a:p>
        </p:txBody>
      </p:sp>
    </p:spTree>
    <p:extLst>
      <p:ext uri="{BB962C8B-B14F-4D97-AF65-F5344CB8AC3E}">
        <p14:creationId xmlns:p14="http://schemas.microsoft.com/office/powerpoint/2010/main" val="1457965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7BA974-9D1B-C849-869C-92D02B9B5858}" type="slidenum">
              <a:rPr lang="en-US" smtClean="0"/>
              <a:t>8</a:t>
            </a:fld>
            <a:endParaRPr lang="en-US"/>
          </a:p>
        </p:txBody>
      </p:sp>
    </p:spTree>
    <p:extLst>
      <p:ext uri="{BB962C8B-B14F-4D97-AF65-F5344CB8AC3E}">
        <p14:creationId xmlns:p14="http://schemas.microsoft.com/office/powerpoint/2010/main" val="1644441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7BA974-9D1B-C849-869C-92D02B9B5858}" type="slidenum">
              <a:rPr lang="en-US" smtClean="0"/>
              <a:t>9</a:t>
            </a:fld>
            <a:endParaRPr lang="en-US"/>
          </a:p>
        </p:txBody>
      </p:sp>
    </p:spTree>
    <p:extLst>
      <p:ext uri="{BB962C8B-B14F-4D97-AF65-F5344CB8AC3E}">
        <p14:creationId xmlns:p14="http://schemas.microsoft.com/office/powerpoint/2010/main" val="2400478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7BA974-9D1B-C849-869C-92D02B9B5858}" type="slidenum">
              <a:rPr lang="en-US" smtClean="0"/>
              <a:t>10</a:t>
            </a:fld>
            <a:endParaRPr lang="en-US"/>
          </a:p>
        </p:txBody>
      </p:sp>
    </p:spTree>
    <p:extLst>
      <p:ext uri="{BB962C8B-B14F-4D97-AF65-F5344CB8AC3E}">
        <p14:creationId xmlns:p14="http://schemas.microsoft.com/office/powerpoint/2010/main" val="15076893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B6D0CE2-C23C-AD4A-A48E-79CC4C3A797B}" type="datetimeFigureOut">
              <a:rPr lang="en-US" smtClean="0"/>
              <a:t>4/1/23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DB5268-27B6-494B-87B6-BC58DC766DAB}" type="slidenum">
              <a:rPr lang="en-US" smtClean="0"/>
              <a:t>‹#›</a:t>
            </a:fld>
            <a:endParaRPr lang="en-US"/>
          </a:p>
        </p:txBody>
      </p:sp>
    </p:spTree>
    <p:extLst>
      <p:ext uri="{BB962C8B-B14F-4D97-AF65-F5344CB8AC3E}">
        <p14:creationId xmlns:p14="http://schemas.microsoft.com/office/powerpoint/2010/main" val="27431302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6D0CE2-C23C-AD4A-A48E-79CC4C3A797B}" type="datetimeFigureOut">
              <a:rPr lang="en-US" smtClean="0"/>
              <a:t>4/1/23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DB5268-27B6-494B-87B6-BC58DC766DAB}" type="slidenum">
              <a:rPr lang="en-US" smtClean="0"/>
              <a:t>‹#›</a:t>
            </a:fld>
            <a:endParaRPr lang="en-US"/>
          </a:p>
        </p:txBody>
      </p:sp>
    </p:spTree>
    <p:extLst>
      <p:ext uri="{BB962C8B-B14F-4D97-AF65-F5344CB8AC3E}">
        <p14:creationId xmlns:p14="http://schemas.microsoft.com/office/powerpoint/2010/main" val="34090671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6D0CE2-C23C-AD4A-A48E-79CC4C3A797B}" type="datetimeFigureOut">
              <a:rPr lang="en-US" smtClean="0"/>
              <a:t>4/1/23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DB5268-27B6-494B-87B6-BC58DC766DAB}" type="slidenum">
              <a:rPr lang="en-US" smtClean="0"/>
              <a:t>‹#›</a:t>
            </a:fld>
            <a:endParaRPr lang="en-US"/>
          </a:p>
        </p:txBody>
      </p:sp>
    </p:spTree>
    <p:extLst>
      <p:ext uri="{BB962C8B-B14F-4D97-AF65-F5344CB8AC3E}">
        <p14:creationId xmlns:p14="http://schemas.microsoft.com/office/powerpoint/2010/main" val="3449400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6D0CE2-C23C-AD4A-A48E-79CC4C3A797B}" type="datetimeFigureOut">
              <a:rPr lang="en-US" smtClean="0"/>
              <a:t>4/1/23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DB5268-27B6-494B-87B6-BC58DC766DAB}" type="slidenum">
              <a:rPr lang="en-US" smtClean="0"/>
              <a:t>‹#›</a:t>
            </a:fld>
            <a:endParaRPr lang="en-US"/>
          </a:p>
        </p:txBody>
      </p:sp>
    </p:spTree>
    <p:extLst>
      <p:ext uri="{BB962C8B-B14F-4D97-AF65-F5344CB8AC3E}">
        <p14:creationId xmlns:p14="http://schemas.microsoft.com/office/powerpoint/2010/main" val="966773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B6D0CE2-C23C-AD4A-A48E-79CC4C3A797B}" type="datetimeFigureOut">
              <a:rPr lang="en-US" smtClean="0"/>
              <a:t>4/1/23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DB5268-27B6-494B-87B6-BC58DC766DAB}" type="slidenum">
              <a:rPr lang="en-US" smtClean="0"/>
              <a:t>‹#›</a:t>
            </a:fld>
            <a:endParaRPr lang="en-US"/>
          </a:p>
        </p:txBody>
      </p:sp>
    </p:spTree>
    <p:extLst>
      <p:ext uri="{BB962C8B-B14F-4D97-AF65-F5344CB8AC3E}">
        <p14:creationId xmlns:p14="http://schemas.microsoft.com/office/powerpoint/2010/main" val="29092433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B6D0CE2-C23C-AD4A-A48E-79CC4C3A797B}" type="datetimeFigureOut">
              <a:rPr lang="en-US" smtClean="0"/>
              <a:t>4/1/23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DB5268-27B6-494B-87B6-BC58DC766DAB}" type="slidenum">
              <a:rPr lang="en-US" smtClean="0"/>
              <a:t>‹#›</a:t>
            </a:fld>
            <a:endParaRPr lang="en-US"/>
          </a:p>
        </p:txBody>
      </p:sp>
    </p:spTree>
    <p:extLst>
      <p:ext uri="{BB962C8B-B14F-4D97-AF65-F5344CB8AC3E}">
        <p14:creationId xmlns:p14="http://schemas.microsoft.com/office/powerpoint/2010/main" val="34053635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6D0CE2-C23C-AD4A-A48E-79CC4C3A797B}" type="datetimeFigureOut">
              <a:rPr lang="en-US" smtClean="0"/>
              <a:t>4/1/23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DB5268-27B6-494B-87B6-BC58DC766DAB}" type="slidenum">
              <a:rPr lang="en-US" smtClean="0"/>
              <a:t>‹#›</a:t>
            </a:fld>
            <a:endParaRPr lang="en-US"/>
          </a:p>
        </p:txBody>
      </p:sp>
    </p:spTree>
    <p:extLst>
      <p:ext uri="{BB962C8B-B14F-4D97-AF65-F5344CB8AC3E}">
        <p14:creationId xmlns:p14="http://schemas.microsoft.com/office/powerpoint/2010/main" val="3710429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B6D0CE2-C23C-AD4A-A48E-79CC4C3A797B}" type="datetimeFigureOut">
              <a:rPr lang="en-US" smtClean="0"/>
              <a:t>4/1/23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DB5268-27B6-494B-87B6-BC58DC766DAB}" type="slidenum">
              <a:rPr lang="en-US" smtClean="0"/>
              <a:t>‹#›</a:t>
            </a:fld>
            <a:endParaRPr lang="en-US"/>
          </a:p>
        </p:txBody>
      </p:sp>
    </p:spTree>
    <p:extLst>
      <p:ext uri="{BB962C8B-B14F-4D97-AF65-F5344CB8AC3E}">
        <p14:creationId xmlns:p14="http://schemas.microsoft.com/office/powerpoint/2010/main" val="642526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6D0CE2-C23C-AD4A-A48E-79CC4C3A797B}" type="datetimeFigureOut">
              <a:rPr lang="en-US" smtClean="0"/>
              <a:t>4/1/23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DB5268-27B6-494B-87B6-BC58DC766DAB}" type="slidenum">
              <a:rPr lang="en-US" smtClean="0"/>
              <a:t>‹#›</a:t>
            </a:fld>
            <a:endParaRPr lang="en-US"/>
          </a:p>
        </p:txBody>
      </p:sp>
    </p:spTree>
    <p:extLst>
      <p:ext uri="{BB962C8B-B14F-4D97-AF65-F5344CB8AC3E}">
        <p14:creationId xmlns:p14="http://schemas.microsoft.com/office/powerpoint/2010/main" val="3720506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B6D0CE2-C23C-AD4A-A48E-79CC4C3A797B}" type="datetimeFigureOut">
              <a:rPr lang="en-US" smtClean="0"/>
              <a:t>4/1/23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DB5268-27B6-494B-87B6-BC58DC766DAB}" type="slidenum">
              <a:rPr lang="en-US" smtClean="0"/>
              <a:t>‹#›</a:t>
            </a:fld>
            <a:endParaRPr lang="en-US"/>
          </a:p>
        </p:txBody>
      </p:sp>
    </p:spTree>
    <p:extLst>
      <p:ext uri="{BB962C8B-B14F-4D97-AF65-F5344CB8AC3E}">
        <p14:creationId xmlns:p14="http://schemas.microsoft.com/office/powerpoint/2010/main" val="3027953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B6D0CE2-C23C-AD4A-A48E-79CC4C3A797B}" type="datetimeFigureOut">
              <a:rPr lang="en-US" smtClean="0"/>
              <a:t>4/1/23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DB5268-27B6-494B-87B6-BC58DC766DAB}" type="slidenum">
              <a:rPr lang="en-US" smtClean="0"/>
              <a:t>‹#›</a:t>
            </a:fld>
            <a:endParaRPr lang="en-US"/>
          </a:p>
        </p:txBody>
      </p:sp>
    </p:spTree>
    <p:extLst>
      <p:ext uri="{BB962C8B-B14F-4D97-AF65-F5344CB8AC3E}">
        <p14:creationId xmlns:p14="http://schemas.microsoft.com/office/powerpoint/2010/main" val="1117925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D0CE2-C23C-AD4A-A48E-79CC4C3A797B}" type="datetimeFigureOut">
              <a:rPr lang="en-US" smtClean="0"/>
              <a:t>4/1/23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DB5268-27B6-494B-87B6-BC58DC766DAB}" type="slidenum">
              <a:rPr lang="en-US" smtClean="0"/>
              <a:t>‹#›</a:t>
            </a:fld>
            <a:endParaRPr lang="en-US"/>
          </a:p>
        </p:txBody>
      </p:sp>
    </p:spTree>
    <p:extLst>
      <p:ext uri="{BB962C8B-B14F-4D97-AF65-F5344CB8AC3E}">
        <p14:creationId xmlns:p14="http://schemas.microsoft.com/office/powerpoint/2010/main" val="13357985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B35593B-BE68-91B7-9F3F-E9AD93E3F73D}"/>
              </a:ext>
            </a:extLst>
          </p:cNvPr>
          <p:cNvSpPr>
            <a:spLocks noGrp="1"/>
          </p:cNvSpPr>
          <p:nvPr>
            <p:ph type="subTitle" idx="1"/>
          </p:nvPr>
        </p:nvSpPr>
        <p:spPr>
          <a:xfrm>
            <a:off x="120316" y="120315"/>
            <a:ext cx="8903368" cy="6605337"/>
          </a:xfrm>
        </p:spPr>
        <p:txBody>
          <a:bodyPr>
            <a:normAutofit/>
          </a:bodyPr>
          <a:lstStyle/>
          <a:p>
            <a:pPr algn="l">
              <a:lnSpc>
                <a:spcPct val="100000"/>
              </a:lnSpc>
              <a:tabLst>
                <a:tab pos="617538" algn="l"/>
                <a:tab pos="1019175" algn="l"/>
                <a:tab pos="1154113" algn="l"/>
                <a:tab pos="1820863" algn="l"/>
              </a:tabLst>
            </a:pP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2023 GLCC HOLY WEEK MESSAGE: JESUS – PIERCED FOR OUR TRANSGRESSIONS (Isa 53:4-6)</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 53:4-6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central stanza is the heart of the chapter, and introduces the heart of the gospel message: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innocent Servant dying as the sacrifice for the sins of sinful men</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970725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B35593B-BE68-91B7-9F3F-E9AD93E3F73D}"/>
              </a:ext>
            </a:extLst>
          </p:cNvPr>
          <p:cNvSpPr>
            <a:spLocks noGrp="1"/>
          </p:cNvSpPr>
          <p:nvPr>
            <p:ph type="subTitle" idx="1"/>
          </p:nvPr>
        </p:nvSpPr>
        <p:spPr>
          <a:xfrm>
            <a:off x="120316" y="120315"/>
            <a:ext cx="8903368" cy="6605337"/>
          </a:xfrm>
        </p:spPr>
        <p:txBody>
          <a:bodyPr>
            <a:normAutofit/>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But with this knowledge also comes a sobering responsibility.</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If we know everything that Jesus 		did and still reject him, our sin is 		much greater than that of the 			ancient Israelites who could not 			see what we have seen.</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35856184"/>
      </p:ext>
    </p:extLst>
  </p:cSld>
  <p:clrMapOvr>
    <a:masterClrMapping/>
  </p:clrMapOvr>
  <mc:AlternateContent xmlns:mc="http://schemas.openxmlformats.org/markup-compatibility/2006">
    <mc:Choice xmlns:p14="http://schemas.microsoft.com/office/powerpoint/2010/main" Requires="p14">
      <p:transition spd="slow">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B35593B-BE68-91B7-9F3F-E9AD93E3F73D}"/>
              </a:ext>
            </a:extLst>
          </p:cNvPr>
          <p:cNvSpPr>
            <a:spLocks noGrp="1"/>
          </p:cNvSpPr>
          <p:nvPr>
            <p:ph type="subTitle" idx="1"/>
          </p:nvPr>
        </p:nvSpPr>
        <p:spPr>
          <a:xfrm>
            <a:off x="120316" y="120315"/>
            <a:ext cx="8903368" cy="6605337"/>
          </a:xfrm>
        </p:spPr>
        <p:txBody>
          <a:bodyPr>
            <a:normAutofit lnSpcReduction="10000"/>
          </a:bodyPr>
          <a:lstStyle/>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He Bore Our Griefs (v. 4)</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 53:4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words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“grief”</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“sorrows”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which refer to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consequences of sin</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strongly emphasize that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our worst sicknesses and profoundest pains Christ bore upon Himself on the cross.</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Heb 4:15</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Even though the verbs are past 			tense,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they predict happenings 			future to Isaiah’s time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4078833854"/>
      </p:ext>
    </p:extLst>
  </p:cSld>
  <p:clrMapOvr>
    <a:masterClrMapping/>
  </p:clrMapOvr>
  <mc:AlternateContent xmlns:mc="http://schemas.openxmlformats.org/markup-compatibility/2006">
    <mc:Choice xmlns:p14="http://schemas.microsoft.com/office/powerpoint/2010/main" Requires="p14">
      <p:transition spd="slow">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B35593B-BE68-91B7-9F3F-E9AD93E3F73D}"/>
              </a:ext>
            </a:extLst>
          </p:cNvPr>
          <p:cNvSpPr>
            <a:spLocks noGrp="1"/>
          </p:cNvSpPr>
          <p:nvPr>
            <p:ph type="subTitle" idx="1"/>
          </p:nvPr>
        </p:nvSpPr>
        <p:spPr>
          <a:xfrm>
            <a:off x="120316" y="120315"/>
            <a:ext cx="8903368" cy="6605337"/>
          </a:xfrm>
        </p:spPr>
        <p:txBody>
          <a:bodyPr>
            <a:normAutofit/>
          </a:bodyPr>
          <a:lstStyle/>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the people (Israel in particular) 			thought the Servant was suffering for 		His own sins (like His supposed 			blaspheming of God).</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the NT, Matt 8:14-17 applies Isaiah 53:4 to our Lord’s healing ministry, making it a precursor to the spiritual healing that would come from Christ’s death and resurrection.</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His greater work is healing souls, 		giving salvation from sin.</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96774868"/>
      </p:ext>
    </p:extLst>
  </p:cSld>
  <p:clrMapOvr>
    <a:masterClrMapping/>
  </p:clrMapOvr>
  <mc:AlternateContent xmlns:mc="http://schemas.openxmlformats.org/markup-compatibility/2006">
    <mc:Choice xmlns:p14="http://schemas.microsoft.com/office/powerpoint/2010/main" Requires="p14">
      <p:transition spd="slow">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B35593B-BE68-91B7-9F3F-E9AD93E3F73D}"/>
              </a:ext>
            </a:extLst>
          </p:cNvPr>
          <p:cNvSpPr>
            <a:spLocks noGrp="1"/>
          </p:cNvSpPr>
          <p:nvPr>
            <p:ph type="subTitle" idx="1"/>
          </p:nvPr>
        </p:nvSpPr>
        <p:spPr>
          <a:xfrm>
            <a:off x="120316" y="120315"/>
            <a:ext cx="8903368" cy="6605337"/>
          </a:xfrm>
        </p:spPr>
        <p:txBody>
          <a:bodyPr>
            <a:normAutofit lnSpcReduction="10000"/>
          </a:bodyPr>
          <a:lstStyle/>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 He Was Punished for Our Sins (v. 5)</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 53:5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verse corrects the wrong perspective of the people in the last two lines of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His experience of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“griefs”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“sorrows”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was for His people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(cf. 1Pet 2:24). </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And He did not only merely suffer 			physical pain and human 					abandonment;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on the cross, He was 		even abandoned by God</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(Matt 			27:46)</a:t>
            </a:r>
            <a:endPar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84425904"/>
      </p:ext>
    </p:extLst>
  </p:cSld>
  <p:clrMapOvr>
    <a:masterClrMapping/>
  </p:clrMapOvr>
  <mc:AlternateContent xmlns:mc="http://schemas.openxmlformats.org/markup-compatibility/2006">
    <mc:Choice xmlns:p14="http://schemas.microsoft.com/office/powerpoint/2010/main" Requires="p14">
      <p:transition spd="slow">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B35593B-BE68-91B7-9F3F-E9AD93E3F73D}"/>
              </a:ext>
            </a:extLst>
          </p:cNvPr>
          <p:cNvSpPr>
            <a:spLocks noGrp="1"/>
          </p:cNvSpPr>
          <p:nvPr>
            <p:ph type="subTitle" idx="1"/>
          </p:nvPr>
        </p:nvSpPr>
        <p:spPr>
          <a:xfrm>
            <a:off x="120316" y="120315"/>
            <a:ext cx="8903368" cy="6605337"/>
          </a:xfrm>
        </p:spPr>
        <p:txBody>
          <a:bodyPr>
            <a:normAutofit/>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But here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Servant’s suffering reaches its climax in what is clearly a prophecy of His crucifixion.</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words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“pierced through”</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is a 			reference to His being nailed to the 		cross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22:16c</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also when He 		was pierced on His side with a spear 		by a soldier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Jn19:34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And again, notice the language and images of substitution in this verse.</a:t>
            </a:r>
          </a:p>
        </p:txBody>
      </p:sp>
    </p:spTree>
    <p:extLst>
      <p:ext uri="{BB962C8B-B14F-4D97-AF65-F5344CB8AC3E}">
        <p14:creationId xmlns:p14="http://schemas.microsoft.com/office/powerpoint/2010/main" val="244368507"/>
      </p:ext>
    </p:extLst>
  </p:cSld>
  <p:clrMapOvr>
    <a:masterClrMapping/>
  </p:clrMapOvr>
  <mc:AlternateContent xmlns:mc="http://schemas.openxmlformats.org/markup-compatibility/2006">
    <mc:Choice xmlns:p14="http://schemas.microsoft.com/office/powerpoint/2010/main" Requires="p14">
      <p:transition spd="slow">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B35593B-BE68-91B7-9F3F-E9AD93E3F73D}"/>
              </a:ext>
            </a:extLst>
          </p:cNvPr>
          <p:cNvSpPr>
            <a:spLocks noGrp="1"/>
          </p:cNvSpPr>
          <p:nvPr>
            <p:ph type="subTitle" idx="1"/>
          </p:nvPr>
        </p:nvSpPr>
        <p:spPr>
          <a:xfrm>
            <a:off x="120316" y="120315"/>
            <a:ext cx="8903368" cy="6605337"/>
          </a:xfrm>
        </p:spPr>
        <p:txBody>
          <a:bodyPr>
            <a:normAutofit/>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 was pierced through for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our</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transgressions.”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617538" algn="l"/>
                <a:tab pos="1019175" algn="l"/>
                <a:tab pos="1154113" algn="l"/>
                <a:tab pos="1820863" algn="l"/>
              </a:tabLst>
            </a:pP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 was crushed for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our</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iniquities.”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617538" algn="l"/>
                <a:tab pos="1019175" algn="l"/>
                <a:tab pos="1154113" algn="l"/>
                <a:tab pos="1820863" algn="l"/>
              </a:tabLst>
            </a:pP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chastening for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our</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well-being fell upon Him.”</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617538" algn="l"/>
                <a:tab pos="1019175" algn="l"/>
                <a:tab pos="1154113" algn="l"/>
                <a:tab pos="1820863" algn="l"/>
              </a:tabLst>
            </a:pP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“And by His scourging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are healed.”</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words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 are healed”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refer to 			the resulting spiritual healing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not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physical healing) from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worst 			disease of all, sin</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252781240"/>
      </p:ext>
    </p:extLst>
  </p:cSld>
  <p:clrMapOvr>
    <a:masterClrMapping/>
  </p:clrMapOvr>
  <mc:AlternateContent xmlns:mc="http://schemas.openxmlformats.org/markup-compatibility/2006">
    <mc:Choice xmlns:p14="http://schemas.microsoft.com/office/powerpoint/2010/main" Requires="p14">
      <p:transition spd="slow">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B35593B-BE68-91B7-9F3F-E9AD93E3F73D}"/>
              </a:ext>
            </a:extLst>
          </p:cNvPr>
          <p:cNvSpPr>
            <a:spLocks noGrp="1"/>
          </p:cNvSpPr>
          <p:nvPr>
            <p:ph type="subTitle" idx="1"/>
          </p:nvPr>
        </p:nvSpPr>
        <p:spPr>
          <a:xfrm>
            <a:off x="120316" y="120315"/>
            <a:ext cx="8903368" cy="6605337"/>
          </a:xfrm>
        </p:spPr>
        <p:txBody>
          <a:bodyPr>
            <a:normAutofit/>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Starting with this verse, it is made more clear that the subject of Isaiah 53 is the granting of salvation from sin.</a:t>
            </a:r>
          </a:p>
          <a:p>
            <a:pPr marL="571500" indent="-571500" algn="l">
              <a:lnSpc>
                <a:spcPct val="100000"/>
              </a:lnSpc>
              <a:buFont typeface="Wingdings" pitchFamily="2" charset="2"/>
              <a:buChar char="Ø"/>
              <a:tabLst>
                <a:tab pos="617538" algn="l"/>
                <a:tab pos="1019175" algn="l"/>
                <a:tab pos="1154113" algn="l"/>
                <a:tab pos="1820863"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emphasis here is on Christ being the substitute recipient of God’s wrath on sinners.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2Cor 5:21</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Of course, since He was sinless (cf. 		Heb 4:15),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Lord Jesus did not 		suffer for His own sin, but as the 			substitute for sinners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172560568"/>
      </p:ext>
    </p:extLst>
  </p:cSld>
  <p:clrMapOvr>
    <a:masterClrMapping/>
  </p:clrMapOvr>
  <mc:AlternateContent xmlns:mc="http://schemas.openxmlformats.org/markup-compatibility/2006">
    <mc:Choice xmlns:p14="http://schemas.microsoft.com/office/powerpoint/2010/main" Requires="p14">
      <p:transition spd="slow">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B35593B-BE68-91B7-9F3F-E9AD93E3F73D}"/>
              </a:ext>
            </a:extLst>
          </p:cNvPr>
          <p:cNvSpPr>
            <a:spLocks noGrp="1"/>
          </p:cNvSpPr>
          <p:nvPr>
            <p:ph type="subTitle" idx="1"/>
          </p:nvPr>
        </p:nvSpPr>
        <p:spPr>
          <a:xfrm>
            <a:off x="120316" y="120315"/>
            <a:ext cx="8903368" cy="6605337"/>
          </a:xfrm>
        </p:spPr>
        <p:txBody>
          <a:bodyPr>
            <a:normAutofit/>
          </a:bodyPr>
          <a:lstStyle/>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 He Took on Our Iniquities (v. 6)</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 53:6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Isaiah compared Israel to sheep who have strayed from God.</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1Pet 2:25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Peter used this same 			imagery to include even Gentiles.</a:t>
            </a:r>
          </a:p>
          <a:p>
            <a:pPr marL="571500" indent="-571500" algn="l">
              <a:buFont typeface="Wingdings" pitchFamily="2" charset="2"/>
              <a:buChar char="Ø"/>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Every person has sinned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3:9, 23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going astray from God and His ways as </a:t>
            </a:r>
            <a:r>
              <a:rPr lang="en-PH" sz="360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each seeks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his own way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is what sin is</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377500744"/>
      </p:ext>
    </p:extLst>
  </p:cSld>
  <p:clrMapOvr>
    <a:masterClrMapping/>
  </p:clrMapOvr>
  <mc:AlternateContent xmlns:mc="http://schemas.openxmlformats.org/markup-compatibility/2006">
    <mc:Choice xmlns:p14="http://schemas.microsoft.com/office/powerpoint/2010/main" Requires="p14">
      <p:transition spd="slow">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B35593B-BE68-91B7-9F3F-E9AD93E3F73D}"/>
              </a:ext>
            </a:extLst>
          </p:cNvPr>
          <p:cNvSpPr>
            <a:spLocks noGrp="1"/>
          </p:cNvSpPr>
          <p:nvPr>
            <p:ph type="subTitle" idx="1"/>
          </p:nvPr>
        </p:nvSpPr>
        <p:spPr>
          <a:xfrm>
            <a:off x="120316" y="120315"/>
            <a:ext cx="8903368" cy="6605337"/>
          </a:xfrm>
        </p:spPr>
        <p:txBody>
          <a:bodyPr>
            <a:normAutofit/>
          </a:bodyPr>
          <a:lstStyle/>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God laid upon the Messiah the 			consequences of sin and the 				righteous wrath deserved by sinners.</a:t>
            </a:r>
          </a:p>
          <a:p>
            <a:pPr algn="l">
              <a:lnSpc>
                <a:spcPct val="100000"/>
              </a:lnSpc>
              <a:tabLst>
                <a:tab pos="617538" algn="l"/>
                <a:tab pos="1019175" algn="l"/>
                <a:tab pos="1154113" algn="l"/>
                <a:tab pos="1820863" algn="l"/>
              </a:tabLst>
            </a:pPr>
            <a:endPar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CONCLUSION</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Living on this side of the cross and having been given God’s revelation through His written Word, we have the hindsight to see and know the identity of the promised Messiah who has come and died for our sins.</a:t>
            </a:r>
          </a:p>
        </p:txBody>
      </p:sp>
    </p:spTree>
    <p:extLst>
      <p:ext uri="{BB962C8B-B14F-4D97-AF65-F5344CB8AC3E}">
        <p14:creationId xmlns:p14="http://schemas.microsoft.com/office/powerpoint/2010/main" val="2386603768"/>
      </p:ext>
    </p:extLst>
  </p:cSld>
  <p:clrMapOvr>
    <a:masterClrMapping/>
  </p:clrMapOvr>
  <mc:AlternateContent xmlns:mc="http://schemas.openxmlformats.org/markup-compatibility/2006">
    <mc:Choice xmlns:p14="http://schemas.microsoft.com/office/powerpoint/2010/main" Requires="p14">
      <p:transition spd="slow">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77</TotalTime>
  <Words>758</Words>
  <Application>Microsoft Macintosh PowerPoint</Application>
  <PresentationFormat>On-screen Show (4:3)</PresentationFormat>
  <Paragraphs>43</Paragraphs>
  <Slides>10</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Casas</dc:creator>
  <cp:lastModifiedBy>Robert Casas</cp:lastModifiedBy>
  <cp:revision>17</cp:revision>
  <dcterms:created xsi:type="dcterms:W3CDTF">2023-04-01T14:55:27Z</dcterms:created>
  <dcterms:modified xsi:type="dcterms:W3CDTF">2023-04-01T16:13:20Z</dcterms:modified>
</cp:coreProperties>
</file>