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79"/>
    <p:restoredTop sz="96000"/>
  </p:normalViewPr>
  <p:slideViewPr>
    <p:cSldViewPr snapToGrid="0">
      <p:cViewPr varScale="1">
        <p:scale>
          <a:sx n="113" d="100"/>
          <a:sy n="113" d="100"/>
        </p:scale>
        <p:origin x="30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DB7E4E-63B7-1145-8463-CED84CAC2DBA}" type="datetimeFigureOut">
              <a:rPr lang="en-US" smtClean="0"/>
              <a:t>7/9/23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2785829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DB7E4E-63B7-1145-8463-CED84CAC2DBA}" type="datetimeFigureOut">
              <a:rPr lang="en-US" smtClean="0"/>
              <a:t>7/9/23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2719229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DB7E4E-63B7-1145-8463-CED84CAC2DBA}" type="datetimeFigureOut">
              <a:rPr lang="en-US" smtClean="0"/>
              <a:t>7/9/23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4137452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DB7E4E-63B7-1145-8463-CED84CAC2DBA}" type="datetimeFigureOut">
              <a:rPr lang="en-US" smtClean="0"/>
              <a:t>7/9/23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2125111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DB7E4E-63B7-1145-8463-CED84CAC2DBA}" type="datetimeFigureOut">
              <a:rPr lang="en-US" smtClean="0"/>
              <a:t>7/9/23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1628634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DB7E4E-63B7-1145-8463-CED84CAC2DBA}" type="datetimeFigureOut">
              <a:rPr lang="en-US" smtClean="0"/>
              <a:t>7/9/23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3888041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DB7E4E-63B7-1145-8463-CED84CAC2DBA}" type="datetimeFigureOut">
              <a:rPr lang="en-US" smtClean="0"/>
              <a:t>7/9/23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2394990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DB7E4E-63B7-1145-8463-CED84CAC2DBA}" type="datetimeFigureOut">
              <a:rPr lang="en-US" smtClean="0"/>
              <a:t>7/9/23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4021335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DB7E4E-63B7-1145-8463-CED84CAC2DBA}" type="datetimeFigureOut">
              <a:rPr lang="en-US" smtClean="0"/>
              <a:t>7/9/23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3960423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B7E4E-63B7-1145-8463-CED84CAC2DBA}" type="datetimeFigureOut">
              <a:rPr lang="en-US" smtClean="0"/>
              <a:t>7/9/23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3036184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9DB7E4E-63B7-1145-8463-CED84CAC2DBA}" type="datetimeFigureOut">
              <a:rPr lang="en-US" smtClean="0"/>
              <a:t>7/9/23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4737EB-1AA5-0C41-8E0A-4FB9FC5D2104}" type="slidenum">
              <a:rPr lang="en-US" smtClean="0"/>
              <a:t>‹#›</a:t>
            </a:fld>
            <a:endParaRPr lang="en-US"/>
          </a:p>
        </p:txBody>
      </p:sp>
    </p:spTree>
    <p:extLst>
      <p:ext uri="{BB962C8B-B14F-4D97-AF65-F5344CB8AC3E}">
        <p14:creationId xmlns:p14="http://schemas.microsoft.com/office/powerpoint/2010/main" val="2322503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DB7E4E-63B7-1145-8463-CED84CAC2DBA}" type="datetimeFigureOut">
              <a:rPr lang="en-US" smtClean="0"/>
              <a:t>7/9/23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4737EB-1AA5-0C41-8E0A-4FB9FC5D2104}" type="slidenum">
              <a:rPr lang="en-US" smtClean="0"/>
              <a:t>‹#›</a:t>
            </a:fld>
            <a:endParaRPr lang="en-US"/>
          </a:p>
        </p:txBody>
      </p:sp>
    </p:spTree>
    <p:extLst>
      <p:ext uri="{BB962C8B-B14F-4D97-AF65-F5344CB8AC3E}">
        <p14:creationId xmlns:p14="http://schemas.microsoft.com/office/powerpoint/2010/main" val="31227788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lnSpcReduction="10000"/>
          </a:bodyPr>
          <a:lstStyle/>
          <a:p>
            <a:pPr algn="l">
              <a:lnSpc>
                <a:spcPct val="100000"/>
              </a:lnSpc>
              <a:tabLst>
                <a:tab pos="617538" algn="l"/>
                <a:tab pos="1019175" algn="l"/>
                <a:tab pos="1154113"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2023 GLCC 27</a:t>
            </a:r>
            <a:r>
              <a:rPr lang="en-PH" sz="3600" b="1" u="sng" baseline="300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ANNIVERSARY MESSAGE: HOLDING FAST UNTIL JESUS COMES (Rev 2:25)</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 </a:t>
            </a: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 2:25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will study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 2:18-29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Outline:</a:t>
            </a:r>
          </a:p>
          <a:p>
            <a:pPr algn="l"/>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The Salutation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The Commendation of Thyatira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tabLst>
                <a:tab pos="527050"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 The Condemnation of Thyatira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57513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5"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5"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5"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5"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randombar(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5"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randombar(vertic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This could be a reference to guarding 		the truth of the gospel – Christ’s 			incarnation, crucifixion and 				resurrection.</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“until the end”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reminiscent of 				Christ’s words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Matt 10:22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FINAL PROOF OF GENUINE FAITH IN JESUS IS FIRMNESS OF BELIEF AND CONTINUANCE IN THE WILL OF GOD UNTIL DEATH OR UNTIL CHRIST COMES.</a:t>
            </a:r>
          </a:p>
        </p:txBody>
      </p:sp>
    </p:spTree>
    <p:extLst>
      <p:ext uri="{BB962C8B-B14F-4D97-AF65-F5344CB8AC3E}">
        <p14:creationId xmlns:p14="http://schemas.microsoft.com/office/powerpoint/2010/main" val="3280647768"/>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lnSpcReduction="10000"/>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twofold promise includes Christ’s giving the overcomer the following.</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“AUTHORITY OVER THE NATIONS”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a fulfillment of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2:8-9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coming reign of the Messiah 		over the world is to be shared with 		His disciples.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To the faithful believer Christ promises 		the privilege of ruling and reigning 			with Him in His kingdom (2Tim 2:12a).</a:t>
            </a:r>
          </a:p>
        </p:txBody>
      </p:sp>
    </p:spTree>
    <p:extLst>
      <p:ext uri="{BB962C8B-B14F-4D97-AF65-F5344CB8AC3E}">
        <p14:creationId xmlns:p14="http://schemas.microsoft.com/office/powerpoint/2010/main" val="1950136653"/>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5"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randombar(vertic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lnSpcReduction="10000"/>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morning star”</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 22:16</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Christ identifies Himself 		as the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“bright morning star”.</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Although the morning star has already 		dawned in our hearts (2Pet 1:19),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someday we will have Him in all His 		fullness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Moreover,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“morning star”</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refers to the 		faithful believer’s share in the glory 			and splendor of Christ.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127511445"/>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5"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randombar(vertic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a:bodyPr>
          <a:lstStyle/>
          <a:p>
            <a:pPr algn="l">
              <a:lnSpc>
                <a:spcPct val="100000"/>
              </a:lnSpc>
              <a:tabLst>
                <a:tab pos="617538" algn="l"/>
                <a:tab pos="1019175" algn="l"/>
                <a:tab pos="1154113"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CONCLUSION</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we have are Christ as our greatest treasure and His Word as our most precious possession. </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We must not allow anything to 				weaken our hold upon Jesus and His 		saving truth. </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To these we must hold with all our 			strength until He comes to take hold 		of us for all eternity.</a:t>
            </a:r>
          </a:p>
        </p:txBody>
      </p:sp>
    </p:spTree>
    <p:extLst>
      <p:ext uri="{BB962C8B-B14F-4D97-AF65-F5344CB8AC3E}">
        <p14:creationId xmlns:p14="http://schemas.microsoft.com/office/powerpoint/2010/main" val="3896801346"/>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 The Command to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Thytira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24-25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 2:24-25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Before we look into those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“who do not hold this teaching,”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Lord once more refers to this teaching as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deep things of Satan”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Whatever it may have been, this false 		teaching and belief and the behavior 		that resulted from it</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clearly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originated with the devil</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45429336"/>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lnSpcReduction="10000"/>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Lord recognizes that there are those in the church who had not fallen prey to Jezebel.</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There was evidently a godly remnant 		to whom He gave one simple 				command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is interesting that the Lord did not 		command the remnant to leave.</a:t>
            </a:r>
          </a:p>
          <a:p>
            <a:pPr marL="571500" indent="-571500" algn="l">
              <a:lnSpc>
                <a:spcPct val="100000"/>
              </a:lnSpc>
              <a:buFont typeface="Wingdings" pitchFamily="2" charset="2"/>
              <a:buChar char="Ø"/>
              <a:tabLst>
                <a:tab pos="617538" algn="l"/>
                <a:tab pos="1019175" algn="l"/>
                <a:tab pos="1154113"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wanted them to remain as a godly testimony – as salt in that decaying church and as light in the darkness that was engulfing it.</a:t>
            </a:r>
          </a:p>
        </p:txBody>
      </p:sp>
    </p:spTree>
    <p:extLst>
      <p:ext uri="{BB962C8B-B14F-4D97-AF65-F5344CB8AC3E}">
        <p14:creationId xmlns:p14="http://schemas.microsoft.com/office/powerpoint/2010/main" val="2238193372"/>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Thytiran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church was to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“hold fast…”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To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“hold fast”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 to seize, to hold 			immediately and decisively with all 			your strength and not let go. </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what the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Thyatiran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church 		was to do with the biblical doctrines of 		the faith.</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There are still those who have sought to be faithful and have remained true to the truths of Scripture and of the gospel of Christ.</a:t>
            </a:r>
          </a:p>
        </p:txBody>
      </p:sp>
    </p:spTree>
    <p:extLst>
      <p:ext uri="{BB962C8B-B14F-4D97-AF65-F5344CB8AC3E}">
        <p14:creationId xmlns:p14="http://schemas.microsoft.com/office/powerpoint/2010/main" val="303051354"/>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God’s call to us in our 27</a:t>
            </a:r>
            <a:r>
              <a:rPr lang="en-PH" sz="3600" baseline="300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anniversary: </a:t>
            </a:r>
            <a:r>
              <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HOLD TIGHTLY TO AND NOT LET GO OF THE TRUTHS OF BIBLICAL CHRISTIANITY AS TAUGHT IN SCRIPTURE, WHICH INCLUDE THE GOSPEL OF CHRIST AND THE DOCTRINES OF OUR CHRISTIAN FAITH.</a:t>
            </a:r>
          </a:p>
        </p:txBody>
      </p:sp>
    </p:spTree>
    <p:extLst>
      <p:ext uri="{BB962C8B-B14F-4D97-AF65-F5344CB8AC3E}">
        <p14:creationId xmlns:p14="http://schemas.microsoft.com/office/powerpoint/2010/main" val="484935475"/>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a:bodyPr>
          <a:lstStyle/>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Among other things we have that we must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“hold fast”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are:</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Our love for and devotion to the Lord </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 Our service to Him in all its varied 				forms, both personal and in the 				church</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3. Our love for and commitment to His 			church as represented by GLCC and 			all the true faithful local churches</a:t>
            </a:r>
          </a:p>
        </p:txBody>
      </p:sp>
    </p:spTree>
    <p:extLst>
      <p:ext uri="{BB962C8B-B14F-4D97-AF65-F5344CB8AC3E}">
        <p14:creationId xmlns:p14="http://schemas.microsoft.com/office/powerpoint/2010/main" val="3671644903"/>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4. Our heartfelt and devoted worship of 			Him, both personal and corporate</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5. Our commitment to the spiritual 				disciplines and to the other avenues 			for our growth and sanctification 				granted to us</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Furthermore,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25</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gives us how long we must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“hold fast”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until I</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[Jesus Christ]</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come.”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8218067"/>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refers to Christ’s return for His 			people at the Rapture, at which time 		He will reward them for their 				faithfulness.</a:t>
            </a: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Even though many believers feel 		that this is going to happen very, 		very soon, even if our Lord tarries 		for another ten years, the call to 			“hold fast” will not change.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6195491"/>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CD529B2-C9B2-4ED2-DDA2-97B0CEA03418}"/>
              </a:ext>
            </a:extLst>
          </p:cNvPr>
          <p:cNvSpPr>
            <a:spLocks noGrp="1"/>
          </p:cNvSpPr>
          <p:nvPr>
            <p:ph type="subTitle" idx="1"/>
          </p:nvPr>
        </p:nvSpPr>
        <p:spPr>
          <a:xfrm>
            <a:off x="79023" y="101600"/>
            <a:ext cx="8974666" cy="6626578"/>
          </a:xfrm>
        </p:spPr>
        <p:txBody>
          <a:bodyPr>
            <a:normAutofit/>
          </a:bodyPr>
          <a:lstStyle/>
          <a:p>
            <a:pPr algn="l">
              <a:lnSpc>
                <a:spcPct val="100000"/>
              </a:lnSpc>
              <a:tabLst>
                <a:tab pos="617538" algn="l"/>
                <a:tab pos="1019175" algn="l"/>
                <a:tab pos="1154113" algn="l"/>
                <a:tab pos="1820863" algn="l"/>
              </a:tabLst>
            </a:pPr>
            <a:r>
              <a:rPr lang="en-PH" sz="3600" dirty="0">
                <a:solidFill>
                  <a:schemeClr val="bg1"/>
                </a:solidFill>
                <a:latin typeface="Arial" panose="020B0604020202020204" pitchFamily="34" charset="0"/>
                <a:cs typeface="Arial" panose="020B0604020202020204" pitchFamily="34" charset="0"/>
              </a:rPr>
              <a:t>E. </a:t>
            </a:r>
            <a:r>
              <a:rPr lang="en-PH" sz="3600" u="sng" dirty="0">
                <a:solidFill>
                  <a:schemeClr val="bg1"/>
                </a:solidFill>
                <a:latin typeface="Arial" panose="020B0604020202020204" pitchFamily="34" charset="0"/>
                <a:cs typeface="Arial" panose="020B0604020202020204" pitchFamily="34" charset="0"/>
              </a:rPr>
              <a:t>The Closing Comments of Christ (</a:t>
            </a:r>
            <a:r>
              <a:rPr lang="en-PH" sz="3600" b="1" u="sng" dirty="0">
                <a:solidFill>
                  <a:schemeClr val="bg1"/>
                </a:solidFill>
                <a:latin typeface="Arial" panose="020B0604020202020204" pitchFamily="34" charset="0"/>
                <a:cs typeface="Arial" panose="020B0604020202020204" pitchFamily="34" charset="0"/>
              </a:rPr>
              <a:t>vv. </a:t>
            </a:r>
            <a:r>
              <a:rPr lang="en-PH" sz="3600" dirty="0">
                <a:solidFill>
                  <a:schemeClr val="bg1"/>
                </a:solidFill>
                <a:latin typeface="Arial" panose="020B0604020202020204" pitchFamily="34" charset="0"/>
                <a:cs typeface="Arial" panose="020B0604020202020204" pitchFamily="34" charset="0"/>
              </a:rPr>
              <a:t>	</a:t>
            </a:r>
            <a:r>
              <a:rPr lang="en-PH" sz="3600" b="1" u="sng" dirty="0">
                <a:solidFill>
                  <a:schemeClr val="bg1"/>
                </a:solidFill>
                <a:latin typeface="Arial" panose="020B0604020202020204" pitchFamily="34" charset="0"/>
                <a:cs typeface="Arial" panose="020B0604020202020204" pitchFamily="34" charset="0"/>
              </a:rPr>
              <a:t>26-29</a:t>
            </a:r>
            <a:r>
              <a:rPr lang="en-PH" sz="3600" u="sng" dirty="0">
                <a:solidFill>
                  <a:schemeClr val="bg1"/>
                </a:solidFill>
                <a:latin typeface="Arial" panose="020B0604020202020204" pitchFamily="34" charset="0"/>
                <a:cs typeface="Arial" panose="020B0604020202020204" pitchFamily="34" charset="0"/>
              </a:rPr>
              <a:t>)</a:t>
            </a:r>
            <a:endParaRPr lang="en-PH" sz="3600" dirty="0">
              <a:solidFill>
                <a:schemeClr val="bg1"/>
              </a:solidFill>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latin typeface="Arial" panose="020B0604020202020204" pitchFamily="34" charset="0"/>
                <a:cs typeface="Arial" panose="020B0604020202020204" pitchFamily="34" charset="0"/>
              </a:rPr>
              <a:t>Read </a:t>
            </a:r>
            <a:r>
              <a:rPr lang="en-PH" sz="3600" b="1" u="sng" dirty="0">
                <a:solidFill>
                  <a:schemeClr val="bg1"/>
                </a:solidFill>
                <a:latin typeface="Arial" panose="020B0604020202020204" pitchFamily="34" charset="0"/>
                <a:cs typeface="Arial" panose="020B0604020202020204" pitchFamily="34" charset="0"/>
              </a:rPr>
              <a:t>Rev 2:26-29</a:t>
            </a:r>
            <a:r>
              <a:rPr lang="en-PH" sz="3600" dirty="0">
                <a:solidFill>
                  <a:schemeClr val="bg1"/>
                </a:solidFill>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Jesus’ closing comments includes a twofold promise to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“26 He who overcomes, and he who keeps My deeds until the end….”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other words, he who overcomes is 		further identified as the one who 			keeps Christ’s deeds until the end.</a:t>
            </a:r>
          </a:p>
        </p:txBody>
      </p:sp>
    </p:spTree>
    <p:extLst>
      <p:ext uri="{BB962C8B-B14F-4D97-AF65-F5344CB8AC3E}">
        <p14:creationId xmlns:p14="http://schemas.microsoft.com/office/powerpoint/2010/main" val="2041619868"/>
      </p:ext>
    </p:extLst>
  </p:cSld>
  <p:clrMapOvr>
    <a:masterClrMapping/>
  </p:clrMapOvr>
  <mc:AlternateContent xmlns:mc="http://schemas.openxmlformats.org/markup-compatibility/2006">
    <mc:Choice xmlns:p14="http://schemas.microsoft.com/office/powerpoint/2010/main" Requires="p14">
      <p:transition spd="slow" p14:dur="1200">
        <p14:prism dir="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5"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vertic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63</TotalTime>
  <Words>994</Words>
  <Application>Microsoft Macintosh PowerPoint</Application>
  <PresentationFormat>On-screen Show (4:3)</PresentationFormat>
  <Paragraphs>51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Robert Casas</cp:lastModifiedBy>
  <cp:revision>21</cp:revision>
  <dcterms:created xsi:type="dcterms:W3CDTF">2023-07-08T16:30:45Z</dcterms:created>
  <dcterms:modified xsi:type="dcterms:W3CDTF">2023-07-08T17:34:13Z</dcterms:modified>
</cp:coreProperties>
</file>