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799" y="1964267"/>
            <a:ext cx="5398295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799" y="4385733"/>
            <a:ext cx="5398295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419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799" y="5870576"/>
            <a:ext cx="3670469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719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4732865"/>
            <a:ext cx="759857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8701" y="932112"/>
            <a:ext cx="656987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5299603"/>
            <a:ext cx="7598570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3406" y="3352800"/>
            <a:ext cx="7004388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99" y="4343400"/>
            <a:ext cx="7614275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3308581"/>
            <a:ext cx="7598569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4777381"/>
            <a:ext cx="759857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0" y="3886200"/>
            <a:ext cx="7601577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5200"/>
            <a:ext cx="7601577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1" y="3505200"/>
            <a:ext cx="759857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4006" y="609600"/>
            <a:ext cx="16189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09600"/>
            <a:ext cx="5874087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3308581"/>
            <a:ext cx="7598570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7381"/>
            <a:ext cx="75985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2142067"/>
            <a:ext cx="3746501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421" y="2142068"/>
            <a:ext cx="3746499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2" y="2218267"/>
            <a:ext cx="35317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870201"/>
            <a:ext cx="3747692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3" y="2226734"/>
            <a:ext cx="354211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612" y="2870201"/>
            <a:ext cx="3746501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074333"/>
            <a:ext cx="276066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151" y="609601"/>
            <a:ext cx="4626770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445933"/>
            <a:ext cx="276066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600200"/>
            <a:ext cx="4623490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2190" y="914400"/>
            <a:ext cx="2460731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971800"/>
            <a:ext cx="4623490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1"/>
            <a:ext cx="8298179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1630681"/>
            <a:ext cx="8298179" cy="49225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B00FA-89A6-400C-A9A7-136305F34F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faith is critical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5F109F-5057-4891-97C3-A0890541C7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Ephesians 6:16</a:t>
            </a:r>
          </a:p>
        </p:txBody>
      </p:sp>
    </p:spTree>
    <p:extLst>
      <p:ext uri="{BB962C8B-B14F-4D97-AF65-F5344CB8AC3E}">
        <p14:creationId xmlns:p14="http://schemas.microsoft.com/office/powerpoint/2010/main" val="3647678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i="1" dirty="0"/>
              <a:t>“Faith here means the ability to apply quickly what we believe so as to repel everything the devil does or attempts to do to us.” </a:t>
            </a:r>
            <a:r>
              <a:rPr lang="en-US" dirty="0"/>
              <a:t>Martyn Lloyd-Jones.</a:t>
            </a:r>
          </a:p>
          <a:p>
            <a:pPr lvl="0"/>
            <a:r>
              <a:rPr lang="en-US" dirty="0"/>
              <a:t>God Himself as our shield.</a:t>
            </a:r>
          </a:p>
          <a:p>
            <a:r>
              <a:rPr lang="en-US" dirty="0"/>
              <a:t>Ps. 18:2-3 </a:t>
            </a:r>
          </a:p>
          <a:p>
            <a:r>
              <a:rPr lang="en-US" dirty="0"/>
              <a:t>Psalm 115:9-11</a:t>
            </a:r>
          </a:p>
          <a:p>
            <a:r>
              <a:rPr lang="en-US" dirty="0"/>
              <a:t>Our faith in God, is the shield that protects us from the attacks of the evil enemy.  </a:t>
            </a:r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04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/>
              <a:t>There is a difference between knowing that God is a shield to all that take refuge in Him and actually taking refuge in Him by faith.</a:t>
            </a:r>
          </a:p>
          <a:p>
            <a:pPr lvl="0"/>
            <a:r>
              <a:rPr lang="en-US" dirty="0"/>
              <a:t>What are the implications of this faith?</a:t>
            </a:r>
          </a:p>
          <a:p>
            <a:r>
              <a:rPr lang="en-US" dirty="0"/>
              <a:t>Genuine faith in God means deliberately trusting and relying on Him and His promises regardless of your circumstances.</a:t>
            </a:r>
          </a:p>
          <a:p>
            <a:pPr lvl="0"/>
            <a:r>
              <a:rPr lang="en-US" dirty="0"/>
              <a:t>Job 13:15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60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Genuine faith in God means we are to acknowledge that were weak and unable and that we need God. </a:t>
            </a:r>
          </a:p>
          <a:p>
            <a:pPr lvl="0"/>
            <a:r>
              <a:rPr lang="en-US" dirty="0"/>
              <a:t>Prov. 3:5-6</a:t>
            </a:r>
          </a:p>
          <a:p>
            <a:pPr lvl="0"/>
            <a:r>
              <a:rPr lang="en-US" dirty="0"/>
              <a:t>Genuine faith in God means obeying His word.</a:t>
            </a:r>
          </a:p>
          <a:p>
            <a:pPr lvl="0"/>
            <a:r>
              <a:rPr lang="en-US" dirty="0"/>
              <a:t>1 John 2:3-4</a:t>
            </a:r>
          </a:p>
          <a:p>
            <a:pPr lvl="0"/>
            <a:r>
              <a:rPr lang="en-US" dirty="0"/>
              <a:t>James 2:17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Genuine faith in God knows that you don’t fight alone. </a:t>
            </a:r>
          </a:p>
          <a:p>
            <a:r>
              <a:rPr lang="en-US" dirty="0"/>
              <a:t>We are the army of the living God. We belong to the church!</a:t>
            </a:r>
          </a:p>
          <a:p>
            <a:r>
              <a:rPr lang="en-US" dirty="0"/>
              <a:t>You’ll be stronger in the battle if you know that your brothers and sisters down the line are fending off the enemy’s arrows by their shields. </a:t>
            </a:r>
          </a:p>
          <a:p>
            <a:r>
              <a:rPr lang="en-US" dirty="0"/>
              <a:t>We must stand together and pray for one another, so that we can encourage one another in the fight of faith.</a:t>
            </a:r>
          </a:p>
        </p:txBody>
      </p:sp>
    </p:spTree>
    <p:extLst>
      <p:ext uri="{BB962C8B-B14F-4D97-AF65-F5344CB8AC3E}">
        <p14:creationId xmlns:p14="http://schemas.microsoft.com/office/powerpoint/2010/main" val="290997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Purpose: to foil the attacks of the enemy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Read v. 16b</a:t>
            </a:r>
          </a:p>
          <a:p>
            <a:pPr lvl="0"/>
            <a:r>
              <a:rPr lang="en-US" dirty="0"/>
              <a:t>War is ugly.</a:t>
            </a:r>
          </a:p>
          <a:p>
            <a:r>
              <a:rPr lang="en-US" dirty="0"/>
              <a:t>It would be crazy for a soldier to play with the enemy!</a:t>
            </a:r>
          </a:p>
          <a:p>
            <a:r>
              <a:rPr lang="en-US" dirty="0"/>
              <a:t>Yet some believers often stroll into enemy territory as if they were taking a walk in the park.</a:t>
            </a:r>
          </a:p>
          <a:p>
            <a:r>
              <a:rPr lang="en-US" dirty="0"/>
              <a:t>It’s like inviting an armed enemy into your home! </a:t>
            </a:r>
          </a:p>
          <a:p>
            <a:r>
              <a:rPr lang="en-US" dirty="0"/>
              <a:t>It is to ignore that the evil one is shooting flaming arrows at you!</a:t>
            </a:r>
          </a:p>
          <a:p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79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Purpose: to foil the attacks of the enemy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Spiritual warfare is a serious business and we must do it with due diligence.</a:t>
            </a:r>
          </a:p>
          <a:p>
            <a:pPr lvl="0"/>
            <a:r>
              <a:rPr lang="en-US" dirty="0"/>
              <a:t>If you obey the command “take up the shield of faith”, the result is sure.</a:t>
            </a:r>
          </a:p>
          <a:p>
            <a:r>
              <a:rPr lang="en-US" dirty="0"/>
              <a:t>You will be able to extinguish all the flaming arrows of the evil one!</a:t>
            </a:r>
          </a:p>
          <a:p>
            <a:r>
              <a:rPr lang="en-US" dirty="0"/>
              <a:t>How do you deal with this attack? You take up the shield of faith!  </a:t>
            </a:r>
          </a:p>
          <a:p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5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Purpose: to foil the attacks of the enemy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We cannot focus on the faith itself, rather on God.</a:t>
            </a:r>
          </a:p>
          <a:p>
            <a:r>
              <a:rPr lang="en-US" dirty="0"/>
              <a:t>Faith is only as good as its object.</a:t>
            </a:r>
          </a:p>
          <a:p>
            <a:r>
              <a:rPr lang="en-US" dirty="0"/>
              <a:t>Your faith will grow stronger as you read God’s Word and see how He has sustained believers in every imaginable kind of difficulty.</a:t>
            </a:r>
          </a:p>
          <a:p>
            <a:pPr lvl="0"/>
            <a:r>
              <a:rPr lang="en-US" dirty="0"/>
              <a:t>Dan. 3:17-18</a:t>
            </a:r>
          </a:p>
          <a:p>
            <a:r>
              <a:rPr lang="en-US" dirty="0"/>
              <a:t>We consciously lean on God’s strength and His promises.</a:t>
            </a:r>
          </a:p>
        </p:txBody>
      </p:sp>
    </p:spTree>
    <p:extLst>
      <p:ext uri="{BB962C8B-B14F-4D97-AF65-F5344CB8AC3E}">
        <p14:creationId xmlns:p14="http://schemas.microsoft.com/office/powerpoint/2010/main" val="219324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Purpose: to foil the attacks of the enemy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A main reason God allows the enemy to shoot his fiery arrows at us is that it drives us to a deeper experience with Christ. </a:t>
            </a:r>
          </a:p>
          <a:p>
            <a:r>
              <a:rPr lang="en-US" dirty="0"/>
              <a:t>When the arrows are flying and we take refuge behind our shield, we come to know aspects of His glory and beauty that we did not know before the battle. </a:t>
            </a:r>
          </a:p>
          <a:p>
            <a:pPr lvl="0"/>
            <a:r>
              <a:rPr lang="en-US" dirty="0"/>
              <a:t>Ps. 18:2</a:t>
            </a:r>
          </a:p>
        </p:txBody>
      </p:sp>
    </p:spTree>
    <p:extLst>
      <p:ext uri="{BB962C8B-B14F-4D97-AF65-F5344CB8AC3E}">
        <p14:creationId xmlns:p14="http://schemas.microsoft.com/office/powerpoint/2010/main" val="44796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God is completely trustworthy. </a:t>
            </a:r>
          </a:p>
          <a:p>
            <a:r>
              <a:rPr lang="en-US" dirty="0"/>
              <a:t>When we don’t trust Him in faith in our life’s troubles, we make Him a liar.</a:t>
            </a:r>
          </a:p>
          <a:p>
            <a:r>
              <a:rPr lang="en-US" dirty="0"/>
              <a:t>If you lacked faith in Him, confess it immediately and ask for His forgiveness.</a:t>
            </a:r>
          </a:p>
          <a:p>
            <a:r>
              <a:rPr lang="en-US" dirty="0"/>
              <a:t>Pray to God to give you enough faith and trust Him with all your heart.</a:t>
            </a:r>
          </a:p>
          <a:p>
            <a:pPr lvl="0"/>
            <a:r>
              <a:rPr lang="en-US" dirty="0"/>
              <a:t>Mark 9:22-24</a:t>
            </a:r>
          </a:p>
        </p:txBody>
      </p:sp>
    </p:spTree>
    <p:extLst>
      <p:ext uri="{BB962C8B-B14F-4D97-AF65-F5344CB8AC3E}">
        <p14:creationId xmlns:p14="http://schemas.microsoft.com/office/powerpoint/2010/main" val="346398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Don’t try to work up faith; rather, look to the Lord Himself. He is trustworthy.</a:t>
            </a:r>
          </a:p>
          <a:p>
            <a:r>
              <a:rPr lang="en-US" dirty="0"/>
              <a:t>Don’t trust your feelings, but trust the promises of God in the scriptures, it is your true north in the jungle of difficulties.</a:t>
            </a:r>
          </a:p>
          <a:p>
            <a:r>
              <a:rPr lang="en-US" dirty="0"/>
              <a:t>Isaiah 26:3</a:t>
            </a:r>
          </a:p>
          <a:p>
            <a:r>
              <a:rPr lang="en-US" dirty="0"/>
              <a:t>Faith enables us to say “it is well”…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40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“It Is Well with My Soul” </a:t>
            </a:r>
          </a:p>
          <a:p>
            <a:r>
              <a:rPr lang="en-US" dirty="0"/>
              <a:t>Every believer is equipped with faith that God provides.</a:t>
            </a:r>
          </a:p>
          <a:p>
            <a:r>
              <a:rPr lang="en-US" dirty="0"/>
              <a:t>1 John 5:4</a:t>
            </a:r>
          </a:p>
          <a:p>
            <a:r>
              <a:rPr lang="en-US" dirty="0"/>
              <a:t>Those who trust God will be able to say, “It is well.” </a:t>
            </a:r>
          </a:p>
          <a:p>
            <a:r>
              <a:rPr lang="en-US" dirty="0"/>
              <a:t>Keeping the end result in mind helps us keep doing right.</a:t>
            </a:r>
          </a:p>
          <a:p>
            <a:r>
              <a:rPr lang="en-US" dirty="0"/>
              <a:t>Review of Eph 6:10-18 “The Full Armor of God”.</a:t>
            </a:r>
          </a:p>
        </p:txBody>
      </p:sp>
    </p:spTree>
    <p:extLst>
      <p:ext uri="{BB962C8B-B14F-4D97-AF65-F5344CB8AC3E}">
        <p14:creationId xmlns:p14="http://schemas.microsoft.com/office/powerpoint/2010/main" val="270390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Message: why faith is critical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v. 16</a:t>
            </a:r>
          </a:p>
          <a:p>
            <a:r>
              <a:rPr lang="en-US" dirty="0"/>
              <a:t>Command: Take up the shield of faith v. 16a</a:t>
            </a:r>
          </a:p>
          <a:p>
            <a:r>
              <a:rPr lang="en-US" dirty="0"/>
              <a:t>Purpose: To foil evil attacks v. 16b</a:t>
            </a:r>
          </a:p>
        </p:txBody>
      </p:sp>
    </p:spTree>
    <p:extLst>
      <p:ext uri="{BB962C8B-B14F-4D97-AF65-F5344CB8AC3E}">
        <p14:creationId xmlns:p14="http://schemas.microsoft.com/office/powerpoint/2010/main" val="280614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Read v. 16a</a:t>
            </a:r>
          </a:p>
          <a:p>
            <a:r>
              <a:rPr lang="en-US" dirty="0"/>
              <a:t>“in addition to all” means in addition to the previous, it also applies to the armors that follows.</a:t>
            </a:r>
          </a:p>
          <a:p>
            <a:r>
              <a:rPr lang="en-US" dirty="0"/>
              <a:t>Each of the armor of God are equally important –must be put to used.</a:t>
            </a:r>
          </a:p>
          <a:p>
            <a:r>
              <a:rPr lang="en-US" dirty="0"/>
              <a:t>In war with the spiritual enemy, we must stand firm.</a:t>
            </a:r>
          </a:p>
          <a:p>
            <a:r>
              <a:rPr lang="en-US" dirty="0"/>
              <a:t>We must wear all the time the belt of truth, breastplate of righteousness and the boots of the gospel.</a:t>
            </a:r>
          </a:p>
        </p:txBody>
      </p:sp>
    </p:spTree>
    <p:extLst>
      <p:ext uri="{BB962C8B-B14F-4D97-AF65-F5344CB8AC3E}">
        <p14:creationId xmlns:p14="http://schemas.microsoft.com/office/powerpoint/2010/main" val="407845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command to “take up the shield of faith” requires effort.</a:t>
            </a:r>
          </a:p>
          <a:p>
            <a:r>
              <a:rPr lang="en-US" dirty="0"/>
              <a:t>As the soldiers would stand shield to shield, they form a wall of protection against the flaming arrows of the enemy.</a:t>
            </a:r>
          </a:p>
          <a:p>
            <a:r>
              <a:rPr lang="en-US" dirty="0"/>
              <a:t>The shield is essential for their survival!</a:t>
            </a:r>
          </a:p>
          <a:p>
            <a:r>
              <a:rPr lang="en-US" dirty="0"/>
              <a:t>This is what Paul have in mind when the believer is in spiritual a warfare.</a:t>
            </a:r>
          </a:p>
        </p:txBody>
      </p:sp>
    </p:spTree>
    <p:extLst>
      <p:ext uri="{BB962C8B-B14F-4D97-AF65-F5344CB8AC3E}">
        <p14:creationId xmlns:p14="http://schemas.microsoft.com/office/powerpoint/2010/main" val="91577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It’s a life and death situation. How will he survive? </a:t>
            </a:r>
          </a:p>
          <a:p>
            <a:r>
              <a:rPr lang="en-US" dirty="0"/>
              <a:t>Read v. 16</a:t>
            </a:r>
          </a:p>
          <a:p>
            <a:r>
              <a:rPr lang="en-US" dirty="0"/>
              <a:t>When the enemy attacks, believers are to trust in God and His sure promises to block and quench the flaming arrows.</a:t>
            </a:r>
          </a:p>
          <a:p>
            <a:r>
              <a:rPr lang="en-US" dirty="0"/>
              <a:t>Faith is represented as a shield, protecting us from the fiery darts of the wicked one, those persistent efforts of demonic foes to weaken us through fear and unbelief.</a:t>
            </a:r>
          </a:p>
        </p:txBody>
      </p:sp>
    </p:spTree>
    <p:extLst>
      <p:ext uri="{BB962C8B-B14F-4D97-AF65-F5344CB8AC3E}">
        <p14:creationId xmlns:p14="http://schemas.microsoft.com/office/powerpoint/2010/main" val="234649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They attack us to bring us to confusion and panic so our testimony is ruined.</a:t>
            </a:r>
          </a:p>
          <a:p>
            <a:r>
              <a:rPr lang="en-US" dirty="0"/>
              <a:t>The shield of faith not only catches the incendiary devices but extinguishes them.</a:t>
            </a:r>
          </a:p>
          <a:p>
            <a:r>
              <a:rPr lang="en-US" dirty="0"/>
              <a:t>Yet, it’s not automatic. We must take it up to use it!</a:t>
            </a:r>
          </a:p>
          <a:p>
            <a:r>
              <a:rPr lang="en-US" dirty="0"/>
              <a:t>You must actively trust in God when the enemy’s arrows fly.</a:t>
            </a:r>
          </a:p>
          <a:p>
            <a:r>
              <a:rPr lang="en-US" dirty="0"/>
              <a:t>Psalm 31:13-15</a:t>
            </a:r>
          </a:p>
        </p:txBody>
      </p:sp>
    </p:spTree>
    <p:extLst>
      <p:ext uri="{BB962C8B-B14F-4D97-AF65-F5344CB8AC3E}">
        <p14:creationId xmlns:p14="http://schemas.microsoft.com/office/powerpoint/2010/main" val="182088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/>
              <a:t>Actively trusting in the living God is the secure stronghold of saints in dire circumstances.</a:t>
            </a:r>
          </a:p>
          <a:p>
            <a:r>
              <a:rPr lang="en-US" dirty="0"/>
              <a:t>What is the faith that Paul is referring here?</a:t>
            </a:r>
          </a:p>
          <a:p>
            <a:r>
              <a:rPr lang="en-US"/>
              <a:t>It is the </a:t>
            </a:r>
            <a:r>
              <a:rPr lang="en-US" dirty="0"/>
              <a:t>faith in God and His promises.</a:t>
            </a:r>
          </a:p>
          <a:p>
            <a:r>
              <a:rPr lang="en-US" dirty="0"/>
              <a:t>Eph. 3:12</a:t>
            </a:r>
          </a:p>
          <a:p>
            <a:r>
              <a:rPr lang="en-US" dirty="0"/>
              <a:t>Paul used the shield of faith to refer to actively trusting in God.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1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5007-D9F0-4CD7-88E1-3FD1D530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command: take up the shield of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3B330-0919-41FF-9948-6D665C2C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Faith in Greek means </a:t>
            </a:r>
            <a:r>
              <a:rPr lang="en-US" i="1" dirty="0"/>
              <a:t>God's divine persuasion.</a:t>
            </a:r>
          </a:p>
          <a:p>
            <a:r>
              <a:rPr lang="en-US" dirty="0"/>
              <a:t>Distinct from human belief (confidence), yet involving it. </a:t>
            </a:r>
          </a:p>
          <a:p>
            <a:r>
              <a:rPr lang="en-US" dirty="0"/>
              <a:t>It is always a gift from God, and never something that can be produced by people. </a:t>
            </a:r>
          </a:p>
          <a:p>
            <a:r>
              <a:rPr lang="en-US" dirty="0"/>
              <a:t>The Lord continuously births faith in the surrendered believer so they can know what He prefers.</a:t>
            </a:r>
          </a:p>
          <a:p>
            <a:r>
              <a:rPr lang="en-US" dirty="0"/>
              <a:t>1 Jn 5:4</a:t>
            </a:r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51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83</TotalTime>
  <Words>1181</Words>
  <Application>Microsoft Office PowerPoint</Application>
  <PresentationFormat>Letter Paper (8.5x11 in)</PresentationFormat>
  <Paragraphs>105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Celestial</vt:lpstr>
      <vt:lpstr>Why faith is critical</vt:lpstr>
      <vt:lpstr>introduction</vt:lpstr>
      <vt:lpstr>Message: why faith is critical</vt:lpstr>
      <vt:lpstr>command: take up the shield of faith</vt:lpstr>
      <vt:lpstr>command: take up the shield of faith</vt:lpstr>
      <vt:lpstr>command: take up the shield of faith</vt:lpstr>
      <vt:lpstr>command: take up the shield of faith</vt:lpstr>
      <vt:lpstr>command: take up the shield of faith</vt:lpstr>
      <vt:lpstr>command: take up the shield of faith</vt:lpstr>
      <vt:lpstr>command: take up the shield of faith</vt:lpstr>
      <vt:lpstr>command: take up the shield of faith</vt:lpstr>
      <vt:lpstr>command: take up the shield of faith</vt:lpstr>
      <vt:lpstr>command: take up the shield of faith</vt:lpstr>
      <vt:lpstr>Purpose: to foil the attacks of the enemy</vt:lpstr>
      <vt:lpstr>Purpose: to foil the attacks of the enemy</vt:lpstr>
      <vt:lpstr>Purpose: to foil the attacks of the enemy</vt:lpstr>
      <vt:lpstr>Purpose: to foil the attacks of the enemy</vt:lpstr>
      <vt:lpstr>conclusion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faith is critical</dc:title>
  <dc:creator>Estacio, Gary</dc:creator>
  <cp:lastModifiedBy>Estacio, Gary</cp:lastModifiedBy>
  <cp:revision>11</cp:revision>
  <dcterms:created xsi:type="dcterms:W3CDTF">2022-08-15T11:00:59Z</dcterms:created>
  <dcterms:modified xsi:type="dcterms:W3CDTF">2022-08-18T08:47:21Z</dcterms:modified>
</cp:coreProperties>
</file>