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305" r:id="rId2"/>
    <p:sldId id="256" r:id="rId3"/>
    <p:sldId id="257" r:id="rId4"/>
    <p:sldId id="258" r:id="rId5"/>
    <p:sldId id="259" r:id="rId6"/>
    <p:sldId id="260" r:id="rId7"/>
    <p:sldId id="261" r:id="rId8"/>
    <p:sldId id="262" r:id="rId9"/>
    <p:sldId id="263" r:id="rId10"/>
    <p:sldId id="264" r:id="rId11"/>
    <p:sldId id="266" r:id="rId12"/>
    <p:sldId id="267" r:id="rId13"/>
    <p:sldId id="268" r:id="rId14"/>
    <p:sldId id="269" r:id="rId15"/>
    <p:sldId id="271" r:id="rId16"/>
    <p:sldId id="272" r:id="rId17"/>
    <p:sldId id="274" r:id="rId18"/>
    <p:sldId id="275" r:id="rId19"/>
    <p:sldId id="276" r:id="rId20"/>
    <p:sldId id="277" r:id="rId21"/>
    <p:sldId id="278" r:id="rId22"/>
    <p:sldId id="280" r:id="rId23"/>
    <p:sldId id="281" r:id="rId24"/>
    <p:sldId id="282" r:id="rId25"/>
    <p:sldId id="283" r:id="rId26"/>
    <p:sldId id="284" r:id="rId27"/>
    <p:sldId id="285" r:id="rId28"/>
    <p:sldId id="286" r:id="rId29"/>
    <p:sldId id="287" r:id="rId30"/>
    <p:sldId id="288" r:id="rId31"/>
    <p:sldId id="289" r:id="rId32"/>
    <p:sldId id="290" r:id="rId33"/>
    <p:sldId id="292" r:id="rId34"/>
    <p:sldId id="293" r:id="rId35"/>
    <p:sldId id="294" r:id="rId36"/>
    <p:sldId id="295" r:id="rId37"/>
    <p:sldId id="296" r:id="rId38"/>
    <p:sldId id="297" r:id="rId39"/>
    <p:sldId id="298" r:id="rId40"/>
    <p:sldId id="299" r:id="rId41"/>
    <p:sldId id="300" r:id="rId42"/>
    <p:sldId id="301" r:id="rId43"/>
    <p:sldId id="302" r:id="rId44"/>
    <p:sldId id="303" r:id="rId45"/>
    <p:sldId id="304" r:id="rId4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25" autoAdjust="0"/>
    <p:restoredTop sz="94660"/>
  </p:normalViewPr>
  <p:slideViewPr>
    <p:cSldViewPr snapToGrid="0">
      <p:cViewPr varScale="1">
        <p:scale>
          <a:sx n="79" d="100"/>
          <a:sy n="79" d="100"/>
        </p:scale>
        <p:origin x="1430"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F011815-7C3E-4B0D-8800-7B3759AE05F8}" type="datetimeFigureOut">
              <a:rPr lang="en-US" smtClean="0"/>
              <a:t>2/21/2022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729139-D103-4A8E-8DD8-8DBB753F8B63}" type="slidenum">
              <a:rPr lang="en-US" smtClean="0"/>
              <a:t>‹#›</a:t>
            </a:fld>
            <a:endParaRPr lang="en-US"/>
          </a:p>
        </p:txBody>
      </p:sp>
    </p:spTree>
    <p:extLst>
      <p:ext uri="{BB962C8B-B14F-4D97-AF65-F5344CB8AC3E}">
        <p14:creationId xmlns:p14="http://schemas.microsoft.com/office/powerpoint/2010/main" val="16213785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F011815-7C3E-4B0D-8800-7B3759AE05F8}" type="datetimeFigureOut">
              <a:rPr lang="en-US" smtClean="0"/>
              <a:t>2/21/2022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729139-D103-4A8E-8DD8-8DBB753F8B63}" type="slidenum">
              <a:rPr lang="en-US" smtClean="0"/>
              <a:t>‹#›</a:t>
            </a:fld>
            <a:endParaRPr lang="en-US"/>
          </a:p>
        </p:txBody>
      </p:sp>
    </p:spTree>
    <p:extLst>
      <p:ext uri="{BB962C8B-B14F-4D97-AF65-F5344CB8AC3E}">
        <p14:creationId xmlns:p14="http://schemas.microsoft.com/office/powerpoint/2010/main" val="21078399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F011815-7C3E-4B0D-8800-7B3759AE05F8}" type="datetimeFigureOut">
              <a:rPr lang="en-US" smtClean="0"/>
              <a:t>2/21/2022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729139-D103-4A8E-8DD8-8DBB753F8B63}" type="slidenum">
              <a:rPr lang="en-US" smtClean="0"/>
              <a:t>‹#›</a:t>
            </a:fld>
            <a:endParaRPr lang="en-US"/>
          </a:p>
        </p:txBody>
      </p:sp>
    </p:spTree>
    <p:extLst>
      <p:ext uri="{BB962C8B-B14F-4D97-AF65-F5344CB8AC3E}">
        <p14:creationId xmlns:p14="http://schemas.microsoft.com/office/powerpoint/2010/main" val="15480345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F011815-7C3E-4B0D-8800-7B3759AE05F8}" type="datetimeFigureOut">
              <a:rPr lang="en-US" smtClean="0"/>
              <a:t>2/21/2022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729139-D103-4A8E-8DD8-8DBB753F8B63}" type="slidenum">
              <a:rPr lang="en-US" smtClean="0"/>
              <a:t>‹#›</a:t>
            </a:fld>
            <a:endParaRPr lang="en-US"/>
          </a:p>
        </p:txBody>
      </p:sp>
    </p:spTree>
    <p:extLst>
      <p:ext uri="{BB962C8B-B14F-4D97-AF65-F5344CB8AC3E}">
        <p14:creationId xmlns:p14="http://schemas.microsoft.com/office/powerpoint/2010/main" val="20770879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F011815-7C3E-4B0D-8800-7B3759AE05F8}" type="datetimeFigureOut">
              <a:rPr lang="en-US" smtClean="0"/>
              <a:t>2/21/2022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729139-D103-4A8E-8DD8-8DBB753F8B63}" type="slidenum">
              <a:rPr lang="en-US" smtClean="0"/>
              <a:t>‹#›</a:t>
            </a:fld>
            <a:endParaRPr lang="en-US"/>
          </a:p>
        </p:txBody>
      </p:sp>
    </p:spTree>
    <p:extLst>
      <p:ext uri="{BB962C8B-B14F-4D97-AF65-F5344CB8AC3E}">
        <p14:creationId xmlns:p14="http://schemas.microsoft.com/office/powerpoint/2010/main" val="29413624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F011815-7C3E-4B0D-8800-7B3759AE05F8}" type="datetimeFigureOut">
              <a:rPr lang="en-US" smtClean="0"/>
              <a:t>2/21/2022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729139-D103-4A8E-8DD8-8DBB753F8B63}" type="slidenum">
              <a:rPr lang="en-US" smtClean="0"/>
              <a:t>‹#›</a:t>
            </a:fld>
            <a:endParaRPr lang="en-US"/>
          </a:p>
        </p:txBody>
      </p:sp>
    </p:spTree>
    <p:extLst>
      <p:ext uri="{BB962C8B-B14F-4D97-AF65-F5344CB8AC3E}">
        <p14:creationId xmlns:p14="http://schemas.microsoft.com/office/powerpoint/2010/main" val="27158547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F011815-7C3E-4B0D-8800-7B3759AE05F8}" type="datetimeFigureOut">
              <a:rPr lang="en-US" smtClean="0"/>
              <a:t>2/21/2022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2729139-D103-4A8E-8DD8-8DBB753F8B63}" type="slidenum">
              <a:rPr lang="en-US" smtClean="0"/>
              <a:t>‹#›</a:t>
            </a:fld>
            <a:endParaRPr lang="en-US"/>
          </a:p>
        </p:txBody>
      </p:sp>
    </p:spTree>
    <p:extLst>
      <p:ext uri="{BB962C8B-B14F-4D97-AF65-F5344CB8AC3E}">
        <p14:creationId xmlns:p14="http://schemas.microsoft.com/office/powerpoint/2010/main" val="24812402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F011815-7C3E-4B0D-8800-7B3759AE05F8}" type="datetimeFigureOut">
              <a:rPr lang="en-US" smtClean="0"/>
              <a:t>2/21/2022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2729139-D103-4A8E-8DD8-8DBB753F8B63}" type="slidenum">
              <a:rPr lang="en-US" smtClean="0"/>
              <a:t>‹#›</a:t>
            </a:fld>
            <a:endParaRPr lang="en-US"/>
          </a:p>
        </p:txBody>
      </p:sp>
    </p:spTree>
    <p:extLst>
      <p:ext uri="{BB962C8B-B14F-4D97-AF65-F5344CB8AC3E}">
        <p14:creationId xmlns:p14="http://schemas.microsoft.com/office/powerpoint/2010/main" val="12191205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F011815-7C3E-4B0D-8800-7B3759AE05F8}" type="datetimeFigureOut">
              <a:rPr lang="en-US" smtClean="0"/>
              <a:t>2/21/2022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2729139-D103-4A8E-8DD8-8DBB753F8B63}" type="slidenum">
              <a:rPr lang="en-US" smtClean="0"/>
              <a:t>‹#›</a:t>
            </a:fld>
            <a:endParaRPr lang="en-US"/>
          </a:p>
        </p:txBody>
      </p:sp>
    </p:spTree>
    <p:extLst>
      <p:ext uri="{BB962C8B-B14F-4D97-AF65-F5344CB8AC3E}">
        <p14:creationId xmlns:p14="http://schemas.microsoft.com/office/powerpoint/2010/main" val="17067993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F011815-7C3E-4B0D-8800-7B3759AE05F8}" type="datetimeFigureOut">
              <a:rPr lang="en-US" smtClean="0"/>
              <a:t>2/21/2022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729139-D103-4A8E-8DD8-8DBB753F8B63}" type="slidenum">
              <a:rPr lang="en-US" smtClean="0"/>
              <a:t>‹#›</a:t>
            </a:fld>
            <a:endParaRPr lang="en-US"/>
          </a:p>
        </p:txBody>
      </p:sp>
    </p:spTree>
    <p:extLst>
      <p:ext uri="{BB962C8B-B14F-4D97-AF65-F5344CB8AC3E}">
        <p14:creationId xmlns:p14="http://schemas.microsoft.com/office/powerpoint/2010/main" val="28626163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F011815-7C3E-4B0D-8800-7B3759AE05F8}" type="datetimeFigureOut">
              <a:rPr lang="en-US" smtClean="0"/>
              <a:t>2/21/2022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729139-D103-4A8E-8DD8-8DBB753F8B63}" type="slidenum">
              <a:rPr lang="en-US" smtClean="0"/>
              <a:t>‹#›</a:t>
            </a:fld>
            <a:endParaRPr lang="en-US"/>
          </a:p>
        </p:txBody>
      </p:sp>
    </p:spTree>
    <p:extLst>
      <p:ext uri="{BB962C8B-B14F-4D97-AF65-F5344CB8AC3E}">
        <p14:creationId xmlns:p14="http://schemas.microsoft.com/office/powerpoint/2010/main" val="36201493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F011815-7C3E-4B0D-8800-7B3759AE05F8}" type="datetimeFigureOut">
              <a:rPr lang="en-US" smtClean="0"/>
              <a:t>2/21/2022</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729139-D103-4A8E-8DD8-8DBB753F8B63}" type="slidenum">
              <a:rPr lang="en-US" smtClean="0"/>
              <a:t>‹#›</a:t>
            </a:fld>
            <a:endParaRPr lang="en-US"/>
          </a:p>
        </p:txBody>
      </p:sp>
    </p:spTree>
    <p:extLst>
      <p:ext uri="{BB962C8B-B14F-4D97-AF65-F5344CB8AC3E}">
        <p14:creationId xmlns:p14="http://schemas.microsoft.com/office/powerpoint/2010/main" val="3434981736"/>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B9D233-4C72-458F-BFD9-1AAE3ABE0F30}"/>
              </a:ext>
            </a:extLst>
          </p:cNvPr>
          <p:cNvSpPr>
            <a:spLocks noGrp="1"/>
          </p:cNvSpPr>
          <p:nvPr>
            <p:ph type="ctrTitle"/>
          </p:nvPr>
        </p:nvSpPr>
        <p:spPr/>
        <p:txBody>
          <a:bodyPr/>
          <a:lstStyle/>
          <a:p>
            <a:r>
              <a:rPr lang="en-US" b="1" dirty="0"/>
              <a:t>Truth Matters</a:t>
            </a:r>
          </a:p>
        </p:txBody>
      </p:sp>
      <p:sp>
        <p:nvSpPr>
          <p:cNvPr id="3" name="Subtitle 2">
            <a:extLst>
              <a:ext uri="{FF2B5EF4-FFF2-40B4-BE49-F238E27FC236}">
                <a16:creationId xmlns:a16="http://schemas.microsoft.com/office/drawing/2014/main" id="{EE5DE693-6111-46BF-894D-243C8C2281C1}"/>
              </a:ext>
            </a:extLst>
          </p:cNvPr>
          <p:cNvSpPr>
            <a:spLocks noGrp="1"/>
          </p:cNvSpPr>
          <p:nvPr>
            <p:ph type="subTitle" idx="1"/>
          </p:nvPr>
        </p:nvSpPr>
        <p:spPr/>
        <p:txBody>
          <a:bodyPr>
            <a:normAutofit/>
          </a:bodyPr>
          <a:lstStyle/>
          <a:p>
            <a:r>
              <a:rPr lang="en-US" sz="4000" dirty="0"/>
              <a:t>Ephesians 6:14</a:t>
            </a:r>
          </a:p>
        </p:txBody>
      </p:sp>
    </p:spTree>
    <p:extLst>
      <p:ext uri="{BB962C8B-B14F-4D97-AF65-F5344CB8AC3E}">
        <p14:creationId xmlns:p14="http://schemas.microsoft.com/office/powerpoint/2010/main" val="1937186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1DE4D2C-86E5-4DF4-A0A4-07D921D95EED}"/>
              </a:ext>
            </a:extLst>
          </p:cNvPr>
          <p:cNvSpPr>
            <a:spLocks noGrp="1"/>
          </p:cNvSpPr>
          <p:nvPr>
            <p:ph type="title"/>
          </p:nvPr>
        </p:nvSpPr>
        <p:spPr/>
        <p:txBody>
          <a:bodyPr/>
          <a:lstStyle/>
          <a:p>
            <a:r>
              <a:rPr lang="en-US" b="1" dirty="0"/>
              <a:t>II. Message: Truth Matters</a:t>
            </a:r>
          </a:p>
        </p:txBody>
      </p:sp>
      <p:sp>
        <p:nvSpPr>
          <p:cNvPr id="5" name="Content Placeholder 4">
            <a:extLst>
              <a:ext uri="{FF2B5EF4-FFF2-40B4-BE49-F238E27FC236}">
                <a16:creationId xmlns:a16="http://schemas.microsoft.com/office/drawing/2014/main" id="{2D885392-D853-41D5-8ECB-51A63E4EDDF6}"/>
              </a:ext>
            </a:extLst>
          </p:cNvPr>
          <p:cNvSpPr>
            <a:spLocks noGrp="1"/>
          </p:cNvSpPr>
          <p:nvPr>
            <p:ph idx="1"/>
          </p:nvPr>
        </p:nvSpPr>
        <p:spPr>
          <a:xfrm>
            <a:off x="628650" y="1553249"/>
            <a:ext cx="7886700" cy="4351338"/>
          </a:xfrm>
        </p:spPr>
        <p:txBody>
          <a:bodyPr>
            <a:noAutofit/>
          </a:bodyPr>
          <a:lstStyle/>
          <a:p>
            <a:pPr lvl="0"/>
            <a:r>
              <a:rPr lang="en-US" sz="4000" dirty="0"/>
              <a:t>We are commanded to stand firm and</a:t>
            </a:r>
          </a:p>
          <a:p>
            <a:pPr marL="534988" indent="-534988">
              <a:buNone/>
            </a:pPr>
            <a:r>
              <a:rPr lang="en-US" sz="4000" dirty="0"/>
              <a:t>1. </a:t>
            </a:r>
            <a:r>
              <a:rPr lang="en-US" sz="4000" b="1" dirty="0"/>
              <a:t>Fight with truth and for truth</a:t>
            </a:r>
            <a:r>
              <a:rPr lang="en-US" sz="4000" dirty="0"/>
              <a:t>. v.14a</a:t>
            </a:r>
          </a:p>
          <a:p>
            <a:pPr marL="0" indent="0">
              <a:buNone/>
            </a:pPr>
            <a:r>
              <a:rPr lang="en-US" sz="4000" dirty="0"/>
              <a:t>2. </a:t>
            </a:r>
            <a:r>
              <a:rPr lang="en-US" sz="4000" b="1" dirty="0"/>
              <a:t>Exemplify righteousness</a:t>
            </a:r>
            <a:r>
              <a:rPr lang="en-US" sz="4000" dirty="0"/>
              <a:t>. v. 14b</a:t>
            </a:r>
          </a:p>
          <a:p>
            <a:pPr marL="0" indent="0">
              <a:buNone/>
            </a:pPr>
            <a:endParaRPr lang="en-US" sz="4000" dirty="0"/>
          </a:p>
        </p:txBody>
      </p:sp>
    </p:spTree>
    <p:extLst>
      <p:ext uri="{BB962C8B-B14F-4D97-AF65-F5344CB8AC3E}">
        <p14:creationId xmlns:p14="http://schemas.microsoft.com/office/powerpoint/2010/main" val="25199009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anim calcmode="lin" valueType="num">
                                      <p:cBhvr>
                                        <p:cTn id="8"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Effect transition="in" filter="fade">
                                      <p:cBhvr>
                                        <p:cTn id="14" dur="500"/>
                                        <p:tgtEl>
                                          <p:spTgt spid="5">
                                            <p:txEl>
                                              <p:pRg st="1" end="1"/>
                                            </p:txEl>
                                          </p:spTgt>
                                        </p:tgtEl>
                                      </p:cBhvr>
                                    </p:animEffect>
                                    <p:anim calcmode="lin" valueType="num">
                                      <p:cBhvr>
                                        <p:cTn id="1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6" dur="5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xEl>
                                              <p:pRg st="2" end="2"/>
                                            </p:txEl>
                                          </p:spTgt>
                                        </p:tgtEl>
                                        <p:attrNameLst>
                                          <p:attrName>style.visibility</p:attrName>
                                        </p:attrNameLst>
                                      </p:cBhvr>
                                      <p:to>
                                        <p:strVal val="visible"/>
                                      </p:to>
                                    </p:set>
                                    <p:animEffect transition="in" filter="fade">
                                      <p:cBhvr>
                                        <p:cTn id="21" dur="500"/>
                                        <p:tgtEl>
                                          <p:spTgt spid="5">
                                            <p:txEl>
                                              <p:pRg st="2" end="2"/>
                                            </p:txEl>
                                          </p:spTgt>
                                        </p:tgtEl>
                                      </p:cBhvr>
                                    </p:animEffect>
                                    <p:anim calcmode="lin" valueType="num">
                                      <p:cBhvr>
                                        <p:cTn id="22"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3" dur="5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1DE4D2C-86E5-4DF4-A0A4-07D921D95EED}"/>
              </a:ext>
            </a:extLst>
          </p:cNvPr>
          <p:cNvSpPr>
            <a:spLocks noGrp="1"/>
          </p:cNvSpPr>
          <p:nvPr>
            <p:ph type="title"/>
          </p:nvPr>
        </p:nvSpPr>
        <p:spPr/>
        <p:txBody>
          <a:bodyPr/>
          <a:lstStyle/>
          <a:p>
            <a:r>
              <a:rPr lang="en-US" b="1" dirty="0"/>
              <a:t>II. Message: Truth Matters</a:t>
            </a:r>
          </a:p>
        </p:txBody>
      </p:sp>
      <p:sp>
        <p:nvSpPr>
          <p:cNvPr id="5" name="Content Placeholder 4">
            <a:extLst>
              <a:ext uri="{FF2B5EF4-FFF2-40B4-BE49-F238E27FC236}">
                <a16:creationId xmlns:a16="http://schemas.microsoft.com/office/drawing/2014/main" id="{2D885392-D853-41D5-8ECB-51A63E4EDDF6}"/>
              </a:ext>
            </a:extLst>
          </p:cNvPr>
          <p:cNvSpPr>
            <a:spLocks noGrp="1"/>
          </p:cNvSpPr>
          <p:nvPr>
            <p:ph idx="1"/>
          </p:nvPr>
        </p:nvSpPr>
        <p:spPr>
          <a:xfrm>
            <a:off x="628650" y="1426790"/>
            <a:ext cx="7886700" cy="4351338"/>
          </a:xfrm>
        </p:spPr>
        <p:txBody>
          <a:bodyPr>
            <a:noAutofit/>
          </a:bodyPr>
          <a:lstStyle/>
          <a:p>
            <a:pPr marL="0" indent="0">
              <a:buNone/>
            </a:pPr>
            <a:r>
              <a:rPr lang="en-US" b="1" dirty="0"/>
              <a:t>1</a:t>
            </a:r>
            <a:r>
              <a:rPr lang="en-US" dirty="0"/>
              <a:t>. </a:t>
            </a:r>
            <a:r>
              <a:rPr lang="en-US" b="1" dirty="0"/>
              <a:t>Fight with truth and for truth</a:t>
            </a:r>
            <a:r>
              <a:rPr lang="en-US" dirty="0"/>
              <a:t>. v.14a</a:t>
            </a:r>
          </a:p>
          <a:p>
            <a:r>
              <a:rPr lang="en-US" sz="4000" dirty="0"/>
              <a:t>Read v.14a</a:t>
            </a:r>
          </a:p>
          <a:p>
            <a:r>
              <a:rPr lang="en-US" sz="4000" dirty="0"/>
              <a:t>The objective truth of our salvation in Christ is the foundation for living our lives in righteousness.</a:t>
            </a:r>
          </a:p>
          <a:p>
            <a:r>
              <a:rPr lang="en-US" sz="4000" dirty="0"/>
              <a:t>Because we are saved in Christ,</a:t>
            </a:r>
          </a:p>
          <a:p>
            <a:r>
              <a:rPr lang="en-US" sz="4000" dirty="0"/>
              <a:t>We should live in the light of God’s truth.</a:t>
            </a:r>
          </a:p>
          <a:p>
            <a:pPr marL="0" indent="0">
              <a:buNone/>
            </a:pPr>
            <a:endParaRPr lang="en-US" sz="4000" dirty="0"/>
          </a:p>
        </p:txBody>
      </p:sp>
    </p:spTree>
    <p:extLst>
      <p:ext uri="{BB962C8B-B14F-4D97-AF65-F5344CB8AC3E}">
        <p14:creationId xmlns:p14="http://schemas.microsoft.com/office/powerpoint/2010/main" val="34087647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animEffect transition="in" filter="fade">
                                      <p:cBhvr>
                                        <p:cTn id="7" dur="500"/>
                                        <p:tgtEl>
                                          <p:spTgt spid="5">
                                            <p:txEl>
                                              <p:pRg st="2" end="2"/>
                                            </p:txEl>
                                          </p:spTgt>
                                        </p:tgtEl>
                                      </p:cBhvr>
                                    </p:animEffect>
                                    <p:anim calcmode="lin" valueType="num">
                                      <p:cBhvr>
                                        <p:cTn id="8"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9" dur="5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3" end="3"/>
                                            </p:txEl>
                                          </p:spTgt>
                                        </p:tgtEl>
                                        <p:attrNameLst>
                                          <p:attrName>style.visibility</p:attrName>
                                        </p:attrNameLst>
                                      </p:cBhvr>
                                      <p:to>
                                        <p:strVal val="visible"/>
                                      </p:to>
                                    </p:set>
                                    <p:animEffect transition="in" filter="fade">
                                      <p:cBhvr>
                                        <p:cTn id="14" dur="500"/>
                                        <p:tgtEl>
                                          <p:spTgt spid="5">
                                            <p:txEl>
                                              <p:pRg st="3" end="3"/>
                                            </p:txEl>
                                          </p:spTgt>
                                        </p:tgtEl>
                                      </p:cBhvr>
                                    </p:animEffect>
                                    <p:anim calcmode="lin" valueType="num">
                                      <p:cBhvr>
                                        <p:cTn id="15"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16" dur="5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xEl>
                                              <p:pRg st="4" end="4"/>
                                            </p:txEl>
                                          </p:spTgt>
                                        </p:tgtEl>
                                        <p:attrNameLst>
                                          <p:attrName>style.visibility</p:attrName>
                                        </p:attrNameLst>
                                      </p:cBhvr>
                                      <p:to>
                                        <p:strVal val="visible"/>
                                      </p:to>
                                    </p:set>
                                    <p:animEffect transition="in" filter="fade">
                                      <p:cBhvr>
                                        <p:cTn id="21" dur="500"/>
                                        <p:tgtEl>
                                          <p:spTgt spid="5">
                                            <p:txEl>
                                              <p:pRg st="4" end="4"/>
                                            </p:txEl>
                                          </p:spTgt>
                                        </p:tgtEl>
                                      </p:cBhvr>
                                    </p:animEffect>
                                    <p:anim calcmode="lin" valueType="num">
                                      <p:cBhvr>
                                        <p:cTn id="22"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23" dur="5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1DE4D2C-86E5-4DF4-A0A4-07D921D95EED}"/>
              </a:ext>
            </a:extLst>
          </p:cNvPr>
          <p:cNvSpPr>
            <a:spLocks noGrp="1"/>
          </p:cNvSpPr>
          <p:nvPr>
            <p:ph type="title"/>
          </p:nvPr>
        </p:nvSpPr>
        <p:spPr/>
        <p:txBody>
          <a:bodyPr/>
          <a:lstStyle/>
          <a:p>
            <a:r>
              <a:rPr lang="en-US" b="1" dirty="0"/>
              <a:t>II. Message: Truth Matters</a:t>
            </a:r>
          </a:p>
        </p:txBody>
      </p:sp>
      <p:sp>
        <p:nvSpPr>
          <p:cNvPr id="5" name="Content Placeholder 4">
            <a:extLst>
              <a:ext uri="{FF2B5EF4-FFF2-40B4-BE49-F238E27FC236}">
                <a16:creationId xmlns:a16="http://schemas.microsoft.com/office/drawing/2014/main" id="{2D885392-D853-41D5-8ECB-51A63E4EDDF6}"/>
              </a:ext>
            </a:extLst>
          </p:cNvPr>
          <p:cNvSpPr>
            <a:spLocks noGrp="1"/>
          </p:cNvSpPr>
          <p:nvPr>
            <p:ph idx="1"/>
          </p:nvPr>
        </p:nvSpPr>
        <p:spPr>
          <a:xfrm>
            <a:off x="628650" y="1533793"/>
            <a:ext cx="7886700" cy="4351338"/>
          </a:xfrm>
        </p:spPr>
        <p:txBody>
          <a:bodyPr>
            <a:noAutofit/>
          </a:bodyPr>
          <a:lstStyle/>
          <a:p>
            <a:pPr marL="0" indent="0">
              <a:buNone/>
            </a:pPr>
            <a:r>
              <a:rPr lang="en-US" b="1" dirty="0"/>
              <a:t>1</a:t>
            </a:r>
            <a:r>
              <a:rPr lang="en-US" dirty="0"/>
              <a:t>. </a:t>
            </a:r>
            <a:r>
              <a:rPr lang="en-US" b="1" dirty="0"/>
              <a:t>Fight with truth and for truth</a:t>
            </a:r>
            <a:r>
              <a:rPr lang="en-US" dirty="0"/>
              <a:t>. v.14a</a:t>
            </a:r>
          </a:p>
          <a:p>
            <a:r>
              <a:rPr lang="en-US" sz="4000" dirty="0"/>
              <a:t>Eph 1:13</a:t>
            </a:r>
          </a:p>
          <a:p>
            <a:r>
              <a:rPr lang="en-US" sz="4000" dirty="0"/>
              <a:t>Jesus is the embodiment of truth and the foundation of truth in the lives of believers is the </a:t>
            </a:r>
            <a:r>
              <a:rPr lang="en-US" sz="4000" i="1" dirty="0"/>
              <a:t>Gospel</a:t>
            </a:r>
            <a:r>
              <a:rPr lang="en-US" sz="4000" dirty="0"/>
              <a:t>.</a:t>
            </a:r>
          </a:p>
          <a:p>
            <a:endParaRPr lang="en-US" dirty="0"/>
          </a:p>
          <a:p>
            <a:pPr marL="0" indent="0">
              <a:buNone/>
            </a:pPr>
            <a:endParaRPr lang="en-US" sz="4000" dirty="0"/>
          </a:p>
        </p:txBody>
      </p:sp>
    </p:spTree>
    <p:extLst>
      <p:ext uri="{BB962C8B-B14F-4D97-AF65-F5344CB8AC3E}">
        <p14:creationId xmlns:p14="http://schemas.microsoft.com/office/powerpoint/2010/main" val="15668019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Effect transition="in" filter="fade">
                                      <p:cBhvr>
                                        <p:cTn id="7" dur="500"/>
                                        <p:tgtEl>
                                          <p:spTgt spid="5">
                                            <p:txEl>
                                              <p:pRg st="1" end="1"/>
                                            </p:txEl>
                                          </p:spTgt>
                                        </p:tgtEl>
                                      </p:cBhvr>
                                    </p:animEffect>
                                    <p:anim calcmode="lin" valueType="num">
                                      <p:cBhvr>
                                        <p:cTn id="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9" dur="5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2" end="2"/>
                                            </p:txEl>
                                          </p:spTgt>
                                        </p:tgtEl>
                                        <p:attrNameLst>
                                          <p:attrName>style.visibility</p:attrName>
                                        </p:attrNameLst>
                                      </p:cBhvr>
                                      <p:to>
                                        <p:strVal val="visible"/>
                                      </p:to>
                                    </p:set>
                                    <p:animEffect transition="in" filter="fade">
                                      <p:cBhvr>
                                        <p:cTn id="14" dur="500"/>
                                        <p:tgtEl>
                                          <p:spTgt spid="5">
                                            <p:txEl>
                                              <p:pRg st="2" end="2"/>
                                            </p:txEl>
                                          </p:spTgt>
                                        </p:tgtEl>
                                      </p:cBhvr>
                                    </p:animEffect>
                                    <p:anim calcmode="lin" valueType="num">
                                      <p:cBhvr>
                                        <p:cTn id="15"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16" dur="5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1DE4D2C-86E5-4DF4-A0A4-07D921D95EED}"/>
              </a:ext>
            </a:extLst>
          </p:cNvPr>
          <p:cNvSpPr>
            <a:spLocks noGrp="1"/>
          </p:cNvSpPr>
          <p:nvPr>
            <p:ph type="title"/>
          </p:nvPr>
        </p:nvSpPr>
        <p:spPr/>
        <p:txBody>
          <a:bodyPr/>
          <a:lstStyle/>
          <a:p>
            <a:r>
              <a:rPr lang="en-US" b="1" dirty="0"/>
              <a:t>II. Message: Truth Matters</a:t>
            </a:r>
          </a:p>
        </p:txBody>
      </p:sp>
      <p:sp>
        <p:nvSpPr>
          <p:cNvPr id="5" name="Content Placeholder 4">
            <a:extLst>
              <a:ext uri="{FF2B5EF4-FFF2-40B4-BE49-F238E27FC236}">
                <a16:creationId xmlns:a16="http://schemas.microsoft.com/office/drawing/2014/main" id="{2D885392-D853-41D5-8ECB-51A63E4EDDF6}"/>
              </a:ext>
            </a:extLst>
          </p:cNvPr>
          <p:cNvSpPr>
            <a:spLocks noGrp="1"/>
          </p:cNvSpPr>
          <p:nvPr>
            <p:ph idx="1"/>
          </p:nvPr>
        </p:nvSpPr>
        <p:spPr>
          <a:xfrm>
            <a:off x="628650" y="1562976"/>
            <a:ext cx="7886700" cy="4351338"/>
          </a:xfrm>
        </p:spPr>
        <p:txBody>
          <a:bodyPr>
            <a:noAutofit/>
          </a:bodyPr>
          <a:lstStyle/>
          <a:p>
            <a:pPr marL="0" indent="0">
              <a:buNone/>
            </a:pPr>
            <a:r>
              <a:rPr lang="en-US" b="1" dirty="0"/>
              <a:t>1</a:t>
            </a:r>
            <a:r>
              <a:rPr lang="en-US" dirty="0"/>
              <a:t>. </a:t>
            </a:r>
            <a:r>
              <a:rPr lang="en-US" b="1" dirty="0"/>
              <a:t>Fight with truth and for truth</a:t>
            </a:r>
            <a:r>
              <a:rPr lang="en-US" dirty="0"/>
              <a:t>. v.14a</a:t>
            </a:r>
          </a:p>
          <a:p>
            <a:r>
              <a:rPr lang="en-US" sz="4000" dirty="0"/>
              <a:t>As new creation in Christ, truth should be the signature of our lives.</a:t>
            </a:r>
          </a:p>
          <a:p>
            <a:r>
              <a:rPr lang="en-US" sz="4000" dirty="0"/>
              <a:t>We are to gird ourselves with the truth of the gospel and by being truthful people.</a:t>
            </a:r>
          </a:p>
          <a:p>
            <a:endParaRPr lang="en-US" dirty="0"/>
          </a:p>
          <a:p>
            <a:pPr marL="0" indent="0">
              <a:buNone/>
            </a:pPr>
            <a:endParaRPr lang="en-US" sz="4000" dirty="0"/>
          </a:p>
        </p:txBody>
      </p:sp>
    </p:spTree>
    <p:extLst>
      <p:ext uri="{BB962C8B-B14F-4D97-AF65-F5344CB8AC3E}">
        <p14:creationId xmlns:p14="http://schemas.microsoft.com/office/powerpoint/2010/main" val="23310483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Effect transition="in" filter="fade">
                                      <p:cBhvr>
                                        <p:cTn id="7" dur="500"/>
                                        <p:tgtEl>
                                          <p:spTgt spid="5">
                                            <p:txEl>
                                              <p:pRg st="1" end="1"/>
                                            </p:txEl>
                                          </p:spTgt>
                                        </p:tgtEl>
                                      </p:cBhvr>
                                    </p:animEffect>
                                    <p:anim calcmode="lin" valueType="num">
                                      <p:cBhvr>
                                        <p:cTn id="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9" dur="5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2" end="2"/>
                                            </p:txEl>
                                          </p:spTgt>
                                        </p:tgtEl>
                                        <p:attrNameLst>
                                          <p:attrName>style.visibility</p:attrName>
                                        </p:attrNameLst>
                                      </p:cBhvr>
                                      <p:to>
                                        <p:strVal val="visible"/>
                                      </p:to>
                                    </p:set>
                                    <p:animEffect transition="in" filter="fade">
                                      <p:cBhvr>
                                        <p:cTn id="14" dur="500"/>
                                        <p:tgtEl>
                                          <p:spTgt spid="5">
                                            <p:txEl>
                                              <p:pRg st="2" end="2"/>
                                            </p:txEl>
                                          </p:spTgt>
                                        </p:tgtEl>
                                      </p:cBhvr>
                                    </p:animEffect>
                                    <p:anim calcmode="lin" valueType="num">
                                      <p:cBhvr>
                                        <p:cTn id="15"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16" dur="5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1DE4D2C-86E5-4DF4-A0A4-07D921D95EED}"/>
              </a:ext>
            </a:extLst>
          </p:cNvPr>
          <p:cNvSpPr>
            <a:spLocks noGrp="1"/>
          </p:cNvSpPr>
          <p:nvPr>
            <p:ph type="title"/>
          </p:nvPr>
        </p:nvSpPr>
        <p:spPr/>
        <p:txBody>
          <a:bodyPr/>
          <a:lstStyle/>
          <a:p>
            <a:r>
              <a:rPr lang="en-US" b="1" dirty="0"/>
              <a:t>II. Message: Truth Matters</a:t>
            </a:r>
          </a:p>
        </p:txBody>
      </p:sp>
      <p:sp>
        <p:nvSpPr>
          <p:cNvPr id="5" name="Content Placeholder 4">
            <a:extLst>
              <a:ext uri="{FF2B5EF4-FFF2-40B4-BE49-F238E27FC236}">
                <a16:creationId xmlns:a16="http://schemas.microsoft.com/office/drawing/2014/main" id="{2D885392-D853-41D5-8ECB-51A63E4EDDF6}"/>
              </a:ext>
            </a:extLst>
          </p:cNvPr>
          <p:cNvSpPr>
            <a:spLocks noGrp="1"/>
          </p:cNvSpPr>
          <p:nvPr>
            <p:ph idx="1"/>
          </p:nvPr>
        </p:nvSpPr>
        <p:spPr>
          <a:xfrm>
            <a:off x="628650" y="1494884"/>
            <a:ext cx="7886700" cy="4351338"/>
          </a:xfrm>
        </p:spPr>
        <p:txBody>
          <a:bodyPr>
            <a:noAutofit/>
          </a:bodyPr>
          <a:lstStyle/>
          <a:p>
            <a:pPr marL="0" indent="0">
              <a:buNone/>
            </a:pPr>
            <a:r>
              <a:rPr lang="en-US" b="1" dirty="0"/>
              <a:t>1</a:t>
            </a:r>
            <a:r>
              <a:rPr lang="en-US" dirty="0"/>
              <a:t>. </a:t>
            </a:r>
            <a:r>
              <a:rPr lang="en-US" b="1" dirty="0"/>
              <a:t>Fight with truth and for truth</a:t>
            </a:r>
            <a:r>
              <a:rPr lang="en-US" dirty="0"/>
              <a:t>. v.14a</a:t>
            </a:r>
          </a:p>
          <a:p>
            <a:r>
              <a:rPr lang="en-US" sz="4000" dirty="0"/>
              <a:t>We are to stand firm – hold on to your position that is under attack.</a:t>
            </a:r>
          </a:p>
          <a:p>
            <a:r>
              <a:rPr lang="en-US" sz="4000" dirty="0"/>
              <a:t>To hold on to your ground because of your allegiance to Christ even when others fall away.</a:t>
            </a:r>
          </a:p>
          <a:p>
            <a:endParaRPr lang="en-US" dirty="0"/>
          </a:p>
          <a:p>
            <a:pPr marL="0" indent="0">
              <a:buNone/>
            </a:pPr>
            <a:endParaRPr lang="en-US" sz="4000" dirty="0"/>
          </a:p>
        </p:txBody>
      </p:sp>
    </p:spTree>
    <p:extLst>
      <p:ext uri="{BB962C8B-B14F-4D97-AF65-F5344CB8AC3E}">
        <p14:creationId xmlns:p14="http://schemas.microsoft.com/office/powerpoint/2010/main" val="33522094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Effect transition="in" filter="fade">
                                      <p:cBhvr>
                                        <p:cTn id="7" dur="500"/>
                                        <p:tgtEl>
                                          <p:spTgt spid="5">
                                            <p:txEl>
                                              <p:pRg st="1" end="1"/>
                                            </p:txEl>
                                          </p:spTgt>
                                        </p:tgtEl>
                                      </p:cBhvr>
                                    </p:animEffect>
                                    <p:anim calcmode="lin" valueType="num">
                                      <p:cBhvr>
                                        <p:cTn id="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9" dur="5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2" end="2"/>
                                            </p:txEl>
                                          </p:spTgt>
                                        </p:tgtEl>
                                        <p:attrNameLst>
                                          <p:attrName>style.visibility</p:attrName>
                                        </p:attrNameLst>
                                      </p:cBhvr>
                                      <p:to>
                                        <p:strVal val="visible"/>
                                      </p:to>
                                    </p:set>
                                    <p:animEffect transition="in" filter="fade">
                                      <p:cBhvr>
                                        <p:cTn id="14" dur="500"/>
                                        <p:tgtEl>
                                          <p:spTgt spid="5">
                                            <p:txEl>
                                              <p:pRg st="2" end="2"/>
                                            </p:txEl>
                                          </p:spTgt>
                                        </p:tgtEl>
                                      </p:cBhvr>
                                    </p:animEffect>
                                    <p:anim calcmode="lin" valueType="num">
                                      <p:cBhvr>
                                        <p:cTn id="15"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16" dur="5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1DE4D2C-86E5-4DF4-A0A4-07D921D95EED}"/>
              </a:ext>
            </a:extLst>
          </p:cNvPr>
          <p:cNvSpPr>
            <a:spLocks noGrp="1"/>
          </p:cNvSpPr>
          <p:nvPr>
            <p:ph type="title"/>
          </p:nvPr>
        </p:nvSpPr>
        <p:spPr/>
        <p:txBody>
          <a:bodyPr/>
          <a:lstStyle/>
          <a:p>
            <a:r>
              <a:rPr lang="en-US" b="1" dirty="0"/>
              <a:t>II. Message: Truth Matters</a:t>
            </a:r>
          </a:p>
        </p:txBody>
      </p:sp>
      <p:sp>
        <p:nvSpPr>
          <p:cNvPr id="5" name="Content Placeholder 4">
            <a:extLst>
              <a:ext uri="{FF2B5EF4-FFF2-40B4-BE49-F238E27FC236}">
                <a16:creationId xmlns:a16="http://schemas.microsoft.com/office/drawing/2014/main" id="{2D885392-D853-41D5-8ECB-51A63E4EDDF6}"/>
              </a:ext>
            </a:extLst>
          </p:cNvPr>
          <p:cNvSpPr>
            <a:spLocks noGrp="1"/>
          </p:cNvSpPr>
          <p:nvPr>
            <p:ph idx="1"/>
          </p:nvPr>
        </p:nvSpPr>
        <p:spPr/>
        <p:txBody>
          <a:bodyPr>
            <a:noAutofit/>
          </a:bodyPr>
          <a:lstStyle/>
          <a:p>
            <a:pPr marL="0" indent="0">
              <a:buNone/>
            </a:pPr>
            <a:r>
              <a:rPr lang="en-US" b="1" dirty="0"/>
              <a:t>1</a:t>
            </a:r>
            <a:r>
              <a:rPr lang="en-US" dirty="0"/>
              <a:t>. </a:t>
            </a:r>
            <a:r>
              <a:rPr lang="en-US" b="1" dirty="0"/>
              <a:t>Fight with truth and for truth</a:t>
            </a:r>
            <a:r>
              <a:rPr lang="en-US" dirty="0"/>
              <a:t>. v.14a</a:t>
            </a:r>
          </a:p>
          <a:p>
            <a:r>
              <a:rPr lang="en-US" sz="4000" dirty="0"/>
              <a:t>“gird” or “belt” is leather apron-like apparel used to protect the stomach and genital area.</a:t>
            </a:r>
          </a:p>
          <a:p>
            <a:r>
              <a:rPr lang="en-US" sz="4000" dirty="0"/>
              <a:t>It is used to tuck the robe so the soldier can move with ease during battle.</a:t>
            </a:r>
          </a:p>
          <a:p>
            <a:endParaRPr lang="en-US" dirty="0"/>
          </a:p>
          <a:p>
            <a:pPr marL="0" indent="0">
              <a:buNone/>
            </a:pPr>
            <a:endParaRPr lang="en-US" sz="4000" dirty="0"/>
          </a:p>
        </p:txBody>
      </p:sp>
    </p:spTree>
    <p:extLst>
      <p:ext uri="{BB962C8B-B14F-4D97-AF65-F5344CB8AC3E}">
        <p14:creationId xmlns:p14="http://schemas.microsoft.com/office/powerpoint/2010/main" val="5477770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Effect transition="in" filter="fade">
                                      <p:cBhvr>
                                        <p:cTn id="7" dur="500"/>
                                        <p:tgtEl>
                                          <p:spTgt spid="5">
                                            <p:txEl>
                                              <p:pRg st="1" end="1"/>
                                            </p:txEl>
                                          </p:spTgt>
                                        </p:tgtEl>
                                      </p:cBhvr>
                                    </p:animEffect>
                                    <p:anim calcmode="lin" valueType="num">
                                      <p:cBhvr>
                                        <p:cTn id="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9" dur="5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2" end="2"/>
                                            </p:txEl>
                                          </p:spTgt>
                                        </p:tgtEl>
                                        <p:attrNameLst>
                                          <p:attrName>style.visibility</p:attrName>
                                        </p:attrNameLst>
                                      </p:cBhvr>
                                      <p:to>
                                        <p:strVal val="visible"/>
                                      </p:to>
                                    </p:set>
                                    <p:animEffect transition="in" filter="fade">
                                      <p:cBhvr>
                                        <p:cTn id="14" dur="500"/>
                                        <p:tgtEl>
                                          <p:spTgt spid="5">
                                            <p:txEl>
                                              <p:pRg st="2" end="2"/>
                                            </p:txEl>
                                          </p:spTgt>
                                        </p:tgtEl>
                                      </p:cBhvr>
                                    </p:animEffect>
                                    <p:anim calcmode="lin" valueType="num">
                                      <p:cBhvr>
                                        <p:cTn id="15"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16" dur="5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1DE4D2C-86E5-4DF4-A0A4-07D921D95EED}"/>
              </a:ext>
            </a:extLst>
          </p:cNvPr>
          <p:cNvSpPr>
            <a:spLocks noGrp="1"/>
          </p:cNvSpPr>
          <p:nvPr>
            <p:ph type="title"/>
          </p:nvPr>
        </p:nvSpPr>
        <p:spPr/>
        <p:txBody>
          <a:bodyPr/>
          <a:lstStyle/>
          <a:p>
            <a:r>
              <a:rPr lang="en-US" b="1" dirty="0"/>
              <a:t>II. Message: Truth Matters</a:t>
            </a:r>
          </a:p>
        </p:txBody>
      </p:sp>
      <p:sp>
        <p:nvSpPr>
          <p:cNvPr id="5" name="Content Placeholder 4">
            <a:extLst>
              <a:ext uri="{FF2B5EF4-FFF2-40B4-BE49-F238E27FC236}">
                <a16:creationId xmlns:a16="http://schemas.microsoft.com/office/drawing/2014/main" id="{2D885392-D853-41D5-8ECB-51A63E4EDDF6}"/>
              </a:ext>
            </a:extLst>
          </p:cNvPr>
          <p:cNvSpPr>
            <a:spLocks noGrp="1"/>
          </p:cNvSpPr>
          <p:nvPr>
            <p:ph idx="1"/>
          </p:nvPr>
        </p:nvSpPr>
        <p:spPr>
          <a:xfrm>
            <a:off x="628650" y="1494882"/>
            <a:ext cx="7886700" cy="4351338"/>
          </a:xfrm>
        </p:spPr>
        <p:txBody>
          <a:bodyPr>
            <a:noAutofit/>
          </a:bodyPr>
          <a:lstStyle/>
          <a:p>
            <a:pPr marL="0" indent="0">
              <a:buNone/>
            </a:pPr>
            <a:r>
              <a:rPr lang="en-US" b="1" dirty="0"/>
              <a:t>1</a:t>
            </a:r>
            <a:r>
              <a:rPr lang="en-US" dirty="0"/>
              <a:t>. </a:t>
            </a:r>
            <a:r>
              <a:rPr lang="en-US" b="1" dirty="0"/>
              <a:t>Fight with truth and for truth</a:t>
            </a:r>
            <a:r>
              <a:rPr lang="en-US" dirty="0"/>
              <a:t>. v.14a</a:t>
            </a:r>
          </a:p>
          <a:p>
            <a:r>
              <a:rPr lang="en-US" sz="4000" dirty="0"/>
              <a:t>Loins were often used as a metaphor for strength in the scriptures.</a:t>
            </a:r>
          </a:p>
          <a:p>
            <a:r>
              <a:rPr lang="en-US" sz="4000" dirty="0"/>
              <a:t>Girding gives the idea of showing power and strength.</a:t>
            </a:r>
          </a:p>
          <a:p>
            <a:r>
              <a:rPr lang="en-US" sz="4000" dirty="0"/>
              <a:t>We are to gird our loins with the truth.</a:t>
            </a:r>
          </a:p>
          <a:p>
            <a:endParaRPr lang="en-US" dirty="0"/>
          </a:p>
          <a:p>
            <a:pPr marL="0" indent="0">
              <a:buNone/>
            </a:pPr>
            <a:endParaRPr lang="en-US" sz="4000" dirty="0"/>
          </a:p>
        </p:txBody>
      </p:sp>
    </p:spTree>
    <p:extLst>
      <p:ext uri="{BB962C8B-B14F-4D97-AF65-F5344CB8AC3E}">
        <p14:creationId xmlns:p14="http://schemas.microsoft.com/office/powerpoint/2010/main" val="17022543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Effect transition="in" filter="fade">
                                      <p:cBhvr>
                                        <p:cTn id="7" dur="500"/>
                                        <p:tgtEl>
                                          <p:spTgt spid="5">
                                            <p:txEl>
                                              <p:pRg st="1" end="1"/>
                                            </p:txEl>
                                          </p:spTgt>
                                        </p:tgtEl>
                                      </p:cBhvr>
                                    </p:animEffect>
                                    <p:anim calcmode="lin" valueType="num">
                                      <p:cBhvr>
                                        <p:cTn id="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9" dur="5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2" end="2"/>
                                            </p:txEl>
                                          </p:spTgt>
                                        </p:tgtEl>
                                        <p:attrNameLst>
                                          <p:attrName>style.visibility</p:attrName>
                                        </p:attrNameLst>
                                      </p:cBhvr>
                                      <p:to>
                                        <p:strVal val="visible"/>
                                      </p:to>
                                    </p:set>
                                    <p:animEffect transition="in" filter="fade">
                                      <p:cBhvr>
                                        <p:cTn id="14" dur="500"/>
                                        <p:tgtEl>
                                          <p:spTgt spid="5">
                                            <p:txEl>
                                              <p:pRg st="2" end="2"/>
                                            </p:txEl>
                                          </p:spTgt>
                                        </p:tgtEl>
                                      </p:cBhvr>
                                    </p:animEffect>
                                    <p:anim calcmode="lin" valueType="num">
                                      <p:cBhvr>
                                        <p:cTn id="15"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16" dur="5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xEl>
                                              <p:pRg st="3" end="3"/>
                                            </p:txEl>
                                          </p:spTgt>
                                        </p:tgtEl>
                                        <p:attrNameLst>
                                          <p:attrName>style.visibility</p:attrName>
                                        </p:attrNameLst>
                                      </p:cBhvr>
                                      <p:to>
                                        <p:strVal val="visible"/>
                                      </p:to>
                                    </p:set>
                                    <p:animEffect transition="in" filter="fade">
                                      <p:cBhvr>
                                        <p:cTn id="21" dur="500"/>
                                        <p:tgtEl>
                                          <p:spTgt spid="5">
                                            <p:txEl>
                                              <p:pRg st="3" end="3"/>
                                            </p:txEl>
                                          </p:spTgt>
                                        </p:tgtEl>
                                      </p:cBhvr>
                                    </p:animEffect>
                                    <p:anim calcmode="lin" valueType="num">
                                      <p:cBhvr>
                                        <p:cTn id="22"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3" dur="5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1DE4D2C-86E5-4DF4-A0A4-07D921D95EED}"/>
              </a:ext>
            </a:extLst>
          </p:cNvPr>
          <p:cNvSpPr>
            <a:spLocks noGrp="1"/>
          </p:cNvSpPr>
          <p:nvPr>
            <p:ph type="title"/>
          </p:nvPr>
        </p:nvSpPr>
        <p:spPr/>
        <p:txBody>
          <a:bodyPr/>
          <a:lstStyle/>
          <a:p>
            <a:r>
              <a:rPr lang="en-US" b="1" dirty="0"/>
              <a:t>II. Message: Truth Matters</a:t>
            </a:r>
          </a:p>
        </p:txBody>
      </p:sp>
      <p:sp>
        <p:nvSpPr>
          <p:cNvPr id="5" name="Content Placeholder 4">
            <a:extLst>
              <a:ext uri="{FF2B5EF4-FFF2-40B4-BE49-F238E27FC236}">
                <a16:creationId xmlns:a16="http://schemas.microsoft.com/office/drawing/2014/main" id="{2D885392-D853-41D5-8ECB-51A63E4EDDF6}"/>
              </a:ext>
            </a:extLst>
          </p:cNvPr>
          <p:cNvSpPr>
            <a:spLocks noGrp="1"/>
          </p:cNvSpPr>
          <p:nvPr>
            <p:ph idx="1"/>
          </p:nvPr>
        </p:nvSpPr>
        <p:spPr/>
        <p:txBody>
          <a:bodyPr>
            <a:noAutofit/>
          </a:bodyPr>
          <a:lstStyle/>
          <a:p>
            <a:pPr marL="0" indent="0">
              <a:buNone/>
            </a:pPr>
            <a:r>
              <a:rPr lang="en-US" b="1" dirty="0"/>
              <a:t>1</a:t>
            </a:r>
            <a:r>
              <a:rPr lang="en-US" dirty="0"/>
              <a:t>. </a:t>
            </a:r>
            <a:r>
              <a:rPr lang="en-US" b="1" dirty="0"/>
              <a:t>Fight with truth and for truth</a:t>
            </a:r>
            <a:r>
              <a:rPr lang="en-US" dirty="0"/>
              <a:t>. v.14a</a:t>
            </a:r>
          </a:p>
          <a:p>
            <a:r>
              <a:rPr lang="en-US" sz="4000" dirty="0"/>
              <a:t>If not, we are not ready and in for a defeat without God’s truth.</a:t>
            </a:r>
          </a:p>
          <a:p>
            <a:r>
              <a:rPr lang="en-US" sz="4000" dirty="0"/>
              <a:t>We cannot stand the schemes of the enemy without the armor of truth. </a:t>
            </a:r>
          </a:p>
          <a:p>
            <a:pPr marL="0" indent="0">
              <a:buNone/>
            </a:pPr>
            <a:endParaRPr lang="en-US" dirty="0"/>
          </a:p>
          <a:p>
            <a:endParaRPr lang="en-US" dirty="0"/>
          </a:p>
          <a:p>
            <a:pPr marL="0" indent="0">
              <a:buNone/>
            </a:pPr>
            <a:endParaRPr lang="en-US" sz="4000" dirty="0"/>
          </a:p>
        </p:txBody>
      </p:sp>
    </p:spTree>
    <p:extLst>
      <p:ext uri="{BB962C8B-B14F-4D97-AF65-F5344CB8AC3E}">
        <p14:creationId xmlns:p14="http://schemas.microsoft.com/office/powerpoint/2010/main" val="36139022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Effect transition="in" filter="fade">
                                      <p:cBhvr>
                                        <p:cTn id="7" dur="500"/>
                                        <p:tgtEl>
                                          <p:spTgt spid="5">
                                            <p:txEl>
                                              <p:pRg st="1" end="1"/>
                                            </p:txEl>
                                          </p:spTgt>
                                        </p:tgtEl>
                                      </p:cBhvr>
                                    </p:animEffect>
                                    <p:anim calcmode="lin" valueType="num">
                                      <p:cBhvr>
                                        <p:cTn id="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9" dur="5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2" end="2"/>
                                            </p:txEl>
                                          </p:spTgt>
                                        </p:tgtEl>
                                        <p:attrNameLst>
                                          <p:attrName>style.visibility</p:attrName>
                                        </p:attrNameLst>
                                      </p:cBhvr>
                                      <p:to>
                                        <p:strVal val="visible"/>
                                      </p:to>
                                    </p:set>
                                    <p:animEffect transition="in" filter="fade">
                                      <p:cBhvr>
                                        <p:cTn id="14" dur="500"/>
                                        <p:tgtEl>
                                          <p:spTgt spid="5">
                                            <p:txEl>
                                              <p:pRg st="2" end="2"/>
                                            </p:txEl>
                                          </p:spTgt>
                                        </p:tgtEl>
                                      </p:cBhvr>
                                    </p:animEffect>
                                    <p:anim calcmode="lin" valueType="num">
                                      <p:cBhvr>
                                        <p:cTn id="15"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16" dur="5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1DE4D2C-86E5-4DF4-A0A4-07D921D95EED}"/>
              </a:ext>
            </a:extLst>
          </p:cNvPr>
          <p:cNvSpPr>
            <a:spLocks noGrp="1"/>
          </p:cNvSpPr>
          <p:nvPr>
            <p:ph type="title"/>
          </p:nvPr>
        </p:nvSpPr>
        <p:spPr>
          <a:xfrm>
            <a:off x="628650" y="-160169"/>
            <a:ext cx="7886700" cy="1325563"/>
          </a:xfrm>
        </p:spPr>
        <p:txBody>
          <a:bodyPr/>
          <a:lstStyle/>
          <a:p>
            <a:r>
              <a:rPr lang="en-US" b="1" dirty="0"/>
              <a:t>II. Message: Truth Matters</a:t>
            </a:r>
          </a:p>
        </p:txBody>
      </p:sp>
      <p:sp>
        <p:nvSpPr>
          <p:cNvPr id="5" name="Content Placeholder 4">
            <a:extLst>
              <a:ext uri="{FF2B5EF4-FFF2-40B4-BE49-F238E27FC236}">
                <a16:creationId xmlns:a16="http://schemas.microsoft.com/office/drawing/2014/main" id="{2D885392-D853-41D5-8ECB-51A63E4EDDF6}"/>
              </a:ext>
            </a:extLst>
          </p:cNvPr>
          <p:cNvSpPr>
            <a:spLocks noGrp="1"/>
          </p:cNvSpPr>
          <p:nvPr>
            <p:ph idx="1"/>
          </p:nvPr>
        </p:nvSpPr>
        <p:spPr>
          <a:xfrm>
            <a:off x="628650" y="891765"/>
            <a:ext cx="8174882" cy="4351338"/>
          </a:xfrm>
        </p:spPr>
        <p:txBody>
          <a:bodyPr>
            <a:noAutofit/>
          </a:bodyPr>
          <a:lstStyle/>
          <a:p>
            <a:pPr marL="0" indent="0">
              <a:buNone/>
            </a:pPr>
            <a:r>
              <a:rPr lang="en-US" b="1" dirty="0"/>
              <a:t>1</a:t>
            </a:r>
            <a:r>
              <a:rPr lang="en-US" dirty="0"/>
              <a:t>. </a:t>
            </a:r>
            <a:r>
              <a:rPr lang="en-US" b="1" dirty="0"/>
              <a:t>Fight with truth and for truth</a:t>
            </a:r>
            <a:r>
              <a:rPr lang="en-US" dirty="0"/>
              <a:t>. v.14a</a:t>
            </a:r>
          </a:p>
          <a:p>
            <a:pPr lvl="0"/>
            <a:r>
              <a:rPr lang="en-US" sz="3600" i="1" dirty="0"/>
              <a:t>“The soldier might be furnished with every other part of his equipment, and yet, wanting the girdle, would neither be fully accoutered nor securely armed. His belt… was no mere adornment of the soldier, but an essential part of his equipment… it was of especial use in keeping other parts in place, and in securing the proper soldierly attitude and freedom of movement.” (S. Salmond)</a:t>
            </a:r>
            <a:endParaRPr lang="en-US" sz="4400" dirty="0"/>
          </a:p>
          <a:p>
            <a:pPr marL="0" indent="0">
              <a:buNone/>
            </a:pPr>
            <a:endParaRPr lang="en-US" sz="3600" dirty="0"/>
          </a:p>
        </p:txBody>
      </p:sp>
    </p:spTree>
    <p:extLst>
      <p:ext uri="{BB962C8B-B14F-4D97-AF65-F5344CB8AC3E}">
        <p14:creationId xmlns:p14="http://schemas.microsoft.com/office/powerpoint/2010/main" val="3576694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Effect transition="in" filter="fade">
                                      <p:cBhvr>
                                        <p:cTn id="7" dur="500"/>
                                        <p:tgtEl>
                                          <p:spTgt spid="5">
                                            <p:txEl>
                                              <p:pRg st="1" end="1"/>
                                            </p:txEl>
                                          </p:spTgt>
                                        </p:tgtEl>
                                      </p:cBhvr>
                                    </p:animEffect>
                                    <p:anim calcmode="lin" valueType="num">
                                      <p:cBhvr>
                                        <p:cTn id="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9" dur="5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1DE4D2C-86E5-4DF4-A0A4-07D921D95EED}"/>
              </a:ext>
            </a:extLst>
          </p:cNvPr>
          <p:cNvSpPr>
            <a:spLocks noGrp="1"/>
          </p:cNvSpPr>
          <p:nvPr>
            <p:ph type="title"/>
          </p:nvPr>
        </p:nvSpPr>
        <p:spPr/>
        <p:txBody>
          <a:bodyPr/>
          <a:lstStyle/>
          <a:p>
            <a:r>
              <a:rPr lang="en-US" b="1" dirty="0"/>
              <a:t>II. Message: Truth Matters</a:t>
            </a:r>
          </a:p>
        </p:txBody>
      </p:sp>
      <p:sp>
        <p:nvSpPr>
          <p:cNvPr id="5" name="Content Placeholder 4">
            <a:extLst>
              <a:ext uri="{FF2B5EF4-FFF2-40B4-BE49-F238E27FC236}">
                <a16:creationId xmlns:a16="http://schemas.microsoft.com/office/drawing/2014/main" id="{2D885392-D853-41D5-8ECB-51A63E4EDDF6}"/>
              </a:ext>
            </a:extLst>
          </p:cNvPr>
          <p:cNvSpPr>
            <a:spLocks noGrp="1"/>
          </p:cNvSpPr>
          <p:nvPr>
            <p:ph idx="1"/>
          </p:nvPr>
        </p:nvSpPr>
        <p:spPr>
          <a:xfrm>
            <a:off x="628650" y="1514337"/>
            <a:ext cx="7886700" cy="4351338"/>
          </a:xfrm>
        </p:spPr>
        <p:txBody>
          <a:bodyPr>
            <a:noAutofit/>
          </a:bodyPr>
          <a:lstStyle/>
          <a:p>
            <a:pPr marL="0" indent="0">
              <a:buNone/>
            </a:pPr>
            <a:r>
              <a:rPr lang="en-US" b="1" dirty="0"/>
              <a:t>1</a:t>
            </a:r>
            <a:r>
              <a:rPr lang="en-US" dirty="0"/>
              <a:t>. </a:t>
            </a:r>
            <a:r>
              <a:rPr lang="en-US" b="1" dirty="0"/>
              <a:t>Fight with truth and for truth</a:t>
            </a:r>
            <a:r>
              <a:rPr lang="en-US" dirty="0"/>
              <a:t>. v.14a</a:t>
            </a:r>
          </a:p>
          <a:p>
            <a:pPr lvl="0"/>
            <a:r>
              <a:rPr lang="en-US" sz="4000" dirty="0"/>
              <a:t>What is truth?</a:t>
            </a:r>
          </a:p>
          <a:p>
            <a:pPr lvl="0"/>
            <a:r>
              <a:rPr lang="en-US" sz="4000" dirty="0"/>
              <a:t>John 18:37</a:t>
            </a:r>
          </a:p>
          <a:p>
            <a:r>
              <a:rPr lang="en-US" sz="4000" dirty="0"/>
              <a:t>Biblical beliefs of the Christians as a whole, it is called the faith. </a:t>
            </a:r>
          </a:p>
          <a:p>
            <a:r>
              <a:rPr lang="en-US" sz="4000" dirty="0"/>
              <a:t>It is the foundation to live upon all the time.</a:t>
            </a:r>
          </a:p>
          <a:p>
            <a:endParaRPr lang="en-US" dirty="0"/>
          </a:p>
          <a:p>
            <a:pPr lvl="0"/>
            <a:endParaRPr lang="en-US" sz="4000" dirty="0"/>
          </a:p>
          <a:p>
            <a:pPr marL="0" indent="0">
              <a:buNone/>
            </a:pPr>
            <a:endParaRPr lang="en-US" sz="4400" dirty="0"/>
          </a:p>
          <a:p>
            <a:endParaRPr lang="en-US" sz="4400" dirty="0"/>
          </a:p>
          <a:p>
            <a:pPr marL="0" indent="0">
              <a:buNone/>
            </a:pPr>
            <a:endParaRPr lang="en-US" sz="3600" dirty="0"/>
          </a:p>
        </p:txBody>
      </p:sp>
    </p:spTree>
    <p:extLst>
      <p:ext uri="{BB962C8B-B14F-4D97-AF65-F5344CB8AC3E}">
        <p14:creationId xmlns:p14="http://schemas.microsoft.com/office/powerpoint/2010/main" val="10608384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Effect transition="in" filter="fade">
                                      <p:cBhvr>
                                        <p:cTn id="7" dur="500"/>
                                        <p:tgtEl>
                                          <p:spTgt spid="5">
                                            <p:txEl>
                                              <p:pRg st="1" end="1"/>
                                            </p:txEl>
                                          </p:spTgt>
                                        </p:tgtEl>
                                      </p:cBhvr>
                                    </p:animEffect>
                                    <p:anim calcmode="lin" valueType="num">
                                      <p:cBhvr>
                                        <p:cTn id="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9" dur="5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2" end="2"/>
                                            </p:txEl>
                                          </p:spTgt>
                                        </p:tgtEl>
                                        <p:attrNameLst>
                                          <p:attrName>style.visibility</p:attrName>
                                        </p:attrNameLst>
                                      </p:cBhvr>
                                      <p:to>
                                        <p:strVal val="visible"/>
                                      </p:to>
                                    </p:set>
                                    <p:animEffect transition="in" filter="fade">
                                      <p:cBhvr>
                                        <p:cTn id="14" dur="500"/>
                                        <p:tgtEl>
                                          <p:spTgt spid="5">
                                            <p:txEl>
                                              <p:pRg st="2" end="2"/>
                                            </p:txEl>
                                          </p:spTgt>
                                        </p:tgtEl>
                                      </p:cBhvr>
                                    </p:animEffect>
                                    <p:anim calcmode="lin" valueType="num">
                                      <p:cBhvr>
                                        <p:cTn id="15"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16" dur="5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xEl>
                                              <p:pRg st="3" end="3"/>
                                            </p:txEl>
                                          </p:spTgt>
                                        </p:tgtEl>
                                        <p:attrNameLst>
                                          <p:attrName>style.visibility</p:attrName>
                                        </p:attrNameLst>
                                      </p:cBhvr>
                                      <p:to>
                                        <p:strVal val="visible"/>
                                      </p:to>
                                    </p:set>
                                    <p:animEffect transition="in" filter="fade">
                                      <p:cBhvr>
                                        <p:cTn id="21" dur="500"/>
                                        <p:tgtEl>
                                          <p:spTgt spid="5">
                                            <p:txEl>
                                              <p:pRg st="3" end="3"/>
                                            </p:txEl>
                                          </p:spTgt>
                                        </p:tgtEl>
                                      </p:cBhvr>
                                    </p:animEffect>
                                    <p:anim calcmode="lin" valueType="num">
                                      <p:cBhvr>
                                        <p:cTn id="22"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3" dur="5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5">
                                            <p:txEl>
                                              <p:pRg st="4" end="4"/>
                                            </p:txEl>
                                          </p:spTgt>
                                        </p:tgtEl>
                                        <p:attrNameLst>
                                          <p:attrName>style.visibility</p:attrName>
                                        </p:attrNameLst>
                                      </p:cBhvr>
                                      <p:to>
                                        <p:strVal val="visible"/>
                                      </p:to>
                                    </p:set>
                                    <p:animEffect transition="in" filter="fade">
                                      <p:cBhvr>
                                        <p:cTn id="28" dur="500"/>
                                        <p:tgtEl>
                                          <p:spTgt spid="5">
                                            <p:txEl>
                                              <p:pRg st="4" end="4"/>
                                            </p:txEl>
                                          </p:spTgt>
                                        </p:tgtEl>
                                      </p:cBhvr>
                                    </p:animEffect>
                                    <p:anim calcmode="lin" valueType="num">
                                      <p:cBhvr>
                                        <p:cTn id="29"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0" dur="5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1DE4D2C-86E5-4DF4-A0A4-07D921D95EED}"/>
              </a:ext>
            </a:extLst>
          </p:cNvPr>
          <p:cNvSpPr>
            <a:spLocks noGrp="1"/>
          </p:cNvSpPr>
          <p:nvPr>
            <p:ph type="title"/>
          </p:nvPr>
        </p:nvSpPr>
        <p:spPr/>
        <p:txBody>
          <a:bodyPr>
            <a:normAutofit/>
          </a:bodyPr>
          <a:lstStyle/>
          <a:p>
            <a:r>
              <a:rPr lang="en-US" sz="4000" b="1" dirty="0"/>
              <a:t>I. </a:t>
            </a:r>
            <a:r>
              <a:rPr lang="en-US" b="1" dirty="0"/>
              <a:t>Introduction</a:t>
            </a:r>
          </a:p>
        </p:txBody>
      </p:sp>
      <p:sp>
        <p:nvSpPr>
          <p:cNvPr id="5" name="Content Placeholder 4">
            <a:extLst>
              <a:ext uri="{FF2B5EF4-FFF2-40B4-BE49-F238E27FC236}">
                <a16:creationId xmlns:a16="http://schemas.microsoft.com/office/drawing/2014/main" id="{2D885392-D853-41D5-8ECB-51A63E4EDDF6}"/>
              </a:ext>
            </a:extLst>
          </p:cNvPr>
          <p:cNvSpPr>
            <a:spLocks noGrp="1"/>
          </p:cNvSpPr>
          <p:nvPr>
            <p:ph idx="1"/>
          </p:nvPr>
        </p:nvSpPr>
        <p:spPr/>
        <p:txBody>
          <a:bodyPr>
            <a:normAutofit/>
          </a:bodyPr>
          <a:lstStyle/>
          <a:p>
            <a:r>
              <a:rPr lang="en-US" sz="4000" dirty="0"/>
              <a:t>Battles are inevitable. </a:t>
            </a:r>
          </a:p>
          <a:p>
            <a:r>
              <a:rPr lang="en-US" sz="4000" dirty="0"/>
              <a:t>Choose which battles you will fight.</a:t>
            </a:r>
          </a:p>
          <a:p>
            <a:r>
              <a:rPr lang="en-US" sz="4000" dirty="0"/>
              <a:t>Your effectivity depends on how you choose.</a:t>
            </a:r>
          </a:p>
          <a:p>
            <a:r>
              <a:rPr lang="en-US" sz="4000" dirty="0"/>
              <a:t>We must fight for God.</a:t>
            </a:r>
          </a:p>
          <a:p>
            <a:r>
              <a:rPr lang="en-US" sz="4000" dirty="0"/>
              <a:t>We are to embrace the call.</a:t>
            </a:r>
          </a:p>
        </p:txBody>
      </p:sp>
    </p:spTree>
    <p:extLst>
      <p:ext uri="{BB962C8B-B14F-4D97-AF65-F5344CB8AC3E}">
        <p14:creationId xmlns:p14="http://schemas.microsoft.com/office/powerpoint/2010/main" val="23566287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anim calcmode="lin" valueType="num">
                                      <p:cBhvr>
                                        <p:cTn id="8"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Effect transition="in" filter="fade">
                                      <p:cBhvr>
                                        <p:cTn id="14" dur="500"/>
                                        <p:tgtEl>
                                          <p:spTgt spid="5">
                                            <p:txEl>
                                              <p:pRg st="1" end="1"/>
                                            </p:txEl>
                                          </p:spTgt>
                                        </p:tgtEl>
                                      </p:cBhvr>
                                    </p:animEffect>
                                    <p:anim calcmode="lin" valueType="num">
                                      <p:cBhvr>
                                        <p:cTn id="1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6" dur="5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xEl>
                                              <p:pRg st="2" end="2"/>
                                            </p:txEl>
                                          </p:spTgt>
                                        </p:tgtEl>
                                        <p:attrNameLst>
                                          <p:attrName>style.visibility</p:attrName>
                                        </p:attrNameLst>
                                      </p:cBhvr>
                                      <p:to>
                                        <p:strVal val="visible"/>
                                      </p:to>
                                    </p:set>
                                    <p:animEffect transition="in" filter="fade">
                                      <p:cBhvr>
                                        <p:cTn id="21" dur="500"/>
                                        <p:tgtEl>
                                          <p:spTgt spid="5">
                                            <p:txEl>
                                              <p:pRg st="2" end="2"/>
                                            </p:txEl>
                                          </p:spTgt>
                                        </p:tgtEl>
                                      </p:cBhvr>
                                    </p:animEffect>
                                    <p:anim calcmode="lin" valueType="num">
                                      <p:cBhvr>
                                        <p:cTn id="22"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3" dur="5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5">
                                            <p:txEl>
                                              <p:pRg st="3" end="3"/>
                                            </p:txEl>
                                          </p:spTgt>
                                        </p:tgtEl>
                                        <p:attrNameLst>
                                          <p:attrName>style.visibility</p:attrName>
                                        </p:attrNameLst>
                                      </p:cBhvr>
                                      <p:to>
                                        <p:strVal val="visible"/>
                                      </p:to>
                                    </p:set>
                                    <p:animEffect transition="in" filter="fade">
                                      <p:cBhvr>
                                        <p:cTn id="28" dur="500"/>
                                        <p:tgtEl>
                                          <p:spTgt spid="5">
                                            <p:txEl>
                                              <p:pRg st="3" end="3"/>
                                            </p:txEl>
                                          </p:spTgt>
                                        </p:tgtEl>
                                      </p:cBhvr>
                                    </p:animEffect>
                                    <p:anim calcmode="lin" valueType="num">
                                      <p:cBhvr>
                                        <p:cTn id="29"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30" dur="5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5">
                                            <p:txEl>
                                              <p:pRg st="4" end="4"/>
                                            </p:txEl>
                                          </p:spTgt>
                                        </p:tgtEl>
                                        <p:attrNameLst>
                                          <p:attrName>style.visibility</p:attrName>
                                        </p:attrNameLst>
                                      </p:cBhvr>
                                      <p:to>
                                        <p:strVal val="visible"/>
                                      </p:to>
                                    </p:set>
                                    <p:animEffect transition="in" filter="fade">
                                      <p:cBhvr>
                                        <p:cTn id="35" dur="500"/>
                                        <p:tgtEl>
                                          <p:spTgt spid="5">
                                            <p:txEl>
                                              <p:pRg st="4" end="4"/>
                                            </p:txEl>
                                          </p:spTgt>
                                        </p:tgtEl>
                                      </p:cBhvr>
                                    </p:animEffect>
                                    <p:anim calcmode="lin" valueType="num">
                                      <p:cBhvr>
                                        <p:cTn id="36"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7" dur="5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1DE4D2C-86E5-4DF4-A0A4-07D921D95EED}"/>
              </a:ext>
            </a:extLst>
          </p:cNvPr>
          <p:cNvSpPr>
            <a:spLocks noGrp="1"/>
          </p:cNvSpPr>
          <p:nvPr>
            <p:ph type="title"/>
          </p:nvPr>
        </p:nvSpPr>
        <p:spPr/>
        <p:txBody>
          <a:bodyPr/>
          <a:lstStyle/>
          <a:p>
            <a:r>
              <a:rPr lang="en-US" b="1" dirty="0"/>
              <a:t>II. Message: Truth Matters</a:t>
            </a:r>
          </a:p>
        </p:txBody>
      </p:sp>
      <p:sp>
        <p:nvSpPr>
          <p:cNvPr id="5" name="Content Placeholder 4">
            <a:extLst>
              <a:ext uri="{FF2B5EF4-FFF2-40B4-BE49-F238E27FC236}">
                <a16:creationId xmlns:a16="http://schemas.microsoft.com/office/drawing/2014/main" id="{2D885392-D853-41D5-8ECB-51A63E4EDDF6}"/>
              </a:ext>
            </a:extLst>
          </p:cNvPr>
          <p:cNvSpPr>
            <a:spLocks noGrp="1"/>
          </p:cNvSpPr>
          <p:nvPr>
            <p:ph idx="1"/>
          </p:nvPr>
        </p:nvSpPr>
        <p:spPr/>
        <p:txBody>
          <a:bodyPr>
            <a:noAutofit/>
          </a:bodyPr>
          <a:lstStyle/>
          <a:p>
            <a:pPr marL="0" indent="0">
              <a:buNone/>
            </a:pPr>
            <a:r>
              <a:rPr lang="en-US" b="1" dirty="0"/>
              <a:t>1</a:t>
            </a:r>
            <a:r>
              <a:rPr lang="en-US" dirty="0"/>
              <a:t>. </a:t>
            </a:r>
            <a:r>
              <a:rPr lang="en-US" b="1" dirty="0"/>
              <a:t>Fight with truth and for truth</a:t>
            </a:r>
            <a:r>
              <a:rPr lang="en-US" dirty="0"/>
              <a:t>. v.14a</a:t>
            </a:r>
          </a:p>
          <a:p>
            <a:pPr lvl="0"/>
            <a:r>
              <a:rPr lang="en-US" sz="4000" dirty="0"/>
              <a:t>The identifiable body of knowledge that may be labeled “the truth,” and that Jesus Himself testified to it. </a:t>
            </a:r>
          </a:p>
          <a:p>
            <a:r>
              <a:rPr lang="en-US" sz="4000" dirty="0"/>
              <a:t>Truths that are in the core of our Christian faith:</a:t>
            </a:r>
          </a:p>
          <a:p>
            <a:pPr lvl="0"/>
            <a:endParaRPr lang="en-US" dirty="0"/>
          </a:p>
          <a:p>
            <a:endParaRPr lang="en-US" dirty="0"/>
          </a:p>
          <a:p>
            <a:pPr lvl="0"/>
            <a:endParaRPr lang="en-US" sz="4000" dirty="0"/>
          </a:p>
          <a:p>
            <a:pPr marL="0" indent="0">
              <a:buNone/>
            </a:pPr>
            <a:endParaRPr lang="en-US" sz="4400" dirty="0"/>
          </a:p>
          <a:p>
            <a:endParaRPr lang="en-US" sz="4400" dirty="0"/>
          </a:p>
          <a:p>
            <a:pPr marL="0" indent="0">
              <a:buNone/>
            </a:pPr>
            <a:endParaRPr lang="en-US" sz="3600" dirty="0"/>
          </a:p>
        </p:txBody>
      </p:sp>
    </p:spTree>
    <p:extLst>
      <p:ext uri="{BB962C8B-B14F-4D97-AF65-F5344CB8AC3E}">
        <p14:creationId xmlns:p14="http://schemas.microsoft.com/office/powerpoint/2010/main" val="25518901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Effect transition="in" filter="fade">
                                      <p:cBhvr>
                                        <p:cTn id="7" dur="500"/>
                                        <p:tgtEl>
                                          <p:spTgt spid="5">
                                            <p:txEl>
                                              <p:pRg st="1" end="1"/>
                                            </p:txEl>
                                          </p:spTgt>
                                        </p:tgtEl>
                                      </p:cBhvr>
                                    </p:animEffect>
                                    <p:anim calcmode="lin" valueType="num">
                                      <p:cBhvr>
                                        <p:cTn id="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9" dur="5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2" end="2"/>
                                            </p:txEl>
                                          </p:spTgt>
                                        </p:tgtEl>
                                        <p:attrNameLst>
                                          <p:attrName>style.visibility</p:attrName>
                                        </p:attrNameLst>
                                      </p:cBhvr>
                                      <p:to>
                                        <p:strVal val="visible"/>
                                      </p:to>
                                    </p:set>
                                    <p:animEffect transition="in" filter="fade">
                                      <p:cBhvr>
                                        <p:cTn id="14" dur="500"/>
                                        <p:tgtEl>
                                          <p:spTgt spid="5">
                                            <p:txEl>
                                              <p:pRg st="2" end="2"/>
                                            </p:txEl>
                                          </p:spTgt>
                                        </p:tgtEl>
                                      </p:cBhvr>
                                    </p:animEffect>
                                    <p:anim calcmode="lin" valueType="num">
                                      <p:cBhvr>
                                        <p:cTn id="15"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16" dur="5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1DE4D2C-86E5-4DF4-A0A4-07D921D95EED}"/>
              </a:ext>
            </a:extLst>
          </p:cNvPr>
          <p:cNvSpPr>
            <a:spLocks noGrp="1"/>
          </p:cNvSpPr>
          <p:nvPr>
            <p:ph type="title"/>
          </p:nvPr>
        </p:nvSpPr>
        <p:spPr/>
        <p:txBody>
          <a:bodyPr/>
          <a:lstStyle/>
          <a:p>
            <a:r>
              <a:rPr lang="en-US" b="1" dirty="0"/>
              <a:t>II. Message: Truth Matters</a:t>
            </a:r>
          </a:p>
        </p:txBody>
      </p:sp>
      <p:sp>
        <p:nvSpPr>
          <p:cNvPr id="5" name="Content Placeholder 4">
            <a:extLst>
              <a:ext uri="{FF2B5EF4-FFF2-40B4-BE49-F238E27FC236}">
                <a16:creationId xmlns:a16="http://schemas.microsoft.com/office/drawing/2014/main" id="{2D885392-D853-41D5-8ECB-51A63E4EDDF6}"/>
              </a:ext>
            </a:extLst>
          </p:cNvPr>
          <p:cNvSpPr>
            <a:spLocks noGrp="1"/>
          </p:cNvSpPr>
          <p:nvPr>
            <p:ph idx="1"/>
          </p:nvPr>
        </p:nvSpPr>
        <p:spPr/>
        <p:txBody>
          <a:bodyPr>
            <a:noAutofit/>
          </a:bodyPr>
          <a:lstStyle/>
          <a:p>
            <a:pPr marL="0" indent="0">
              <a:buNone/>
            </a:pPr>
            <a:r>
              <a:rPr lang="en-US" b="1" dirty="0"/>
              <a:t>1</a:t>
            </a:r>
            <a:r>
              <a:rPr lang="en-US" dirty="0"/>
              <a:t>. </a:t>
            </a:r>
            <a:r>
              <a:rPr lang="en-US" b="1" dirty="0"/>
              <a:t>Fight with truth and for truth</a:t>
            </a:r>
            <a:r>
              <a:rPr lang="en-US" dirty="0"/>
              <a:t>. v.14a</a:t>
            </a:r>
          </a:p>
          <a:p>
            <a:pPr lvl="0"/>
            <a:r>
              <a:rPr lang="en-US" sz="4000" dirty="0"/>
              <a:t>God is the one and only true God. He is the only eternal, self-existent, unchanging, almighty God who cannot and will not lie. He is truth.</a:t>
            </a:r>
          </a:p>
          <a:p>
            <a:endParaRPr lang="en-US" dirty="0"/>
          </a:p>
          <a:p>
            <a:pPr lvl="0"/>
            <a:endParaRPr lang="en-US" sz="4000" dirty="0"/>
          </a:p>
          <a:p>
            <a:pPr marL="0" indent="0">
              <a:buNone/>
            </a:pPr>
            <a:endParaRPr lang="en-US" sz="4400" dirty="0"/>
          </a:p>
          <a:p>
            <a:endParaRPr lang="en-US" sz="4400" dirty="0"/>
          </a:p>
          <a:p>
            <a:pPr marL="0" indent="0">
              <a:buNone/>
            </a:pPr>
            <a:endParaRPr lang="en-US" sz="3600" dirty="0"/>
          </a:p>
        </p:txBody>
      </p:sp>
    </p:spTree>
    <p:extLst>
      <p:ext uri="{BB962C8B-B14F-4D97-AF65-F5344CB8AC3E}">
        <p14:creationId xmlns:p14="http://schemas.microsoft.com/office/powerpoint/2010/main" val="10520203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Effect transition="in" filter="fade">
                                      <p:cBhvr>
                                        <p:cTn id="7" dur="500"/>
                                        <p:tgtEl>
                                          <p:spTgt spid="5">
                                            <p:txEl>
                                              <p:pRg st="1" end="1"/>
                                            </p:txEl>
                                          </p:spTgt>
                                        </p:tgtEl>
                                      </p:cBhvr>
                                    </p:animEffect>
                                    <p:anim calcmode="lin" valueType="num">
                                      <p:cBhvr>
                                        <p:cTn id="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9" dur="5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1DE4D2C-86E5-4DF4-A0A4-07D921D95EED}"/>
              </a:ext>
            </a:extLst>
          </p:cNvPr>
          <p:cNvSpPr>
            <a:spLocks noGrp="1"/>
          </p:cNvSpPr>
          <p:nvPr>
            <p:ph type="title"/>
          </p:nvPr>
        </p:nvSpPr>
        <p:spPr/>
        <p:txBody>
          <a:bodyPr/>
          <a:lstStyle/>
          <a:p>
            <a:r>
              <a:rPr lang="en-US" b="1" dirty="0"/>
              <a:t>II. Message: Truth Matters</a:t>
            </a:r>
          </a:p>
        </p:txBody>
      </p:sp>
      <p:sp>
        <p:nvSpPr>
          <p:cNvPr id="5" name="Content Placeholder 4">
            <a:extLst>
              <a:ext uri="{FF2B5EF4-FFF2-40B4-BE49-F238E27FC236}">
                <a16:creationId xmlns:a16="http://schemas.microsoft.com/office/drawing/2014/main" id="{2D885392-D853-41D5-8ECB-51A63E4EDDF6}"/>
              </a:ext>
            </a:extLst>
          </p:cNvPr>
          <p:cNvSpPr>
            <a:spLocks noGrp="1"/>
          </p:cNvSpPr>
          <p:nvPr>
            <p:ph idx="1"/>
          </p:nvPr>
        </p:nvSpPr>
        <p:spPr/>
        <p:txBody>
          <a:bodyPr>
            <a:noAutofit/>
          </a:bodyPr>
          <a:lstStyle/>
          <a:p>
            <a:pPr marL="0" indent="0">
              <a:buNone/>
            </a:pPr>
            <a:r>
              <a:rPr lang="en-US" b="1" dirty="0"/>
              <a:t>1</a:t>
            </a:r>
            <a:r>
              <a:rPr lang="en-US" dirty="0"/>
              <a:t>. </a:t>
            </a:r>
            <a:r>
              <a:rPr lang="en-US" b="1" dirty="0"/>
              <a:t>Fight with truth and for truth</a:t>
            </a:r>
            <a:r>
              <a:rPr lang="en-US" dirty="0"/>
              <a:t>. v.14a</a:t>
            </a:r>
          </a:p>
          <a:p>
            <a:pPr lvl="0"/>
            <a:r>
              <a:rPr lang="en-US" sz="4000" dirty="0"/>
              <a:t>His words, promises and covenants are always reliable and eternally established, therefore we can put our confidence in Him.</a:t>
            </a:r>
          </a:p>
          <a:p>
            <a:pPr lvl="0"/>
            <a:endParaRPr lang="en-US" sz="4000" dirty="0"/>
          </a:p>
          <a:p>
            <a:pPr marL="0" indent="0">
              <a:buNone/>
            </a:pPr>
            <a:endParaRPr lang="en-US" sz="4400" dirty="0"/>
          </a:p>
          <a:p>
            <a:endParaRPr lang="en-US" sz="4400" dirty="0"/>
          </a:p>
          <a:p>
            <a:pPr marL="0" indent="0">
              <a:buNone/>
            </a:pPr>
            <a:endParaRPr lang="en-US" sz="3600" dirty="0"/>
          </a:p>
        </p:txBody>
      </p:sp>
    </p:spTree>
    <p:extLst>
      <p:ext uri="{BB962C8B-B14F-4D97-AF65-F5344CB8AC3E}">
        <p14:creationId xmlns:p14="http://schemas.microsoft.com/office/powerpoint/2010/main" val="35272841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Effect transition="in" filter="fade">
                                      <p:cBhvr>
                                        <p:cTn id="7" dur="500"/>
                                        <p:tgtEl>
                                          <p:spTgt spid="5">
                                            <p:txEl>
                                              <p:pRg st="1" end="1"/>
                                            </p:txEl>
                                          </p:spTgt>
                                        </p:tgtEl>
                                      </p:cBhvr>
                                    </p:animEffect>
                                    <p:anim calcmode="lin" valueType="num">
                                      <p:cBhvr>
                                        <p:cTn id="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9" dur="5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1DE4D2C-86E5-4DF4-A0A4-07D921D95EED}"/>
              </a:ext>
            </a:extLst>
          </p:cNvPr>
          <p:cNvSpPr>
            <a:spLocks noGrp="1"/>
          </p:cNvSpPr>
          <p:nvPr>
            <p:ph type="title"/>
          </p:nvPr>
        </p:nvSpPr>
        <p:spPr/>
        <p:txBody>
          <a:bodyPr/>
          <a:lstStyle/>
          <a:p>
            <a:r>
              <a:rPr lang="en-US" b="1" dirty="0"/>
              <a:t>II. Message: Truth Matters</a:t>
            </a:r>
          </a:p>
        </p:txBody>
      </p:sp>
      <p:sp>
        <p:nvSpPr>
          <p:cNvPr id="5" name="Content Placeholder 4">
            <a:extLst>
              <a:ext uri="{FF2B5EF4-FFF2-40B4-BE49-F238E27FC236}">
                <a16:creationId xmlns:a16="http://schemas.microsoft.com/office/drawing/2014/main" id="{2D885392-D853-41D5-8ECB-51A63E4EDDF6}"/>
              </a:ext>
            </a:extLst>
          </p:cNvPr>
          <p:cNvSpPr>
            <a:spLocks noGrp="1"/>
          </p:cNvSpPr>
          <p:nvPr>
            <p:ph idx="1"/>
          </p:nvPr>
        </p:nvSpPr>
        <p:spPr>
          <a:xfrm>
            <a:off x="628650" y="1533793"/>
            <a:ext cx="7886700" cy="4351338"/>
          </a:xfrm>
        </p:spPr>
        <p:txBody>
          <a:bodyPr>
            <a:noAutofit/>
          </a:bodyPr>
          <a:lstStyle/>
          <a:p>
            <a:pPr marL="0" indent="0">
              <a:buNone/>
            </a:pPr>
            <a:r>
              <a:rPr lang="en-US" b="1" dirty="0"/>
              <a:t>1</a:t>
            </a:r>
            <a:r>
              <a:rPr lang="en-US" dirty="0"/>
              <a:t>. </a:t>
            </a:r>
            <a:r>
              <a:rPr lang="en-US" b="1" dirty="0"/>
              <a:t>Fight with truth and for truth</a:t>
            </a:r>
            <a:r>
              <a:rPr lang="en-US" dirty="0"/>
              <a:t>. v.14a</a:t>
            </a:r>
          </a:p>
          <a:p>
            <a:r>
              <a:rPr lang="en-US" sz="4000" dirty="0"/>
              <a:t>Jesus Christ is the embodiment of God’s truth. John 1:14; John 14:6; </a:t>
            </a:r>
          </a:p>
          <a:p>
            <a:pPr lvl="0"/>
            <a:r>
              <a:rPr lang="en-US" sz="4000" dirty="0"/>
              <a:t>The Bible is the revelation of God’s truth. John 17:17; 2 Tim 2:15. </a:t>
            </a:r>
          </a:p>
          <a:p>
            <a:r>
              <a:rPr lang="en-US" sz="4000" dirty="0"/>
              <a:t>It is without error and the only authority in conduct and lives of people.  </a:t>
            </a:r>
          </a:p>
          <a:p>
            <a:pPr lvl="0"/>
            <a:endParaRPr lang="en-US" sz="4000" dirty="0"/>
          </a:p>
          <a:p>
            <a:pPr marL="0" indent="0">
              <a:buNone/>
            </a:pPr>
            <a:endParaRPr lang="en-US" sz="4400" dirty="0"/>
          </a:p>
          <a:p>
            <a:endParaRPr lang="en-US" sz="4400" dirty="0"/>
          </a:p>
          <a:p>
            <a:pPr marL="0" indent="0">
              <a:buNone/>
            </a:pPr>
            <a:endParaRPr lang="en-US" sz="3600" dirty="0"/>
          </a:p>
        </p:txBody>
      </p:sp>
    </p:spTree>
    <p:extLst>
      <p:ext uri="{BB962C8B-B14F-4D97-AF65-F5344CB8AC3E}">
        <p14:creationId xmlns:p14="http://schemas.microsoft.com/office/powerpoint/2010/main" val="31574184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Effect transition="in" filter="fade">
                                      <p:cBhvr>
                                        <p:cTn id="7" dur="500"/>
                                        <p:tgtEl>
                                          <p:spTgt spid="5">
                                            <p:txEl>
                                              <p:pRg st="1" end="1"/>
                                            </p:txEl>
                                          </p:spTgt>
                                        </p:tgtEl>
                                      </p:cBhvr>
                                    </p:animEffect>
                                    <p:anim calcmode="lin" valueType="num">
                                      <p:cBhvr>
                                        <p:cTn id="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9" dur="5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2" end="2"/>
                                            </p:txEl>
                                          </p:spTgt>
                                        </p:tgtEl>
                                        <p:attrNameLst>
                                          <p:attrName>style.visibility</p:attrName>
                                        </p:attrNameLst>
                                      </p:cBhvr>
                                      <p:to>
                                        <p:strVal val="visible"/>
                                      </p:to>
                                    </p:set>
                                    <p:animEffect transition="in" filter="fade">
                                      <p:cBhvr>
                                        <p:cTn id="14" dur="500"/>
                                        <p:tgtEl>
                                          <p:spTgt spid="5">
                                            <p:txEl>
                                              <p:pRg st="2" end="2"/>
                                            </p:txEl>
                                          </p:spTgt>
                                        </p:tgtEl>
                                      </p:cBhvr>
                                    </p:animEffect>
                                    <p:anim calcmode="lin" valueType="num">
                                      <p:cBhvr>
                                        <p:cTn id="15"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16" dur="5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xEl>
                                              <p:pRg st="3" end="3"/>
                                            </p:txEl>
                                          </p:spTgt>
                                        </p:tgtEl>
                                        <p:attrNameLst>
                                          <p:attrName>style.visibility</p:attrName>
                                        </p:attrNameLst>
                                      </p:cBhvr>
                                      <p:to>
                                        <p:strVal val="visible"/>
                                      </p:to>
                                    </p:set>
                                    <p:animEffect transition="in" filter="fade">
                                      <p:cBhvr>
                                        <p:cTn id="21" dur="500"/>
                                        <p:tgtEl>
                                          <p:spTgt spid="5">
                                            <p:txEl>
                                              <p:pRg st="3" end="3"/>
                                            </p:txEl>
                                          </p:spTgt>
                                        </p:tgtEl>
                                      </p:cBhvr>
                                    </p:animEffect>
                                    <p:anim calcmode="lin" valueType="num">
                                      <p:cBhvr>
                                        <p:cTn id="22"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3" dur="5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1DE4D2C-86E5-4DF4-A0A4-07D921D95EED}"/>
              </a:ext>
            </a:extLst>
          </p:cNvPr>
          <p:cNvSpPr>
            <a:spLocks noGrp="1"/>
          </p:cNvSpPr>
          <p:nvPr>
            <p:ph type="title"/>
          </p:nvPr>
        </p:nvSpPr>
        <p:spPr/>
        <p:txBody>
          <a:bodyPr/>
          <a:lstStyle/>
          <a:p>
            <a:r>
              <a:rPr lang="en-US" b="1" dirty="0"/>
              <a:t>II. Message: Truth Matters</a:t>
            </a:r>
          </a:p>
        </p:txBody>
      </p:sp>
      <p:sp>
        <p:nvSpPr>
          <p:cNvPr id="5" name="Content Placeholder 4">
            <a:extLst>
              <a:ext uri="{FF2B5EF4-FFF2-40B4-BE49-F238E27FC236}">
                <a16:creationId xmlns:a16="http://schemas.microsoft.com/office/drawing/2014/main" id="{2D885392-D853-41D5-8ECB-51A63E4EDDF6}"/>
              </a:ext>
            </a:extLst>
          </p:cNvPr>
          <p:cNvSpPr>
            <a:spLocks noGrp="1"/>
          </p:cNvSpPr>
          <p:nvPr>
            <p:ph idx="1"/>
          </p:nvPr>
        </p:nvSpPr>
        <p:spPr>
          <a:xfrm>
            <a:off x="628650" y="1611615"/>
            <a:ext cx="7886700" cy="4351338"/>
          </a:xfrm>
        </p:spPr>
        <p:txBody>
          <a:bodyPr>
            <a:noAutofit/>
          </a:bodyPr>
          <a:lstStyle/>
          <a:p>
            <a:pPr marL="0" indent="0">
              <a:buNone/>
            </a:pPr>
            <a:r>
              <a:rPr lang="en-US" b="1" dirty="0"/>
              <a:t>1</a:t>
            </a:r>
            <a:r>
              <a:rPr lang="en-US" dirty="0"/>
              <a:t>. </a:t>
            </a:r>
            <a:r>
              <a:rPr lang="en-US" b="1" dirty="0"/>
              <a:t>Fight with truth and for truth</a:t>
            </a:r>
            <a:r>
              <a:rPr lang="en-US" dirty="0"/>
              <a:t>. v.14a</a:t>
            </a:r>
          </a:p>
          <a:p>
            <a:pPr lvl="0"/>
            <a:r>
              <a:rPr lang="en-US" sz="4000" dirty="0"/>
              <a:t>Any deviation from God’s Word is error or falsehood and therefore must be rejected.</a:t>
            </a:r>
          </a:p>
          <a:p>
            <a:r>
              <a:rPr lang="en-US" sz="4000" dirty="0"/>
              <a:t>We need to be diligent in the proper study, meditation, memorization and application of scriptures.</a:t>
            </a:r>
          </a:p>
          <a:p>
            <a:pPr lvl="0"/>
            <a:endParaRPr lang="en-US" sz="4000" dirty="0"/>
          </a:p>
          <a:p>
            <a:pPr marL="0" indent="0">
              <a:buNone/>
            </a:pPr>
            <a:endParaRPr lang="en-US" sz="4400" dirty="0"/>
          </a:p>
          <a:p>
            <a:endParaRPr lang="en-US" sz="4400" dirty="0"/>
          </a:p>
          <a:p>
            <a:pPr marL="0" indent="0">
              <a:buNone/>
            </a:pPr>
            <a:endParaRPr lang="en-US" sz="3600" dirty="0"/>
          </a:p>
        </p:txBody>
      </p:sp>
    </p:spTree>
    <p:extLst>
      <p:ext uri="{BB962C8B-B14F-4D97-AF65-F5344CB8AC3E}">
        <p14:creationId xmlns:p14="http://schemas.microsoft.com/office/powerpoint/2010/main" val="347072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Effect transition="in" filter="fade">
                                      <p:cBhvr>
                                        <p:cTn id="7" dur="500"/>
                                        <p:tgtEl>
                                          <p:spTgt spid="5">
                                            <p:txEl>
                                              <p:pRg st="1" end="1"/>
                                            </p:txEl>
                                          </p:spTgt>
                                        </p:tgtEl>
                                      </p:cBhvr>
                                    </p:animEffect>
                                    <p:anim calcmode="lin" valueType="num">
                                      <p:cBhvr>
                                        <p:cTn id="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9" dur="5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2" end="2"/>
                                            </p:txEl>
                                          </p:spTgt>
                                        </p:tgtEl>
                                        <p:attrNameLst>
                                          <p:attrName>style.visibility</p:attrName>
                                        </p:attrNameLst>
                                      </p:cBhvr>
                                      <p:to>
                                        <p:strVal val="visible"/>
                                      </p:to>
                                    </p:set>
                                    <p:animEffect transition="in" filter="fade">
                                      <p:cBhvr>
                                        <p:cTn id="14" dur="500"/>
                                        <p:tgtEl>
                                          <p:spTgt spid="5">
                                            <p:txEl>
                                              <p:pRg st="2" end="2"/>
                                            </p:txEl>
                                          </p:spTgt>
                                        </p:tgtEl>
                                      </p:cBhvr>
                                    </p:animEffect>
                                    <p:anim calcmode="lin" valueType="num">
                                      <p:cBhvr>
                                        <p:cTn id="15"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16" dur="5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1DE4D2C-86E5-4DF4-A0A4-07D921D95EED}"/>
              </a:ext>
            </a:extLst>
          </p:cNvPr>
          <p:cNvSpPr>
            <a:spLocks noGrp="1"/>
          </p:cNvSpPr>
          <p:nvPr>
            <p:ph type="title"/>
          </p:nvPr>
        </p:nvSpPr>
        <p:spPr/>
        <p:txBody>
          <a:bodyPr/>
          <a:lstStyle/>
          <a:p>
            <a:r>
              <a:rPr lang="en-US" b="1" dirty="0"/>
              <a:t>II. Message: Truth Matters</a:t>
            </a:r>
          </a:p>
        </p:txBody>
      </p:sp>
      <p:sp>
        <p:nvSpPr>
          <p:cNvPr id="5" name="Content Placeholder 4">
            <a:extLst>
              <a:ext uri="{FF2B5EF4-FFF2-40B4-BE49-F238E27FC236}">
                <a16:creationId xmlns:a16="http://schemas.microsoft.com/office/drawing/2014/main" id="{2D885392-D853-41D5-8ECB-51A63E4EDDF6}"/>
              </a:ext>
            </a:extLst>
          </p:cNvPr>
          <p:cNvSpPr>
            <a:spLocks noGrp="1"/>
          </p:cNvSpPr>
          <p:nvPr>
            <p:ph idx="1"/>
          </p:nvPr>
        </p:nvSpPr>
        <p:spPr>
          <a:xfrm>
            <a:off x="628650" y="1640798"/>
            <a:ext cx="7886700" cy="4351338"/>
          </a:xfrm>
        </p:spPr>
        <p:txBody>
          <a:bodyPr>
            <a:noAutofit/>
          </a:bodyPr>
          <a:lstStyle/>
          <a:p>
            <a:pPr marL="0" indent="0">
              <a:buNone/>
            </a:pPr>
            <a:r>
              <a:rPr lang="en-US" b="1" dirty="0"/>
              <a:t>1</a:t>
            </a:r>
            <a:r>
              <a:rPr lang="en-US" dirty="0"/>
              <a:t>. </a:t>
            </a:r>
            <a:r>
              <a:rPr lang="en-US" b="1" dirty="0"/>
              <a:t>Fight with truth and for truth</a:t>
            </a:r>
            <a:r>
              <a:rPr lang="en-US" dirty="0"/>
              <a:t>. v.14a</a:t>
            </a:r>
          </a:p>
          <a:p>
            <a:pPr lvl="0"/>
            <a:r>
              <a:rPr lang="en-US" sz="4000" dirty="0"/>
              <a:t>Anything less than this basic spiritual discipline is detrimental to our Christian walk.</a:t>
            </a:r>
          </a:p>
          <a:p>
            <a:pPr lvl="0"/>
            <a:endParaRPr lang="en-US" sz="4000" dirty="0"/>
          </a:p>
          <a:p>
            <a:pPr marL="0" indent="0">
              <a:buNone/>
            </a:pPr>
            <a:endParaRPr lang="en-US" sz="4400" dirty="0"/>
          </a:p>
          <a:p>
            <a:endParaRPr lang="en-US" sz="4400" dirty="0"/>
          </a:p>
          <a:p>
            <a:pPr marL="0" indent="0">
              <a:buNone/>
            </a:pPr>
            <a:endParaRPr lang="en-US" sz="3600" dirty="0"/>
          </a:p>
        </p:txBody>
      </p:sp>
    </p:spTree>
    <p:extLst>
      <p:ext uri="{BB962C8B-B14F-4D97-AF65-F5344CB8AC3E}">
        <p14:creationId xmlns:p14="http://schemas.microsoft.com/office/powerpoint/2010/main" val="13892824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Effect transition="in" filter="fade">
                                      <p:cBhvr>
                                        <p:cTn id="7" dur="500"/>
                                        <p:tgtEl>
                                          <p:spTgt spid="5">
                                            <p:txEl>
                                              <p:pRg st="1" end="1"/>
                                            </p:txEl>
                                          </p:spTgt>
                                        </p:tgtEl>
                                      </p:cBhvr>
                                    </p:animEffect>
                                    <p:anim calcmode="lin" valueType="num">
                                      <p:cBhvr>
                                        <p:cTn id="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9" dur="5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1DE4D2C-86E5-4DF4-A0A4-07D921D95EED}"/>
              </a:ext>
            </a:extLst>
          </p:cNvPr>
          <p:cNvSpPr>
            <a:spLocks noGrp="1"/>
          </p:cNvSpPr>
          <p:nvPr>
            <p:ph type="title"/>
          </p:nvPr>
        </p:nvSpPr>
        <p:spPr/>
        <p:txBody>
          <a:bodyPr/>
          <a:lstStyle/>
          <a:p>
            <a:r>
              <a:rPr lang="en-US" b="1" dirty="0"/>
              <a:t>II. Message: Truth Matters</a:t>
            </a:r>
          </a:p>
        </p:txBody>
      </p:sp>
      <p:sp>
        <p:nvSpPr>
          <p:cNvPr id="5" name="Content Placeholder 4">
            <a:extLst>
              <a:ext uri="{FF2B5EF4-FFF2-40B4-BE49-F238E27FC236}">
                <a16:creationId xmlns:a16="http://schemas.microsoft.com/office/drawing/2014/main" id="{2D885392-D853-41D5-8ECB-51A63E4EDDF6}"/>
              </a:ext>
            </a:extLst>
          </p:cNvPr>
          <p:cNvSpPr>
            <a:spLocks noGrp="1"/>
          </p:cNvSpPr>
          <p:nvPr>
            <p:ph idx="1"/>
          </p:nvPr>
        </p:nvSpPr>
        <p:spPr/>
        <p:txBody>
          <a:bodyPr>
            <a:noAutofit/>
          </a:bodyPr>
          <a:lstStyle/>
          <a:p>
            <a:pPr marL="0" indent="0">
              <a:buNone/>
            </a:pPr>
            <a:r>
              <a:rPr lang="en-US" b="1" dirty="0"/>
              <a:t>1</a:t>
            </a:r>
            <a:r>
              <a:rPr lang="en-US" dirty="0"/>
              <a:t>. </a:t>
            </a:r>
            <a:r>
              <a:rPr lang="en-US" b="1" dirty="0"/>
              <a:t>Fight with truth and for truth</a:t>
            </a:r>
            <a:r>
              <a:rPr lang="en-US" dirty="0"/>
              <a:t>. v.14a</a:t>
            </a:r>
          </a:p>
          <a:p>
            <a:pPr marL="0" lvl="0" indent="0">
              <a:buNone/>
            </a:pPr>
            <a:r>
              <a:rPr lang="en-US" sz="4000" b="1" dirty="0"/>
              <a:t>Application:</a:t>
            </a:r>
            <a:endParaRPr lang="en-US" sz="4000" dirty="0"/>
          </a:p>
          <a:p>
            <a:pPr lvl="0"/>
            <a:r>
              <a:rPr lang="en-US" sz="4000" dirty="0"/>
              <a:t>We will not be able stand firm against the schemes of the enemy if we are not born again through the gospel in the first place.</a:t>
            </a:r>
          </a:p>
          <a:p>
            <a:pPr marL="0" indent="0">
              <a:buNone/>
            </a:pPr>
            <a:endParaRPr lang="en-US" sz="4000" dirty="0"/>
          </a:p>
          <a:p>
            <a:pPr marL="0" indent="0">
              <a:buNone/>
            </a:pPr>
            <a:endParaRPr lang="en-US" sz="4400" dirty="0"/>
          </a:p>
          <a:p>
            <a:endParaRPr lang="en-US" sz="4400" dirty="0"/>
          </a:p>
          <a:p>
            <a:pPr marL="0" indent="0">
              <a:buNone/>
            </a:pPr>
            <a:endParaRPr lang="en-US" sz="3600" dirty="0"/>
          </a:p>
        </p:txBody>
      </p:sp>
    </p:spTree>
    <p:extLst>
      <p:ext uri="{BB962C8B-B14F-4D97-AF65-F5344CB8AC3E}">
        <p14:creationId xmlns:p14="http://schemas.microsoft.com/office/powerpoint/2010/main" val="29066793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animEffect transition="in" filter="fade">
                                      <p:cBhvr>
                                        <p:cTn id="7" dur="500"/>
                                        <p:tgtEl>
                                          <p:spTgt spid="5">
                                            <p:txEl>
                                              <p:pRg st="2" end="2"/>
                                            </p:txEl>
                                          </p:spTgt>
                                        </p:tgtEl>
                                      </p:cBhvr>
                                    </p:animEffect>
                                    <p:anim calcmode="lin" valueType="num">
                                      <p:cBhvr>
                                        <p:cTn id="8"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9" dur="5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1DE4D2C-86E5-4DF4-A0A4-07D921D95EED}"/>
              </a:ext>
            </a:extLst>
          </p:cNvPr>
          <p:cNvSpPr>
            <a:spLocks noGrp="1"/>
          </p:cNvSpPr>
          <p:nvPr>
            <p:ph type="title"/>
          </p:nvPr>
        </p:nvSpPr>
        <p:spPr/>
        <p:txBody>
          <a:bodyPr/>
          <a:lstStyle/>
          <a:p>
            <a:r>
              <a:rPr lang="en-US" b="1" dirty="0"/>
              <a:t>II. Message: Truth Matters</a:t>
            </a:r>
          </a:p>
        </p:txBody>
      </p:sp>
      <p:sp>
        <p:nvSpPr>
          <p:cNvPr id="5" name="Content Placeholder 4">
            <a:extLst>
              <a:ext uri="{FF2B5EF4-FFF2-40B4-BE49-F238E27FC236}">
                <a16:creationId xmlns:a16="http://schemas.microsoft.com/office/drawing/2014/main" id="{2D885392-D853-41D5-8ECB-51A63E4EDDF6}"/>
              </a:ext>
            </a:extLst>
          </p:cNvPr>
          <p:cNvSpPr>
            <a:spLocks noGrp="1"/>
          </p:cNvSpPr>
          <p:nvPr>
            <p:ph idx="1"/>
          </p:nvPr>
        </p:nvSpPr>
        <p:spPr/>
        <p:txBody>
          <a:bodyPr>
            <a:noAutofit/>
          </a:bodyPr>
          <a:lstStyle/>
          <a:p>
            <a:pPr marL="0" indent="0">
              <a:buNone/>
            </a:pPr>
            <a:r>
              <a:rPr lang="en-US" b="1" dirty="0"/>
              <a:t>1</a:t>
            </a:r>
            <a:r>
              <a:rPr lang="en-US" dirty="0"/>
              <a:t>. </a:t>
            </a:r>
            <a:r>
              <a:rPr lang="en-US" b="1" dirty="0"/>
              <a:t>Fight with truth and for truth</a:t>
            </a:r>
            <a:r>
              <a:rPr lang="en-US" dirty="0"/>
              <a:t>. v.14a</a:t>
            </a:r>
          </a:p>
          <a:p>
            <a:pPr marL="0" lvl="0" indent="0">
              <a:buNone/>
            </a:pPr>
            <a:r>
              <a:rPr lang="en-US" b="1" dirty="0"/>
              <a:t>Application:</a:t>
            </a:r>
            <a:endParaRPr lang="en-US" dirty="0"/>
          </a:p>
          <a:p>
            <a:pPr lvl="0"/>
            <a:r>
              <a:rPr lang="en-US" sz="4000" dirty="0"/>
              <a:t>The enemy will do anything to distort the gospel.</a:t>
            </a:r>
          </a:p>
          <a:p>
            <a:pPr lvl="0"/>
            <a:r>
              <a:rPr lang="en-US" sz="4000" dirty="0"/>
              <a:t>You need to have a hard-core resolve regarding the truths of the gospel.</a:t>
            </a:r>
          </a:p>
          <a:p>
            <a:pPr marL="0" indent="0">
              <a:buNone/>
            </a:pPr>
            <a:endParaRPr lang="en-US" sz="4000" dirty="0"/>
          </a:p>
          <a:p>
            <a:pPr marL="0" indent="0">
              <a:buNone/>
            </a:pPr>
            <a:endParaRPr lang="en-US" sz="4400" dirty="0"/>
          </a:p>
          <a:p>
            <a:endParaRPr lang="en-US" sz="4400" dirty="0"/>
          </a:p>
          <a:p>
            <a:pPr marL="0" indent="0">
              <a:buNone/>
            </a:pPr>
            <a:endParaRPr lang="en-US" sz="3600" dirty="0"/>
          </a:p>
        </p:txBody>
      </p:sp>
    </p:spTree>
    <p:extLst>
      <p:ext uri="{BB962C8B-B14F-4D97-AF65-F5344CB8AC3E}">
        <p14:creationId xmlns:p14="http://schemas.microsoft.com/office/powerpoint/2010/main" val="39383389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animEffect transition="in" filter="fade">
                                      <p:cBhvr>
                                        <p:cTn id="7" dur="500"/>
                                        <p:tgtEl>
                                          <p:spTgt spid="5">
                                            <p:txEl>
                                              <p:pRg st="2" end="2"/>
                                            </p:txEl>
                                          </p:spTgt>
                                        </p:tgtEl>
                                      </p:cBhvr>
                                    </p:animEffect>
                                    <p:anim calcmode="lin" valueType="num">
                                      <p:cBhvr>
                                        <p:cTn id="8"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9" dur="5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3" end="3"/>
                                            </p:txEl>
                                          </p:spTgt>
                                        </p:tgtEl>
                                        <p:attrNameLst>
                                          <p:attrName>style.visibility</p:attrName>
                                        </p:attrNameLst>
                                      </p:cBhvr>
                                      <p:to>
                                        <p:strVal val="visible"/>
                                      </p:to>
                                    </p:set>
                                    <p:animEffect transition="in" filter="fade">
                                      <p:cBhvr>
                                        <p:cTn id="14" dur="500"/>
                                        <p:tgtEl>
                                          <p:spTgt spid="5">
                                            <p:txEl>
                                              <p:pRg st="3" end="3"/>
                                            </p:txEl>
                                          </p:spTgt>
                                        </p:tgtEl>
                                      </p:cBhvr>
                                    </p:animEffect>
                                    <p:anim calcmode="lin" valueType="num">
                                      <p:cBhvr>
                                        <p:cTn id="15"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16" dur="5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1DE4D2C-86E5-4DF4-A0A4-07D921D95EED}"/>
              </a:ext>
            </a:extLst>
          </p:cNvPr>
          <p:cNvSpPr>
            <a:spLocks noGrp="1"/>
          </p:cNvSpPr>
          <p:nvPr>
            <p:ph type="title"/>
          </p:nvPr>
        </p:nvSpPr>
        <p:spPr/>
        <p:txBody>
          <a:bodyPr/>
          <a:lstStyle/>
          <a:p>
            <a:r>
              <a:rPr lang="en-US" b="1" dirty="0"/>
              <a:t>II. Message: Truth Matters</a:t>
            </a:r>
          </a:p>
        </p:txBody>
      </p:sp>
      <p:sp>
        <p:nvSpPr>
          <p:cNvPr id="5" name="Content Placeholder 4">
            <a:extLst>
              <a:ext uri="{FF2B5EF4-FFF2-40B4-BE49-F238E27FC236}">
                <a16:creationId xmlns:a16="http://schemas.microsoft.com/office/drawing/2014/main" id="{2D885392-D853-41D5-8ECB-51A63E4EDDF6}"/>
              </a:ext>
            </a:extLst>
          </p:cNvPr>
          <p:cNvSpPr>
            <a:spLocks noGrp="1"/>
          </p:cNvSpPr>
          <p:nvPr>
            <p:ph idx="1"/>
          </p:nvPr>
        </p:nvSpPr>
        <p:spPr/>
        <p:txBody>
          <a:bodyPr>
            <a:noAutofit/>
          </a:bodyPr>
          <a:lstStyle/>
          <a:p>
            <a:pPr marL="0" indent="0">
              <a:buNone/>
            </a:pPr>
            <a:r>
              <a:rPr lang="en-US" b="1" dirty="0"/>
              <a:t>1</a:t>
            </a:r>
            <a:r>
              <a:rPr lang="en-US" dirty="0"/>
              <a:t>. </a:t>
            </a:r>
            <a:r>
              <a:rPr lang="en-US" b="1" dirty="0"/>
              <a:t>Fight with truth and for truth</a:t>
            </a:r>
            <a:r>
              <a:rPr lang="en-US" dirty="0"/>
              <a:t>. v.14a</a:t>
            </a:r>
          </a:p>
          <a:p>
            <a:pPr marL="0" lvl="0" indent="0">
              <a:buNone/>
            </a:pPr>
            <a:r>
              <a:rPr lang="en-US" b="1" dirty="0"/>
              <a:t>Application:</a:t>
            </a:r>
            <a:endParaRPr lang="en-US" dirty="0"/>
          </a:p>
          <a:p>
            <a:pPr lvl="0"/>
            <a:r>
              <a:rPr lang="en-US" sz="4000" dirty="0"/>
              <a:t>Preach the gospel to yourself and to others.</a:t>
            </a:r>
          </a:p>
          <a:p>
            <a:pPr lvl="0"/>
            <a:r>
              <a:rPr lang="en-US" sz="4000" i="1" dirty="0"/>
              <a:t>Our worth is not in our circumstances but in what God did for us. </a:t>
            </a:r>
            <a:r>
              <a:rPr lang="en-US" sz="4000" dirty="0"/>
              <a:t>Gird yourself with it. </a:t>
            </a:r>
          </a:p>
          <a:p>
            <a:pPr marL="0" indent="0">
              <a:buNone/>
            </a:pPr>
            <a:endParaRPr lang="en-US" sz="4000" dirty="0"/>
          </a:p>
          <a:p>
            <a:pPr marL="0" indent="0">
              <a:buNone/>
            </a:pPr>
            <a:endParaRPr lang="en-US" sz="4400" dirty="0"/>
          </a:p>
          <a:p>
            <a:endParaRPr lang="en-US" sz="4400" dirty="0"/>
          </a:p>
          <a:p>
            <a:pPr marL="0" indent="0">
              <a:buNone/>
            </a:pPr>
            <a:endParaRPr lang="en-US" sz="3600" dirty="0"/>
          </a:p>
        </p:txBody>
      </p:sp>
    </p:spTree>
    <p:extLst>
      <p:ext uri="{BB962C8B-B14F-4D97-AF65-F5344CB8AC3E}">
        <p14:creationId xmlns:p14="http://schemas.microsoft.com/office/powerpoint/2010/main" val="10565483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animEffect transition="in" filter="fade">
                                      <p:cBhvr>
                                        <p:cTn id="7" dur="500"/>
                                        <p:tgtEl>
                                          <p:spTgt spid="5">
                                            <p:txEl>
                                              <p:pRg st="2" end="2"/>
                                            </p:txEl>
                                          </p:spTgt>
                                        </p:tgtEl>
                                      </p:cBhvr>
                                    </p:animEffect>
                                    <p:anim calcmode="lin" valueType="num">
                                      <p:cBhvr>
                                        <p:cTn id="8"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9" dur="5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3" end="3"/>
                                            </p:txEl>
                                          </p:spTgt>
                                        </p:tgtEl>
                                        <p:attrNameLst>
                                          <p:attrName>style.visibility</p:attrName>
                                        </p:attrNameLst>
                                      </p:cBhvr>
                                      <p:to>
                                        <p:strVal val="visible"/>
                                      </p:to>
                                    </p:set>
                                    <p:animEffect transition="in" filter="fade">
                                      <p:cBhvr>
                                        <p:cTn id="14" dur="500"/>
                                        <p:tgtEl>
                                          <p:spTgt spid="5">
                                            <p:txEl>
                                              <p:pRg st="3" end="3"/>
                                            </p:txEl>
                                          </p:spTgt>
                                        </p:tgtEl>
                                      </p:cBhvr>
                                    </p:animEffect>
                                    <p:anim calcmode="lin" valueType="num">
                                      <p:cBhvr>
                                        <p:cTn id="15"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16" dur="5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1DE4D2C-86E5-4DF4-A0A4-07D921D95EED}"/>
              </a:ext>
            </a:extLst>
          </p:cNvPr>
          <p:cNvSpPr>
            <a:spLocks noGrp="1"/>
          </p:cNvSpPr>
          <p:nvPr>
            <p:ph type="title"/>
          </p:nvPr>
        </p:nvSpPr>
        <p:spPr/>
        <p:txBody>
          <a:bodyPr/>
          <a:lstStyle/>
          <a:p>
            <a:r>
              <a:rPr lang="en-US" b="1" dirty="0"/>
              <a:t>II. Message: Truth Matters</a:t>
            </a:r>
          </a:p>
        </p:txBody>
      </p:sp>
      <p:sp>
        <p:nvSpPr>
          <p:cNvPr id="5" name="Content Placeholder 4">
            <a:extLst>
              <a:ext uri="{FF2B5EF4-FFF2-40B4-BE49-F238E27FC236}">
                <a16:creationId xmlns:a16="http://schemas.microsoft.com/office/drawing/2014/main" id="{2D885392-D853-41D5-8ECB-51A63E4EDDF6}"/>
              </a:ext>
            </a:extLst>
          </p:cNvPr>
          <p:cNvSpPr>
            <a:spLocks noGrp="1"/>
          </p:cNvSpPr>
          <p:nvPr>
            <p:ph idx="1"/>
          </p:nvPr>
        </p:nvSpPr>
        <p:spPr/>
        <p:txBody>
          <a:bodyPr>
            <a:noAutofit/>
          </a:bodyPr>
          <a:lstStyle/>
          <a:p>
            <a:pPr marL="0" indent="0">
              <a:buNone/>
            </a:pPr>
            <a:r>
              <a:rPr lang="en-US" b="1" dirty="0"/>
              <a:t>1</a:t>
            </a:r>
            <a:r>
              <a:rPr lang="en-US" dirty="0"/>
              <a:t>. </a:t>
            </a:r>
            <a:r>
              <a:rPr lang="en-US" b="1" dirty="0"/>
              <a:t>Fight with truth and for truth</a:t>
            </a:r>
            <a:r>
              <a:rPr lang="en-US" dirty="0"/>
              <a:t>. v.14a</a:t>
            </a:r>
          </a:p>
          <a:p>
            <a:pPr marL="0" lvl="0" indent="0">
              <a:buNone/>
            </a:pPr>
            <a:r>
              <a:rPr lang="en-US" b="1" dirty="0"/>
              <a:t>Application:</a:t>
            </a:r>
            <a:endParaRPr lang="en-US" dirty="0"/>
          </a:p>
          <a:p>
            <a:pPr lvl="0"/>
            <a:r>
              <a:rPr lang="en-US" sz="4000" dirty="0"/>
              <a:t>Make every effort therefore to manifest the fruit of your salvation.</a:t>
            </a:r>
          </a:p>
          <a:p>
            <a:pPr lvl="0"/>
            <a:r>
              <a:rPr lang="en-US" sz="4000" dirty="0"/>
              <a:t>Eph 4:25</a:t>
            </a:r>
          </a:p>
          <a:p>
            <a:pPr marL="0" indent="0">
              <a:buNone/>
            </a:pPr>
            <a:endParaRPr lang="en-US" sz="4000" dirty="0"/>
          </a:p>
          <a:p>
            <a:pPr marL="0" indent="0">
              <a:buNone/>
            </a:pPr>
            <a:endParaRPr lang="en-US" sz="4400" dirty="0"/>
          </a:p>
          <a:p>
            <a:endParaRPr lang="en-US" sz="4400" dirty="0"/>
          </a:p>
          <a:p>
            <a:pPr marL="0" indent="0">
              <a:buNone/>
            </a:pPr>
            <a:endParaRPr lang="en-US" sz="3600" dirty="0"/>
          </a:p>
        </p:txBody>
      </p:sp>
    </p:spTree>
    <p:extLst>
      <p:ext uri="{BB962C8B-B14F-4D97-AF65-F5344CB8AC3E}">
        <p14:creationId xmlns:p14="http://schemas.microsoft.com/office/powerpoint/2010/main" val="38943843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animEffect transition="in" filter="fade">
                                      <p:cBhvr>
                                        <p:cTn id="7" dur="500"/>
                                        <p:tgtEl>
                                          <p:spTgt spid="5">
                                            <p:txEl>
                                              <p:pRg st="2" end="2"/>
                                            </p:txEl>
                                          </p:spTgt>
                                        </p:tgtEl>
                                      </p:cBhvr>
                                    </p:animEffect>
                                    <p:anim calcmode="lin" valueType="num">
                                      <p:cBhvr>
                                        <p:cTn id="8"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9" dur="5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3" end="3"/>
                                            </p:txEl>
                                          </p:spTgt>
                                        </p:tgtEl>
                                        <p:attrNameLst>
                                          <p:attrName>style.visibility</p:attrName>
                                        </p:attrNameLst>
                                      </p:cBhvr>
                                      <p:to>
                                        <p:strVal val="visible"/>
                                      </p:to>
                                    </p:set>
                                    <p:animEffect transition="in" filter="fade">
                                      <p:cBhvr>
                                        <p:cTn id="14" dur="500"/>
                                        <p:tgtEl>
                                          <p:spTgt spid="5">
                                            <p:txEl>
                                              <p:pRg st="3" end="3"/>
                                            </p:txEl>
                                          </p:spTgt>
                                        </p:tgtEl>
                                      </p:cBhvr>
                                    </p:animEffect>
                                    <p:anim calcmode="lin" valueType="num">
                                      <p:cBhvr>
                                        <p:cTn id="15"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16" dur="5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1DE4D2C-86E5-4DF4-A0A4-07D921D95EED}"/>
              </a:ext>
            </a:extLst>
          </p:cNvPr>
          <p:cNvSpPr>
            <a:spLocks noGrp="1"/>
          </p:cNvSpPr>
          <p:nvPr>
            <p:ph type="title"/>
          </p:nvPr>
        </p:nvSpPr>
        <p:spPr>
          <a:xfrm>
            <a:off x="628650" y="-8103"/>
            <a:ext cx="7886700" cy="1325563"/>
          </a:xfrm>
        </p:spPr>
        <p:txBody>
          <a:bodyPr/>
          <a:lstStyle/>
          <a:p>
            <a:r>
              <a:rPr lang="en-US" b="1" dirty="0"/>
              <a:t>I. Introduction</a:t>
            </a:r>
          </a:p>
        </p:txBody>
      </p:sp>
      <p:sp>
        <p:nvSpPr>
          <p:cNvPr id="5" name="Content Placeholder 4">
            <a:extLst>
              <a:ext uri="{FF2B5EF4-FFF2-40B4-BE49-F238E27FC236}">
                <a16:creationId xmlns:a16="http://schemas.microsoft.com/office/drawing/2014/main" id="{2D885392-D853-41D5-8ECB-51A63E4EDDF6}"/>
              </a:ext>
            </a:extLst>
          </p:cNvPr>
          <p:cNvSpPr>
            <a:spLocks noGrp="1"/>
          </p:cNvSpPr>
          <p:nvPr>
            <p:ph idx="1"/>
          </p:nvPr>
        </p:nvSpPr>
        <p:spPr>
          <a:xfrm>
            <a:off x="628650" y="1135152"/>
            <a:ext cx="7886700" cy="4351338"/>
          </a:xfrm>
        </p:spPr>
        <p:txBody>
          <a:bodyPr>
            <a:noAutofit/>
          </a:bodyPr>
          <a:lstStyle/>
          <a:p>
            <a:r>
              <a:rPr lang="en-US" sz="4000" dirty="0"/>
              <a:t>Eph. 6:10-13 </a:t>
            </a:r>
          </a:p>
          <a:p>
            <a:r>
              <a:rPr lang="en-US" sz="4000" b="1" dirty="0"/>
              <a:t>Know your situation</a:t>
            </a:r>
            <a:r>
              <a:rPr lang="en-US" sz="4000" dirty="0"/>
              <a:t>. vv. 10-11</a:t>
            </a:r>
          </a:p>
          <a:p>
            <a:r>
              <a:rPr lang="en-US" sz="4000" dirty="0"/>
              <a:t>We need to have a good understanding of the situation so we will not run.</a:t>
            </a:r>
          </a:p>
          <a:p>
            <a:r>
              <a:rPr lang="en-US" sz="4000" b="1" dirty="0"/>
              <a:t>Know your enemy. </a:t>
            </a:r>
            <a:r>
              <a:rPr lang="en-US" sz="4000" dirty="0"/>
              <a:t>v. 12</a:t>
            </a:r>
          </a:p>
          <a:p>
            <a:pPr lvl="0"/>
            <a:r>
              <a:rPr lang="en-US" sz="4000" dirty="0"/>
              <a:t>If we are not wise, the focus of our engagement is war against flesh and blood.</a:t>
            </a:r>
          </a:p>
        </p:txBody>
      </p:sp>
    </p:spTree>
    <p:extLst>
      <p:ext uri="{BB962C8B-B14F-4D97-AF65-F5344CB8AC3E}">
        <p14:creationId xmlns:p14="http://schemas.microsoft.com/office/powerpoint/2010/main" val="40306147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anim calcmode="lin" valueType="num">
                                      <p:cBhvr>
                                        <p:cTn id="8"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Effect transition="in" filter="fade">
                                      <p:cBhvr>
                                        <p:cTn id="14" dur="500"/>
                                        <p:tgtEl>
                                          <p:spTgt spid="5">
                                            <p:txEl>
                                              <p:pRg st="1" end="1"/>
                                            </p:txEl>
                                          </p:spTgt>
                                        </p:tgtEl>
                                      </p:cBhvr>
                                    </p:animEffect>
                                    <p:anim calcmode="lin" valueType="num">
                                      <p:cBhvr>
                                        <p:cTn id="1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6" dur="5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xEl>
                                              <p:pRg st="2" end="2"/>
                                            </p:txEl>
                                          </p:spTgt>
                                        </p:tgtEl>
                                        <p:attrNameLst>
                                          <p:attrName>style.visibility</p:attrName>
                                        </p:attrNameLst>
                                      </p:cBhvr>
                                      <p:to>
                                        <p:strVal val="visible"/>
                                      </p:to>
                                    </p:set>
                                    <p:animEffect transition="in" filter="fade">
                                      <p:cBhvr>
                                        <p:cTn id="21" dur="500"/>
                                        <p:tgtEl>
                                          <p:spTgt spid="5">
                                            <p:txEl>
                                              <p:pRg st="2" end="2"/>
                                            </p:txEl>
                                          </p:spTgt>
                                        </p:tgtEl>
                                      </p:cBhvr>
                                    </p:animEffect>
                                    <p:anim calcmode="lin" valueType="num">
                                      <p:cBhvr>
                                        <p:cTn id="22"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3" dur="5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5">
                                            <p:txEl>
                                              <p:pRg st="3" end="3"/>
                                            </p:txEl>
                                          </p:spTgt>
                                        </p:tgtEl>
                                        <p:attrNameLst>
                                          <p:attrName>style.visibility</p:attrName>
                                        </p:attrNameLst>
                                      </p:cBhvr>
                                      <p:to>
                                        <p:strVal val="visible"/>
                                      </p:to>
                                    </p:set>
                                    <p:animEffect transition="in" filter="fade">
                                      <p:cBhvr>
                                        <p:cTn id="28" dur="500"/>
                                        <p:tgtEl>
                                          <p:spTgt spid="5">
                                            <p:txEl>
                                              <p:pRg st="3" end="3"/>
                                            </p:txEl>
                                          </p:spTgt>
                                        </p:tgtEl>
                                      </p:cBhvr>
                                    </p:animEffect>
                                    <p:anim calcmode="lin" valueType="num">
                                      <p:cBhvr>
                                        <p:cTn id="29"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30" dur="5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5">
                                            <p:txEl>
                                              <p:pRg st="4" end="4"/>
                                            </p:txEl>
                                          </p:spTgt>
                                        </p:tgtEl>
                                        <p:attrNameLst>
                                          <p:attrName>style.visibility</p:attrName>
                                        </p:attrNameLst>
                                      </p:cBhvr>
                                      <p:to>
                                        <p:strVal val="visible"/>
                                      </p:to>
                                    </p:set>
                                    <p:animEffect transition="in" filter="fade">
                                      <p:cBhvr>
                                        <p:cTn id="35" dur="500"/>
                                        <p:tgtEl>
                                          <p:spTgt spid="5">
                                            <p:txEl>
                                              <p:pRg st="4" end="4"/>
                                            </p:txEl>
                                          </p:spTgt>
                                        </p:tgtEl>
                                      </p:cBhvr>
                                    </p:animEffect>
                                    <p:anim calcmode="lin" valueType="num">
                                      <p:cBhvr>
                                        <p:cTn id="36"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7" dur="5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1DE4D2C-86E5-4DF4-A0A4-07D921D95EED}"/>
              </a:ext>
            </a:extLst>
          </p:cNvPr>
          <p:cNvSpPr>
            <a:spLocks noGrp="1"/>
          </p:cNvSpPr>
          <p:nvPr>
            <p:ph type="title"/>
          </p:nvPr>
        </p:nvSpPr>
        <p:spPr>
          <a:xfrm>
            <a:off x="628650" y="199756"/>
            <a:ext cx="7886700" cy="1325563"/>
          </a:xfrm>
        </p:spPr>
        <p:txBody>
          <a:bodyPr/>
          <a:lstStyle/>
          <a:p>
            <a:r>
              <a:rPr lang="en-US" b="1" dirty="0"/>
              <a:t>II. Message: Truth Matters</a:t>
            </a:r>
          </a:p>
        </p:txBody>
      </p:sp>
      <p:sp>
        <p:nvSpPr>
          <p:cNvPr id="5" name="Content Placeholder 4">
            <a:extLst>
              <a:ext uri="{FF2B5EF4-FFF2-40B4-BE49-F238E27FC236}">
                <a16:creationId xmlns:a16="http://schemas.microsoft.com/office/drawing/2014/main" id="{2D885392-D853-41D5-8ECB-51A63E4EDDF6}"/>
              </a:ext>
            </a:extLst>
          </p:cNvPr>
          <p:cNvSpPr>
            <a:spLocks noGrp="1"/>
          </p:cNvSpPr>
          <p:nvPr>
            <p:ph idx="1"/>
          </p:nvPr>
        </p:nvSpPr>
        <p:spPr>
          <a:xfrm>
            <a:off x="628650" y="1319784"/>
            <a:ext cx="7886700" cy="4351338"/>
          </a:xfrm>
        </p:spPr>
        <p:txBody>
          <a:bodyPr>
            <a:noAutofit/>
          </a:bodyPr>
          <a:lstStyle/>
          <a:p>
            <a:pPr marL="0" indent="0">
              <a:buNone/>
            </a:pPr>
            <a:r>
              <a:rPr lang="en-US" b="1" dirty="0"/>
              <a:t>1</a:t>
            </a:r>
            <a:r>
              <a:rPr lang="en-US" dirty="0"/>
              <a:t>. </a:t>
            </a:r>
            <a:r>
              <a:rPr lang="en-US" b="1" dirty="0"/>
              <a:t>Fight with truth and for truth</a:t>
            </a:r>
            <a:r>
              <a:rPr lang="en-US" dirty="0"/>
              <a:t>. v.14a</a:t>
            </a:r>
          </a:p>
          <a:p>
            <a:pPr marL="0" lvl="0" indent="0">
              <a:buNone/>
            </a:pPr>
            <a:r>
              <a:rPr lang="en-US" b="1" dirty="0"/>
              <a:t>Application:</a:t>
            </a:r>
            <a:endParaRPr lang="en-US" dirty="0"/>
          </a:p>
          <a:p>
            <a:pPr lvl="0"/>
            <a:r>
              <a:rPr lang="en-US" sz="4000" i="1" dirty="0"/>
              <a:t>"Doctrine is useless—if it is not accompanied by a holy life. It is worse than useless; it does positive harm. Something of the 'image of Christ’ must be seen and observed in our private life, and habits, and character, and doings". J. C. Ryle</a:t>
            </a:r>
            <a:endParaRPr lang="en-US" sz="3200" i="1" dirty="0"/>
          </a:p>
          <a:p>
            <a:pPr marL="0" indent="0">
              <a:buNone/>
            </a:pPr>
            <a:endParaRPr lang="en-US" sz="4400" dirty="0"/>
          </a:p>
          <a:p>
            <a:endParaRPr lang="en-US" sz="4400" dirty="0"/>
          </a:p>
          <a:p>
            <a:pPr marL="0" indent="0">
              <a:buNone/>
            </a:pPr>
            <a:endParaRPr lang="en-US" sz="3600" dirty="0"/>
          </a:p>
        </p:txBody>
      </p:sp>
    </p:spTree>
    <p:extLst>
      <p:ext uri="{BB962C8B-B14F-4D97-AF65-F5344CB8AC3E}">
        <p14:creationId xmlns:p14="http://schemas.microsoft.com/office/powerpoint/2010/main" val="38762448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animEffect transition="in" filter="fade">
                                      <p:cBhvr>
                                        <p:cTn id="7" dur="500"/>
                                        <p:tgtEl>
                                          <p:spTgt spid="5">
                                            <p:txEl>
                                              <p:pRg st="2" end="2"/>
                                            </p:txEl>
                                          </p:spTgt>
                                        </p:tgtEl>
                                      </p:cBhvr>
                                    </p:animEffect>
                                    <p:anim calcmode="lin" valueType="num">
                                      <p:cBhvr>
                                        <p:cTn id="8"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9" dur="5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1DE4D2C-86E5-4DF4-A0A4-07D921D95EED}"/>
              </a:ext>
            </a:extLst>
          </p:cNvPr>
          <p:cNvSpPr>
            <a:spLocks noGrp="1"/>
          </p:cNvSpPr>
          <p:nvPr>
            <p:ph type="title"/>
          </p:nvPr>
        </p:nvSpPr>
        <p:spPr>
          <a:xfrm>
            <a:off x="628650" y="248392"/>
            <a:ext cx="7886700" cy="1325563"/>
          </a:xfrm>
        </p:spPr>
        <p:txBody>
          <a:bodyPr/>
          <a:lstStyle/>
          <a:p>
            <a:r>
              <a:rPr lang="en-US" b="1" dirty="0"/>
              <a:t>II. Message: Truth Matters</a:t>
            </a:r>
          </a:p>
        </p:txBody>
      </p:sp>
      <p:sp>
        <p:nvSpPr>
          <p:cNvPr id="5" name="Content Placeholder 4">
            <a:extLst>
              <a:ext uri="{FF2B5EF4-FFF2-40B4-BE49-F238E27FC236}">
                <a16:creationId xmlns:a16="http://schemas.microsoft.com/office/drawing/2014/main" id="{2D885392-D853-41D5-8ECB-51A63E4EDDF6}"/>
              </a:ext>
            </a:extLst>
          </p:cNvPr>
          <p:cNvSpPr>
            <a:spLocks noGrp="1"/>
          </p:cNvSpPr>
          <p:nvPr>
            <p:ph idx="1"/>
          </p:nvPr>
        </p:nvSpPr>
        <p:spPr>
          <a:xfrm>
            <a:off x="628650" y="1407333"/>
            <a:ext cx="7886700" cy="4351338"/>
          </a:xfrm>
        </p:spPr>
        <p:txBody>
          <a:bodyPr>
            <a:noAutofit/>
          </a:bodyPr>
          <a:lstStyle/>
          <a:p>
            <a:pPr marL="0" indent="0">
              <a:buNone/>
            </a:pPr>
            <a:r>
              <a:rPr lang="en-US" b="1" dirty="0"/>
              <a:t>1</a:t>
            </a:r>
            <a:r>
              <a:rPr lang="en-US" dirty="0"/>
              <a:t>. </a:t>
            </a:r>
            <a:r>
              <a:rPr lang="en-US" b="1" dirty="0"/>
              <a:t>Fight with truth and for truth</a:t>
            </a:r>
            <a:r>
              <a:rPr lang="en-US" dirty="0"/>
              <a:t>. v.14a</a:t>
            </a:r>
          </a:p>
          <a:p>
            <a:pPr marL="0" lvl="0" indent="0">
              <a:buNone/>
            </a:pPr>
            <a:r>
              <a:rPr lang="en-US" b="1" dirty="0"/>
              <a:t>Application:</a:t>
            </a:r>
            <a:endParaRPr lang="en-US" dirty="0"/>
          </a:p>
          <a:p>
            <a:pPr lvl="0"/>
            <a:r>
              <a:rPr lang="en-US" sz="4000" dirty="0"/>
              <a:t>To stand firm against the enemy, we must gird ourselves in daily experience with the belt of truth: </a:t>
            </a:r>
            <a:r>
              <a:rPr lang="en-US" sz="4000" i="1" dirty="0"/>
              <a:t>the truth of the gospel and truthful behavior. </a:t>
            </a:r>
          </a:p>
          <a:p>
            <a:endParaRPr lang="en-US" sz="4400" dirty="0"/>
          </a:p>
          <a:p>
            <a:pPr marL="0" indent="0">
              <a:buNone/>
            </a:pPr>
            <a:endParaRPr lang="en-US" sz="3600" dirty="0"/>
          </a:p>
        </p:txBody>
      </p:sp>
    </p:spTree>
    <p:extLst>
      <p:ext uri="{BB962C8B-B14F-4D97-AF65-F5344CB8AC3E}">
        <p14:creationId xmlns:p14="http://schemas.microsoft.com/office/powerpoint/2010/main" val="38704123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animEffect transition="in" filter="fade">
                                      <p:cBhvr>
                                        <p:cTn id="7" dur="500"/>
                                        <p:tgtEl>
                                          <p:spTgt spid="5">
                                            <p:txEl>
                                              <p:pRg st="2" end="2"/>
                                            </p:txEl>
                                          </p:spTgt>
                                        </p:tgtEl>
                                      </p:cBhvr>
                                    </p:animEffect>
                                    <p:anim calcmode="lin" valueType="num">
                                      <p:cBhvr>
                                        <p:cTn id="8"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9" dur="5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1DE4D2C-86E5-4DF4-A0A4-07D921D95EED}"/>
              </a:ext>
            </a:extLst>
          </p:cNvPr>
          <p:cNvSpPr>
            <a:spLocks noGrp="1"/>
          </p:cNvSpPr>
          <p:nvPr>
            <p:ph type="title"/>
          </p:nvPr>
        </p:nvSpPr>
        <p:spPr/>
        <p:txBody>
          <a:bodyPr/>
          <a:lstStyle/>
          <a:p>
            <a:r>
              <a:rPr lang="en-US" b="1" dirty="0"/>
              <a:t>II. Message: Truth Matters</a:t>
            </a:r>
          </a:p>
        </p:txBody>
      </p:sp>
      <p:sp>
        <p:nvSpPr>
          <p:cNvPr id="5" name="Content Placeholder 4">
            <a:extLst>
              <a:ext uri="{FF2B5EF4-FFF2-40B4-BE49-F238E27FC236}">
                <a16:creationId xmlns:a16="http://schemas.microsoft.com/office/drawing/2014/main" id="{2D885392-D853-41D5-8ECB-51A63E4EDDF6}"/>
              </a:ext>
            </a:extLst>
          </p:cNvPr>
          <p:cNvSpPr>
            <a:spLocks noGrp="1"/>
          </p:cNvSpPr>
          <p:nvPr>
            <p:ph idx="1"/>
          </p:nvPr>
        </p:nvSpPr>
        <p:spPr>
          <a:xfrm>
            <a:off x="628650" y="1621340"/>
            <a:ext cx="7886700" cy="4351338"/>
          </a:xfrm>
        </p:spPr>
        <p:txBody>
          <a:bodyPr>
            <a:noAutofit/>
          </a:bodyPr>
          <a:lstStyle/>
          <a:p>
            <a:pPr marL="0" indent="0">
              <a:buNone/>
            </a:pPr>
            <a:r>
              <a:rPr lang="en-US" sz="4000" b="1" dirty="0"/>
              <a:t>2</a:t>
            </a:r>
            <a:r>
              <a:rPr lang="en-US" sz="4000" dirty="0"/>
              <a:t>. </a:t>
            </a:r>
            <a:r>
              <a:rPr lang="en-US" sz="4000" b="1" dirty="0"/>
              <a:t>Exemplify Righteousness</a:t>
            </a:r>
            <a:r>
              <a:rPr lang="en-US" sz="4000" dirty="0"/>
              <a:t>. v.14b</a:t>
            </a:r>
          </a:p>
          <a:p>
            <a:pPr lvl="0"/>
            <a:r>
              <a:rPr lang="en-US" sz="4000" dirty="0"/>
              <a:t>Read v. 14b</a:t>
            </a:r>
          </a:p>
          <a:p>
            <a:pPr lvl="0"/>
            <a:r>
              <a:rPr lang="en-US" sz="4000" dirty="0"/>
              <a:t>The righteousness of Jesus Christ was imputed in us when we got saved.</a:t>
            </a:r>
          </a:p>
          <a:p>
            <a:pPr lvl="0"/>
            <a:r>
              <a:rPr lang="en-US" sz="4000" dirty="0"/>
              <a:t>Righteous behavior is the evidence of this salvation.</a:t>
            </a:r>
          </a:p>
          <a:p>
            <a:endParaRPr lang="en-US" sz="4400" dirty="0"/>
          </a:p>
          <a:p>
            <a:pPr marL="0" indent="0">
              <a:buNone/>
            </a:pPr>
            <a:endParaRPr lang="en-US" sz="3600" dirty="0"/>
          </a:p>
        </p:txBody>
      </p:sp>
    </p:spTree>
    <p:extLst>
      <p:ext uri="{BB962C8B-B14F-4D97-AF65-F5344CB8AC3E}">
        <p14:creationId xmlns:p14="http://schemas.microsoft.com/office/powerpoint/2010/main" val="38653240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Effect transition="in" filter="fade">
                                      <p:cBhvr>
                                        <p:cTn id="7" dur="500"/>
                                        <p:tgtEl>
                                          <p:spTgt spid="5">
                                            <p:txEl>
                                              <p:pRg st="1" end="1"/>
                                            </p:txEl>
                                          </p:spTgt>
                                        </p:tgtEl>
                                      </p:cBhvr>
                                    </p:animEffect>
                                    <p:anim calcmode="lin" valueType="num">
                                      <p:cBhvr>
                                        <p:cTn id="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9" dur="5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2" end="2"/>
                                            </p:txEl>
                                          </p:spTgt>
                                        </p:tgtEl>
                                        <p:attrNameLst>
                                          <p:attrName>style.visibility</p:attrName>
                                        </p:attrNameLst>
                                      </p:cBhvr>
                                      <p:to>
                                        <p:strVal val="visible"/>
                                      </p:to>
                                    </p:set>
                                    <p:animEffect transition="in" filter="fade">
                                      <p:cBhvr>
                                        <p:cTn id="14" dur="500"/>
                                        <p:tgtEl>
                                          <p:spTgt spid="5">
                                            <p:txEl>
                                              <p:pRg st="2" end="2"/>
                                            </p:txEl>
                                          </p:spTgt>
                                        </p:tgtEl>
                                      </p:cBhvr>
                                    </p:animEffect>
                                    <p:anim calcmode="lin" valueType="num">
                                      <p:cBhvr>
                                        <p:cTn id="15"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16" dur="5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xEl>
                                              <p:pRg st="3" end="3"/>
                                            </p:txEl>
                                          </p:spTgt>
                                        </p:tgtEl>
                                        <p:attrNameLst>
                                          <p:attrName>style.visibility</p:attrName>
                                        </p:attrNameLst>
                                      </p:cBhvr>
                                      <p:to>
                                        <p:strVal val="visible"/>
                                      </p:to>
                                    </p:set>
                                    <p:animEffect transition="in" filter="fade">
                                      <p:cBhvr>
                                        <p:cTn id="21" dur="500"/>
                                        <p:tgtEl>
                                          <p:spTgt spid="5">
                                            <p:txEl>
                                              <p:pRg st="3" end="3"/>
                                            </p:txEl>
                                          </p:spTgt>
                                        </p:tgtEl>
                                      </p:cBhvr>
                                    </p:animEffect>
                                    <p:anim calcmode="lin" valueType="num">
                                      <p:cBhvr>
                                        <p:cTn id="22"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3" dur="5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1DE4D2C-86E5-4DF4-A0A4-07D921D95EED}"/>
              </a:ext>
            </a:extLst>
          </p:cNvPr>
          <p:cNvSpPr>
            <a:spLocks noGrp="1"/>
          </p:cNvSpPr>
          <p:nvPr>
            <p:ph type="title"/>
          </p:nvPr>
        </p:nvSpPr>
        <p:spPr>
          <a:xfrm>
            <a:off x="628650" y="-23984"/>
            <a:ext cx="7886700" cy="1325563"/>
          </a:xfrm>
        </p:spPr>
        <p:txBody>
          <a:bodyPr/>
          <a:lstStyle/>
          <a:p>
            <a:r>
              <a:rPr lang="en-US" b="1" dirty="0"/>
              <a:t>II. Message: Truth Matters</a:t>
            </a:r>
          </a:p>
        </p:txBody>
      </p:sp>
      <p:sp>
        <p:nvSpPr>
          <p:cNvPr id="5" name="Content Placeholder 4">
            <a:extLst>
              <a:ext uri="{FF2B5EF4-FFF2-40B4-BE49-F238E27FC236}">
                <a16:creationId xmlns:a16="http://schemas.microsoft.com/office/drawing/2014/main" id="{2D885392-D853-41D5-8ECB-51A63E4EDDF6}"/>
              </a:ext>
            </a:extLst>
          </p:cNvPr>
          <p:cNvSpPr>
            <a:spLocks noGrp="1"/>
          </p:cNvSpPr>
          <p:nvPr>
            <p:ph idx="1"/>
          </p:nvPr>
        </p:nvSpPr>
        <p:spPr>
          <a:xfrm>
            <a:off x="628650" y="930682"/>
            <a:ext cx="7886700" cy="4351338"/>
          </a:xfrm>
        </p:spPr>
        <p:txBody>
          <a:bodyPr>
            <a:noAutofit/>
          </a:bodyPr>
          <a:lstStyle/>
          <a:p>
            <a:pPr marL="0" indent="0">
              <a:buNone/>
            </a:pPr>
            <a:r>
              <a:rPr lang="en-US" b="1" dirty="0"/>
              <a:t>2</a:t>
            </a:r>
            <a:r>
              <a:rPr lang="en-US" dirty="0"/>
              <a:t>. </a:t>
            </a:r>
            <a:r>
              <a:rPr lang="en-US" b="1" dirty="0"/>
              <a:t>Exemplify Righteousness</a:t>
            </a:r>
            <a:r>
              <a:rPr lang="en-US" dirty="0"/>
              <a:t>. v.14b</a:t>
            </a:r>
          </a:p>
          <a:p>
            <a:pPr lvl="0"/>
            <a:r>
              <a:rPr lang="en-US" sz="4000" dirty="0"/>
              <a:t>Breastplate is used to protect the soldier’s heart and other vital organs.</a:t>
            </a:r>
          </a:p>
          <a:p>
            <a:r>
              <a:rPr lang="en-US" sz="4000" dirty="0"/>
              <a:t>Heart represent one’s mind and will and the bowels were seat of emotions.</a:t>
            </a:r>
          </a:p>
          <a:p>
            <a:r>
              <a:rPr lang="en-US" sz="4000" dirty="0"/>
              <a:t>The breastplate of righteousness protects the mind, will and emotions.</a:t>
            </a:r>
          </a:p>
          <a:p>
            <a:endParaRPr lang="en-US" dirty="0"/>
          </a:p>
          <a:p>
            <a:pPr lvl="0"/>
            <a:endParaRPr lang="en-US" dirty="0"/>
          </a:p>
          <a:p>
            <a:endParaRPr lang="en-US" sz="4400" dirty="0"/>
          </a:p>
          <a:p>
            <a:pPr marL="0" indent="0">
              <a:buNone/>
            </a:pPr>
            <a:endParaRPr lang="en-US" sz="3600" dirty="0"/>
          </a:p>
        </p:txBody>
      </p:sp>
    </p:spTree>
    <p:extLst>
      <p:ext uri="{BB962C8B-B14F-4D97-AF65-F5344CB8AC3E}">
        <p14:creationId xmlns:p14="http://schemas.microsoft.com/office/powerpoint/2010/main" val="15855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Effect transition="in" filter="fade">
                                      <p:cBhvr>
                                        <p:cTn id="7" dur="500"/>
                                        <p:tgtEl>
                                          <p:spTgt spid="5">
                                            <p:txEl>
                                              <p:pRg st="1" end="1"/>
                                            </p:txEl>
                                          </p:spTgt>
                                        </p:tgtEl>
                                      </p:cBhvr>
                                    </p:animEffect>
                                    <p:anim calcmode="lin" valueType="num">
                                      <p:cBhvr>
                                        <p:cTn id="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9" dur="5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2" end="2"/>
                                            </p:txEl>
                                          </p:spTgt>
                                        </p:tgtEl>
                                        <p:attrNameLst>
                                          <p:attrName>style.visibility</p:attrName>
                                        </p:attrNameLst>
                                      </p:cBhvr>
                                      <p:to>
                                        <p:strVal val="visible"/>
                                      </p:to>
                                    </p:set>
                                    <p:animEffect transition="in" filter="fade">
                                      <p:cBhvr>
                                        <p:cTn id="14" dur="500"/>
                                        <p:tgtEl>
                                          <p:spTgt spid="5">
                                            <p:txEl>
                                              <p:pRg st="2" end="2"/>
                                            </p:txEl>
                                          </p:spTgt>
                                        </p:tgtEl>
                                      </p:cBhvr>
                                    </p:animEffect>
                                    <p:anim calcmode="lin" valueType="num">
                                      <p:cBhvr>
                                        <p:cTn id="15"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16" dur="5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xEl>
                                              <p:pRg st="3" end="3"/>
                                            </p:txEl>
                                          </p:spTgt>
                                        </p:tgtEl>
                                        <p:attrNameLst>
                                          <p:attrName>style.visibility</p:attrName>
                                        </p:attrNameLst>
                                      </p:cBhvr>
                                      <p:to>
                                        <p:strVal val="visible"/>
                                      </p:to>
                                    </p:set>
                                    <p:animEffect transition="in" filter="fade">
                                      <p:cBhvr>
                                        <p:cTn id="21" dur="500"/>
                                        <p:tgtEl>
                                          <p:spTgt spid="5">
                                            <p:txEl>
                                              <p:pRg st="3" end="3"/>
                                            </p:txEl>
                                          </p:spTgt>
                                        </p:tgtEl>
                                      </p:cBhvr>
                                    </p:animEffect>
                                    <p:anim calcmode="lin" valueType="num">
                                      <p:cBhvr>
                                        <p:cTn id="22"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3" dur="5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1DE4D2C-86E5-4DF4-A0A4-07D921D95EED}"/>
              </a:ext>
            </a:extLst>
          </p:cNvPr>
          <p:cNvSpPr>
            <a:spLocks noGrp="1"/>
          </p:cNvSpPr>
          <p:nvPr>
            <p:ph type="title"/>
          </p:nvPr>
        </p:nvSpPr>
        <p:spPr/>
        <p:txBody>
          <a:bodyPr/>
          <a:lstStyle/>
          <a:p>
            <a:r>
              <a:rPr lang="en-US" b="1" dirty="0"/>
              <a:t>II. Message: Truth Matters</a:t>
            </a:r>
          </a:p>
        </p:txBody>
      </p:sp>
      <p:sp>
        <p:nvSpPr>
          <p:cNvPr id="5" name="Content Placeholder 4">
            <a:extLst>
              <a:ext uri="{FF2B5EF4-FFF2-40B4-BE49-F238E27FC236}">
                <a16:creationId xmlns:a16="http://schemas.microsoft.com/office/drawing/2014/main" id="{2D885392-D853-41D5-8ECB-51A63E4EDDF6}"/>
              </a:ext>
            </a:extLst>
          </p:cNvPr>
          <p:cNvSpPr>
            <a:spLocks noGrp="1"/>
          </p:cNvSpPr>
          <p:nvPr>
            <p:ph idx="1"/>
          </p:nvPr>
        </p:nvSpPr>
        <p:spPr/>
        <p:txBody>
          <a:bodyPr>
            <a:noAutofit/>
          </a:bodyPr>
          <a:lstStyle/>
          <a:p>
            <a:pPr marL="0" indent="0">
              <a:buNone/>
            </a:pPr>
            <a:r>
              <a:rPr lang="en-US" b="1" dirty="0"/>
              <a:t>2</a:t>
            </a:r>
            <a:r>
              <a:rPr lang="en-US" dirty="0"/>
              <a:t>. </a:t>
            </a:r>
            <a:r>
              <a:rPr lang="en-US" b="1" dirty="0"/>
              <a:t>Exemplify Righteousness</a:t>
            </a:r>
            <a:r>
              <a:rPr lang="en-US" dirty="0"/>
              <a:t>. v.14b</a:t>
            </a:r>
          </a:p>
          <a:p>
            <a:pPr lvl="0"/>
            <a:r>
              <a:rPr lang="en-US" sz="4000" dirty="0"/>
              <a:t>This is where the dark forces of evil normally pound on their attacks.</a:t>
            </a:r>
          </a:p>
          <a:p>
            <a:r>
              <a:rPr lang="en-US" sz="4000" dirty="0"/>
              <a:t>What is righteousness?</a:t>
            </a:r>
          </a:p>
          <a:p>
            <a:r>
              <a:rPr lang="en-US" sz="4000" dirty="0"/>
              <a:t>It means </a:t>
            </a:r>
            <a:r>
              <a:rPr lang="en-US" sz="4000" i="1" dirty="0"/>
              <a:t>“approved of God”, “the condition acceptable to God”</a:t>
            </a:r>
            <a:endParaRPr lang="en-US" sz="4000" dirty="0"/>
          </a:p>
          <a:p>
            <a:pPr lvl="0"/>
            <a:endParaRPr lang="en-US" dirty="0"/>
          </a:p>
          <a:p>
            <a:pPr lvl="0"/>
            <a:endParaRPr lang="en-US" dirty="0"/>
          </a:p>
          <a:p>
            <a:endParaRPr lang="en-US" sz="4400" dirty="0"/>
          </a:p>
          <a:p>
            <a:pPr marL="0" indent="0">
              <a:buNone/>
            </a:pPr>
            <a:endParaRPr lang="en-US" sz="3600" dirty="0"/>
          </a:p>
        </p:txBody>
      </p:sp>
    </p:spTree>
    <p:extLst>
      <p:ext uri="{BB962C8B-B14F-4D97-AF65-F5344CB8AC3E}">
        <p14:creationId xmlns:p14="http://schemas.microsoft.com/office/powerpoint/2010/main" val="12935384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Effect transition="in" filter="fade">
                                      <p:cBhvr>
                                        <p:cTn id="7" dur="500"/>
                                        <p:tgtEl>
                                          <p:spTgt spid="5">
                                            <p:txEl>
                                              <p:pRg st="1" end="1"/>
                                            </p:txEl>
                                          </p:spTgt>
                                        </p:tgtEl>
                                      </p:cBhvr>
                                    </p:animEffect>
                                    <p:anim calcmode="lin" valueType="num">
                                      <p:cBhvr>
                                        <p:cTn id="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9" dur="5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2" end="2"/>
                                            </p:txEl>
                                          </p:spTgt>
                                        </p:tgtEl>
                                        <p:attrNameLst>
                                          <p:attrName>style.visibility</p:attrName>
                                        </p:attrNameLst>
                                      </p:cBhvr>
                                      <p:to>
                                        <p:strVal val="visible"/>
                                      </p:to>
                                    </p:set>
                                    <p:animEffect transition="in" filter="fade">
                                      <p:cBhvr>
                                        <p:cTn id="14" dur="500"/>
                                        <p:tgtEl>
                                          <p:spTgt spid="5">
                                            <p:txEl>
                                              <p:pRg st="2" end="2"/>
                                            </p:txEl>
                                          </p:spTgt>
                                        </p:tgtEl>
                                      </p:cBhvr>
                                    </p:animEffect>
                                    <p:anim calcmode="lin" valueType="num">
                                      <p:cBhvr>
                                        <p:cTn id="15"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16" dur="5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xEl>
                                              <p:pRg st="3" end="3"/>
                                            </p:txEl>
                                          </p:spTgt>
                                        </p:tgtEl>
                                        <p:attrNameLst>
                                          <p:attrName>style.visibility</p:attrName>
                                        </p:attrNameLst>
                                      </p:cBhvr>
                                      <p:to>
                                        <p:strVal val="visible"/>
                                      </p:to>
                                    </p:set>
                                    <p:animEffect transition="in" filter="fade">
                                      <p:cBhvr>
                                        <p:cTn id="21" dur="500"/>
                                        <p:tgtEl>
                                          <p:spTgt spid="5">
                                            <p:txEl>
                                              <p:pRg st="3" end="3"/>
                                            </p:txEl>
                                          </p:spTgt>
                                        </p:tgtEl>
                                      </p:cBhvr>
                                    </p:animEffect>
                                    <p:anim calcmode="lin" valueType="num">
                                      <p:cBhvr>
                                        <p:cTn id="22"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3" dur="5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1DE4D2C-86E5-4DF4-A0A4-07D921D95EED}"/>
              </a:ext>
            </a:extLst>
          </p:cNvPr>
          <p:cNvSpPr>
            <a:spLocks noGrp="1"/>
          </p:cNvSpPr>
          <p:nvPr>
            <p:ph type="title"/>
          </p:nvPr>
        </p:nvSpPr>
        <p:spPr>
          <a:xfrm>
            <a:off x="628650" y="228939"/>
            <a:ext cx="7886700" cy="1325563"/>
          </a:xfrm>
        </p:spPr>
        <p:txBody>
          <a:bodyPr/>
          <a:lstStyle/>
          <a:p>
            <a:r>
              <a:rPr lang="en-US" b="1" dirty="0"/>
              <a:t>II. Message: Truth Matters</a:t>
            </a:r>
          </a:p>
        </p:txBody>
      </p:sp>
      <p:sp>
        <p:nvSpPr>
          <p:cNvPr id="5" name="Content Placeholder 4">
            <a:extLst>
              <a:ext uri="{FF2B5EF4-FFF2-40B4-BE49-F238E27FC236}">
                <a16:creationId xmlns:a16="http://schemas.microsoft.com/office/drawing/2014/main" id="{2D885392-D853-41D5-8ECB-51A63E4EDDF6}"/>
              </a:ext>
            </a:extLst>
          </p:cNvPr>
          <p:cNvSpPr>
            <a:spLocks noGrp="1"/>
          </p:cNvSpPr>
          <p:nvPr>
            <p:ph idx="1"/>
          </p:nvPr>
        </p:nvSpPr>
        <p:spPr>
          <a:xfrm>
            <a:off x="628650" y="1378152"/>
            <a:ext cx="7886700" cy="4351338"/>
          </a:xfrm>
        </p:spPr>
        <p:txBody>
          <a:bodyPr>
            <a:noAutofit/>
          </a:bodyPr>
          <a:lstStyle/>
          <a:p>
            <a:pPr marL="0" indent="0">
              <a:buNone/>
            </a:pPr>
            <a:r>
              <a:rPr lang="en-US" b="1" dirty="0"/>
              <a:t>2</a:t>
            </a:r>
            <a:r>
              <a:rPr lang="en-US" dirty="0"/>
              <a:t>. </a:t>
            </a:r>
            <a:r>
              <a:rPr lang="en-US" b="1" dirty="0"/>
              <a:t>Exemplify Righteousness</a:t>
            </a:r>
            <a:r>
              <a:rPr lang="en-US" dirty="0"/>
              <a:t>. v.14b</a:t>
            </a:r>
          </a:p>
          <a:p>
            <a:pPr lvl="0"/>
            <a:r>
              <a:rPr lang="en-US" sz="4000" dirty="0"/>
              <a:t>It is conformance to God’s standard of holiness and to His commandments.</a:t>
            </a:r>
          </a:p>
          <a:p>
            <a:pPr lvl="0"/>
            <a:r>
              <a:rPr lang="en-US" sz="4000" dirty="0"/>
              <a:t>It is to be pure as God is pure. It is to be without guilt before God.</a:t>
            </a:r>
          </a:p>
          <a:p>
            <a:pPr lvl="0"/>
            <a:r>
              <a:rPr lang="en-US" sz="4000" dirty="0"/>
              <a:t>Not only in our outward behavior or actions, but also in our thoughts and attitudes.</a:t>
            </a:r>
          </a:p>
          <a:p>
            <a:pPr lvl="0"/>
            <a:endParaRPr lang="en-US" dirty="0"/>
          </a:p>
          <a:p>
            <a:pPr lvl="0"/>
            <a:endParaRPr lang="en-US" dirty="0"/>
          </a:p>
          <a:p>
            <a:endParaRPr lang="en-US" sz="4400" dirty="0"/>
          </a:p>
          <a:p>
            <a:pPr marL="0" indent="0">
              <a:buNone/>
            </a:pPr>
            <a:endParaRPr lang="en-US" sz="3600" dirty="0"/>
          </a:p>
        </p:txBody>
      </p:sp>
    </p:spTree>
    <p:extLst>
      <p:ext uri="{BB962C8B-B14F-4D97-AF65-F5344CB8AC3E}">
        <p14:creationId xmlns:p14="http://schemas.microsoft.com/office/powerpoint/2010/main" val="36507915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Effect transition="in" filter="fade">
                                      <p:cBhvr>
                                        <p:cTn id="7" dur="500"/>
                                        <p:tgtEl>
                                          <p:spTgt spid="5">
                                            <p:txEl>
                                              <p:pRg st="1" end="1"/>
                                            </p:txEl>
                                          </p:spTgt>
                                        </p:tgtEl>
                                      </p:cBhvr>
                                    </p:animEffect>
                                    <p:anim calcmode="lin" valueType="num">
                                      <p:cBhvr>
                                        <p:cTn id="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9" dur="5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2" end="2"/>
                                            </p:txEl>
                                          </p:spTgt>
                                        </p:tgtEl>
                                        <p:attrNameLst>
                                          <p:attrName>style.visibility</p:attrName>
                                        </p:attrNameLst>
                                      </p:cBhvr>
                                      <p:to>
                                        <p:strVal val="visible"/>
                                      </p:to>
                                    </p:set>
                                    <p:animEffect transition="in" filter="fade">
                                      <p:cBhvr>
                                        <p:cTn id="14" dur="500"/>
                                        <p:tgtEl>
                                          <p:spTgt spid="5">
                                            <p:txEl>
                                              <p:pRg st="2" end="2"/>
                                            </p:txEl>
                                          </p:spTgt>
                                        </p:tgtEl>
                                      </p:cBhvr>
                                    </p:animEffect>
                                    <p:anim calcmode="lin" valueType="num">
                                      <p:cBhvr>
                                        <p:cTn id="15"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16" dur="5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xEl>
                                              <p:pRg st="3" end="3"/>
                                            </p:txEl>
                                          </p:spTgt>
                                        </p:tgtEl>
                                        <p:attrNameLst>
                                          <p:attrName>style.visibility</p:attrName>
                                        </p:attrNameLst>
                                      </p:cBhvr>
                                      <p:to>
                                        <p:strVal val="visible"/>
                                      </p:to>
                                    </p:set>
                                    <p:animEffect transition="in" filter="fade">
                                      <p:cBhvr>
                                        <p:cTn id="21" dur="500"/>
                                        <p:tgtEl>
                                          <p:spTgt spid="5">
                                            <p:txEl>
                                              <p:pRg st="3" end="3"/>
                                            </p:txEl>
                                          </p:spTgt>
                                        </p:tgtEl>
                                      </p:cBhvr>
                                    </p:animEffect>
                                    <p:anim calcmode="lin" valueType="num">
                                      <p:cBhvr>
                                        <p:cTn id="22"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3" dur="5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1DE4D2C-86E5-4DF4-A0A4-07D921D95EED}"/>
              </a:ext>
            </a:extLst>
          </p:cNvPr>
          <p:cNvSpPr>
            <a:spLocks noGrp="1"/>
          </p:cNvSpPr>
          <p:nvPr>
            <p:ph type="title"/>
          </p:nvPr>
        </p:nvSpPr>
        <p:spPr>
          <a:xfrm>
            <a:off x="628650" y="-53166"/>
            <a:ext cx="7886700" cy="1325563"/>
          </a:xfrm>
        </p:spPr>
        <p:txBody>
          <a:bodyPr/>
          <a:lstStyle/>
          <a:p>
            <a:r>
              <a:rPr lang="en-US" b="1" dirty="0"/>
              <a:t>II. Message: Truth Matters</a:t>
            </a:r>
          </a:p>
        </p:txBody>
      </p:sp>
      <p:sp>
        <p:nvSpPr>
          <p:cNvPr id="5" name="Content Placeholder 4">
            <a:extLst>
              <a:ext uri="{FF2B5EF4-FFF2-40B4-BE49-F238E27FC236}">
                <a16:creationId xmlns:a16="http://schemas.microsoft.com/office/drawing/2014/main" id="{2D885392-D853-41D5-8ECB-51A63E4EDDF6}"/>
              </a:ext>
            </a:extLst>
          </p:cNvPr>
          <p:cNvSpPr>
            <a:spLocks noGrp="1"/>
          </p:cNvSpPr>
          <p:nvPr>
            <p:ph idx="1"/>
          </p:nvPr>
        </p:nvSpPr>
        <p:spPr>
          <a:xfrm>
            <a:off x="628650" y="1144688"/>
            <a:ext cx="7886700" cy="4351338"/>
          </a:xfrm>
        </p:spPr>
        <p:txBody>
          <a:bodyPr>
            <a:noAutofit/>
          </a:bodyPr>
          <a:lstStyle/>
          <a:p>
            <a:pPr marL="0" indent="0">
              <a:buNone/>
            </a:pPr>
            <a:r>
              <a:rPr lang="en-US" b="1" dirty="0"/>
              <a:t>2</a:t>
            </a:r>
            <a:r>
              <a:rPr lang="en-US" dirty="0"/>
              <a:t>. </a:t>
            </a:r>
            <a:r>
              <a:rPr lang="en-US" b="1" dirty="0"/>
              <a:t>Exemplify Righteousness</a:t>
            </a:r>
            <a:r>
              <a:rPr lang="en-US" dirty="0"/>
              <a:t>. v.14b</a:t>
            </a:r>
          </a:p>
          <a:p>
            <a:pPr marL="0" lvl="0" indent="0">
              <a:buNone/>
            </a:pPr>
            <a:r>
              <a:rPr lang="en-US" sz="4000" b="1" dirty="0"/>
              <a:t>Application:</a:t>
            </a:r>
          </a:p>
          <a:p>
            <a:pPr lvl="0"/>
            <a:r>
              <a:rPr lang="en-US" sz="4400" dirty="0"/>
              <a:t>Firstly, positionally, we are holy before God.</a:t>
            </a:r>
          </a:p>
          <a:p>
            <a:pPr lvl="0"/>
            <a:r>
              <a:rPr lang="en-US" sz="4400" dirty="0"/>
              <a:t>Yet we still sin every now and then.</a:t>
            </a:r>
          </a:p>
          <a:p>
            <a:pPr lvl="0"/>
            <a:r>
              <a:rPr lang="en-US" sz="4400" dirty="0"/>
              <a:t>The enemy will try to condemn you on those sins.</a:t>
            </a:r>
          </a:p>
          <a:p>
            <a:pPr lvl="0"/>
            <a:endParaRPr lang="en-US" dirty="0"/>
          </a:p>
          <a:p>
            <a:pPr lvl="0"/>
            <a:endParaRPr lang="en-US" dirty="0"/>
          </a:p>
          <a:p>
            <a:endParaRPr lang="en-US" sz="4400" dirty="0"/>
          </a:p>
          <a:p>
            <a:pPr marL="0" indent="0">
              <a:buNone/>
            </a:pPr>
            <a:endParaRPr lang="en-US" sz="3600" dirty="0"/>
          </a:p>
        </p:txBody>
      </p:sp>
    </p:spTree>
    <p:extLst>
      <p:ext uri="{BB962C8B-B14F-4D97-AF65-F5344CB8AC3E}">
        <p14:creationId xmlns:p14="http://schemas.microsoft.com/office/powerpoint/2010/main" val="2460531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animEffect transition="in" filter="fade">
                                      <p:cBhvr>
                                        <p:cTn id="7" dur="500"/>
                                        <p:tgtEl>
                                          <p:spTgt spid="5">
                                            <p:txEl>
                                              <p:pRg st="2" end="2"/>
                                            </p:txEl>
                                          </p:spTgt>
                                        </p:tgtEl>
                                      </p:cBhvr>
                                    </p:animEffect>
                                    <p:anim calcmode="lin" valueType="num">
                                      <p:cBhvr>
                                        <p:cTn id="8"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9" dur="5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3" end="3"/>
                                            </p:txEl>
                                          </p:spTgt>
                                        </p:tgtEl>
                                        <p:attrNameLst>
                                          <p:attrName>style.visibility</p:attrName>
                                        </p:attrNameLst>
                                      </p:cBhvr>
                                      <p:to>
                                        <p:strVal val="visible"/>
                                      </p:to>
                                    </p:set>
                                    <p:animEffect transition="in" filter="fade">
                                      <p:cBhvr>
                                        <p:cTn id="14" dur="500"/>
                                        <p:tgtEl>
                                          <p:spTgt spid="5">
                                            <p:txEl>
                                              <p:pRg st="3" end="3"/>
                                            </p:txEl>
                                          </p:spTgt>
                                        </p:tgtEl>
                                      </p:cBhvr>
                                    </p:animEffect>
                                    <p:anim calcmode="lin" valueType="num">
                                      <p:cBhvr>
                                        <p:cTn id="15"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16" dur="5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xEl>
                                              <p:pRg st="4" end="4"/>
                                            </p:txEl>
                                          </p:spTgt>
                                        </p:tgtEl>
                                        <p:attrNameLst>
                                          <p:attrName>style.visibility</p:attrName>
                                        </p:attrNameLst>
                                      </p:cBhvr>
                                      <p:to>
                                        <p:strVal val="visible"/>
                                      </p:to>
                                    </p:set>
                                    <p:animEffect transition="in" filter="fade">
                                      <p:cBhvr>
                                        <p:cTn id="21" dur="500"/>
                                        <p:tgtEl>
                                          <p:spTgt spid="5">
                                            <p:txEl>
                                              <p:pRg st="4" end="4"/>
                                            </p:txEl>
                                          </p:spTgt>
                                        </p:tgtEl>
                                      </p:cBhvr>
                                    </p:animEffect>
                                    <p:anim calcmode="lin" valueType="num">
                                      <p:cBhvr>
                                        <p:cTn id="22"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23" dur="5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1DE4D2C-86E5-4DF4-A0A4-07D921D95EED}"/>
              </a:ext>
            </a:extLst>
          </p:cNvPr>
          <p:cNvSpPr>
            <a:spLocks noGrp="1"/>
          </p:cNvSpPr>
          <p:nvPr>
            <p:ph type="title"/>
          </p:nvPr>
        </p:nvSpPr>
        <p:spPr/>
        <p:txBody>
          <a:bodyPr/>
          <a:lstStyle/>
          <a:p>
            <a:r>
              <a:rPr lang="en-US" b="1" dirty="0"/>
              <a:t>II. Message: Truth Matters</a:t>
            </a:r>
          </a:p>
        </p:txBody>
      </p:sp>
      <p:sp>
        <p:nvSpPr>
          <p:cNvPr id="5" name="Content Placeholder 4">
            <a:extLst>
              <a:ext uri="{FF2B5EF4-FFF2-40B4-BE49-F238E27FC236}">
                <a16:creationId xmlns:a16="http://schemas.microsoft.com/office/drawing/2014/main" id="{2D885392-D853-41D5-8ECB-51A63E4EDDF6}"/>
              </a:ext>
            </a:extLst>
          </p:cNvPr>
          <p:cNvSpPr>
            <a:spLocks noGrp="1"/>
          </p:cNvSpPr>
          <p:nvPr>
            <p:ph idx="1"/>
          </p:nvPr>
        </p:nvSpPr>
        <p:spPr/>
        <p:txBody>
          <a:bodyPr>
            <a:noAutofit/>
          </a:bodyPr>
          <a:lstStyle/>
          <a:p>
            <a:pPr marL="0" indent="0">
              <a:buNone/>
            </a:pPr>
            <a:r>
              <a:rPr lang="en-US" b="1" dirty="0"/>
              <a:t>2</a:t>
            </a:r>
            <a:r>
              <a:rPr lang="en-US" dirty="0"/>
              <a:t>. </a:t>
            </a:r>
            <a:r>
              <a:rPr lang="en-US" b="1" dirty="0"/>
              <a:t>Exemplify Righteousness</a:t>
            </a:r>
            <a:r>
              <a:rPr lang="en-US" dirty="0"/>
              <a:t>. v.14b</a:t>
            </a:r>
          </a:p>
          <a:p>
            <a:pPr marL="0" lvl="0" indent="0">
              <a:buNone/>
            </a:pPr>
            <a:r>
              <a:rPr lang="en-US" b="1" dirty="0"/>
              <a:t>Application:</a:t>
            </a:r>
          </a:p>
          <a:p>
            <a:pPr lvl="0"/>
            <a:r>
              <a:rPr lang="en-US" sz="4000" dirty="0"/>
              <a:t>To make you doubt your standing before God.</a:t>
            </a:r>
          </a:p>
          <a:p>
            <a:r>
              <a:rPr lang="en-US" sz="4000" dirty="0"/>
              <a:t>Remind yourself with the glorious truth that you stand before God clothed with the imputed righteousness of Jesus Christ.</a:t>
            </a:r>
          </a:p>
          <a:p>
            <a:pPr marL="0" indent="0">
              <a:buNone/>
            </a:pPr>
            <a:endParaRPr lang="en-US" sz="4400" dirty="0"/>
          </a:p>
          <a:p>
            <a:pPr lvl="0"/>
            <a:endParaRPr lang="en-US" dirty="0"/>
          </a:p>
          <a:p>
            <a:pPr lvl="0"/>
            <a:endParaRPr lang="en-US" dirty="0"/>
          </a:p>
          <a:p>
            <a:endParaRPr lang="en-US" sz="4400" dirty="0"/>
          </a:p>
          <a:p>
            <a:pPr marL="0" indent="0">
              <a:buNone/>
            </a:pPr>
            <a:endParaRPr lang="en-US" sz="3600" dirty="0"/>
          </a:p>
        </p:txBody>
      </p:sp>
    </p:spTree>
    <p:extLst>
      <p:ext uri="{BB962C8B-B14F-4D97-AF65-F5344CB8AC3E}">
        <p14:creationId xmlns:p14="http://schemas.microsoft.com/office/powerpoint/2010/main" val="13538226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animEffect transition="in" filter="fade">
                                      <p:cBhvr>
                                        <p:cTn id="7" dur="500"/>
                                        <p:tgtEl>
                                          <p:spTgt spid="5">
                                            <p:txEl>
                                              <p:pRg st="2" end="2"/>
                                            </p:txEl>
                                          </p:spTgt>
                                        </p:tgtEl>
                                      </p:cBhvr>
                                    </p:animEffect>
                                    <p:anim calcmode="lin" valueType="num">
                                      <p:cBhvr>
                                        <p:cTn id="8"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9" dur="5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3" end="3"/>
                                            </p:txEl>
                                          </p:spTgt>
                                        </p:tgtEl>
                                        <p:attrNameLst>
                                          <p:attrName>style.visibility</p:attrName>
                                        </p:attrNameLst>
                                      </p:cBhvr>
                                      <p:to>
                                        <p:strVal val="visible"/>
                                      </p:to>
                                    </p:set>
                                    <p:animEffect transition="in" filter="fade">
                                      <p:cBhvr>
                                        <p:cTn id="14" dur="500"/>
                                        <p:tgtEl>
                                          <p:spTgt spid="5">
                                            <p:txEl>
                                              <p:pRg st="3" end="3"/>
                                            </p:txEl>
                                          </p:spTgt>
                                        </p:tgtEl>
                                      </p:cBhvr>
                                    </p:animEffect>
                                    <p:anim calcmode="lin" valueType="num">
                                      <p:cBhvr>
                                        <p:cTn id="15"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16" dur="5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1DE4D2C-86E5-4DF4-A0A4-07D921D95EED}"/>
              </a:ext>
            </a:extLst>
          </p:cNvPr>
          <p:cNvSpPr>
            <a:spLocks noGrp="1"/>
          </p:cNvSpPr>
          <p:nvPr>
            <p:ph type="title"/>
          </p:nvPr>
        </p:nvSpPr>
        <p:spPr>
          <a:xfrm>
            <a:off x="628650" y="102477"/>
            <a:ext cx="7886700" cy="1325563"/>
          </a:xfrm>
        </p:spPr>
        <p:txBody>
          <a:bodyPr/>
          <a:lstStyle/>
          <a:p>
            <a:r>
              <a:rPr lang="en-US" b="1" dirty="0"/>
              <a:t>II. Message: Truth Matters</a:t>
            </a:r>
          </a:p>
        </p:txBody>
      </p:sp>
      <p:sp>
        <p:nvSpPr>
          <p:cNvPr id="5" name="Content Placeholder 4">
            <a:extLst>
              <a:ext uri="{FF2B5EF4-FFF2-40B4-BE49-F238E27FC236}">
                <a16:creationId xmlns:a16="http://schemas.microsoft.com/office/drawing/2014/main" id="{2D885392-D853-41D5-8ECB-51A63E4EDDF6}"/>
              </a:ext>
            </a:extLst>
          </p:cNvPr>
          <p:cNvSpPr>
            <a:spLocks noGrp="1"/>
          </p:cNvSpPr>
          <p:nvPr>
            <p:ph idx="1"/>
          </p:nvPr>
        </p:nvSpPr>
        <p:spPr>
          <a:xfrm>
            <a:off x="628650" y="1378152"/>
            <a:ext cx="8189474" cy="4351338"/>
          </a:xfrm>
        </p:spPr>
        <p:txBody>
          <a:bodyPr>
            <a:noAutofit/>
          </a:bodyPr>
          <a:lstStyle/>
          <a:p>
            <a:pPr marL="0" indent="0">
              <a:buNone/>
            </a:pPr>
            <a:r>
              <a:rPr lang="en-US" b="1" dirty="0"/>
              <a:t>2</a:t>
            </a:r>
            <a:r>
              <a:rPr lang="en-US" dirty="0"/>
              <a:t>. </a:t>
            </a:r>
            <a:r>
              <a:rPr lang="en-US" b="1" dirty="0"/>
              <a:t>Exemplify Righteousness</a:t>
            </a:r>
            <a:r>
              <a:rPr lang="en-US" dirty="0"/>
              <a:t>. v.14b</a:t>
            </a:r>
          </a:p>
          <a:p>
            <a:pPr marL="0" lvl="0" indent="0">
              <a:buNone/>
            </a:pPr>
            <a:r>
              <a:rPr lang="en-US" b="1" dirty="0"/>
              <a:t>Application:</a:t>
            </a:r>
          </a:p>
          <a:p>
            <a:pPr lvl="0"/>
            <a:r>
              <a:rPr lang="en-US" sz="4400" dirty="0"/>
              <a:t>2 Corinthians 5:21.</a:t>
            </a:r>
          </a:p>
          <a:p>
            <a:r>
              <a:rPr lang="en-US" sz="4400" dirty="0"/>
              <a:t>Your salvation does not depend on your sinless behavior but on the finished work of Christ on the cross. </a:t>
            </a:r>
          </a:p>
          <a:p>
            <a:r>
              <a:rPr lang="en-US" sz="4400" dirty="0"/>
              <a:t>Romans 4:5</a:t>
            </a:r>
          </a:p>
          <a:p>
            <a:endParaRPr lang="en-US" dirty="0"/>
          </a:p>
          <a:p>
            <a:pPr marL="0" indent="0">
              <a:buNone/>
            </a:pPr>
            <a:endParaRPr lang="en-US" sz="4400" dirty="0"/>
          </a:p>
          <a:p>
            <a:pPr lvl="0"/>
            <a:endParaRPr lang="en-US" dirty="0"/>
          </a:p>
          <a:p>
            <a:pPr lvl="0"/>
            <a:endParaRPr lang="en-US" dirty="0"/>
          </a:p>
          <a:p>
            <a:endParaRPr lang="en-US" sz="4400" dirty="0"/>
          </a:p>
          <a:p>
            <a:pPr marL="0" indent="0">
              <a:buNone/>
            </a:pPr>
            <a:endParaRPr lang="en-US" sz="3600" dirty="0"/>
          </a:p>
        </p:txBody>
      </p:sp>
    </p:spTree>
    <p:extLst>
      <p:ext uri="{BB962C8B-B14F-4D97-AF65-F5344CB8AC3E}">
        <p14:creationId xmlns:p14="http://schemas.microsoft.com/office/powerpoint/2010/main" val="32203439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animEffect transition="in" filter="fade">
                                      <p:cBhvr>
                                        <p:cTn id="7" dur="500"/>
                                        <p:tgtEl>
                                          <p:spTgt spid="5">
                                            <p:txEl>
                                              <p:pRg st="2" end="2"/>
                                            </p:txEl>
                                          </p:spTgt>
                                        </p:tgtEl>
                                      </p:cBhvr>
                                    </p:animEffect>
                                    <p:anim calcmode="lin" valueType="num">
                                      <p:cBhvr>
                                        <p:cTn id="8"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9" dur="5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3" end="3"/>
                                            </p:txEl>
                                          </p:spTgt>
                                        </p:tgtEl>
                                        <p:attrNameLst>
                                          <p:attrName>style.visibility</p:attrName>
                                        </p:attrNameLst>
                                      </p:cBhvr>
                                      <p:to>
                                        <p:strVal val="visible"/>
                                      </p:to>
                                    </p:set>
                                    <p:animEffect transition="in" filter="fade">
                                      <p:cBhvr>
                                        <p:cTn id="14" dur="500"/>
                                        <p:tgtEl>
                                          <p:spTgt spid="5">
                                            <p:txEl>
                                              <p:pRg st="3" end="3"/>
                                            </p:txEl>
                                          </p:spTgt>
                                        </p:tgtEl>
                                      </p:cBhvr>
                                    </p:animEffect>
                                    <p:anim calcmode="lin" valueType="num">
                                      <p:cBhvr>
                                        <p:cTn id="15"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16" dur="5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xEl>
                                              <p:pRg st="4" end="4"/>
                                            </p:txEl>
                                          </p:spTgt>
                                        </p:tgtEl>
                                        <p:attrNameLst>
                                          <p:attrName>style.visibility</p:attrName>
                                        </p:attrNameLst>
                                      </p:cBhvr>
                                      <p:to>
                                        <p:strVal val="visible"/>
                                      </p:to>
                                    </p:set>
                                    <p:animEffect transition="in" filter="fade">
                                      <p:cBhvr>
                                        <p:cTn id="21" dur="500"/>
                                        <p:tgtEl>
                                          <p:spTgt spid="5">
                                            <p:txEl>
                                              <p:pRg st="4" end="4"/>
                                            </p:txEl>
                                          </p:spTgt>
                                        </p:tgtEl>
                                      </p:cBhvr>
                                    </p:animEffect>
                                    <p:anim calcmode="lin" valueType="num">
                                      <p:cBhvr>
                                        <p:cTn id="22"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23" dur="5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1DE4D2C-86E5-4DF4-A0A4-07D921D95EED}"/>
              </a:ext>
            </a:extLst>
          </p:cNvPr>
          <p:cNvSpPr>
            <a:spLocks noGrp="1"/>
          </p:cNvSpPr>
          <p:nvPr>
            <p:ph type="title"/>
          </p:nvPr>
        </p:nvSpPr>
        <p:spPr/>
        <p:txBody>
          <a:bodyPr/>
          <a:lstStyle/>
          <a:p>
            <a:r>
              <a:rPr lang="en-US" b="1" dirty="0"/>
              <a:t>II. Message: Truth Matters</a:t>
            </a:r>
          </a:p>
        </p:txBody>
      </p:sp>
      <p:sp>
        <p:nvSpPr>
          <p:cNvPr id="5" name="Content Placeholder 4">
            <a:extLst>
              <a:ext uri="{FF2B5EF4-FFF2-40B4-BE49-F238E27FC236}">
                <a16:creationId xmlns:a16="http://schemas.microsoft.com/office/drawing/2014/main" id="{2D885392-D853-41D5-8ECB-51A63E4EDDF6}"/>
              </a:ext>
            </a:extLst>
          </p:cNvPr>
          <p:cNvSpPr>
            <a:spLocks noGrp="1"/>
          </p:cNvSpPr>
          <p:nvPr>
            <p:ph idx="1"/>
          </p:nvPr>
        </p:nvSpPr>
        <p:spPr>
          <a:xfrm>
            <a:off x="628650" y="1592158"/>
            <a:ext cx="8116516" cy="4351338"/>
          </a:xfrm>
        </p:spPr>
        <p:txBody>
          <a:bodyPr>
            <a:noAutofit/>
          </a:bodyPr>
          <a:lstStyle/>
          <a:p>
            <a:pPr marL="0" indent="0">
              <a:buNone/>
            </a:pPr>
            <a:r>
              <a:rPr lang="en-US" b="1" dirty="0"/>
              <a:t>2</a:t>
            </a:r>
            <a:r>
              <a:rPr lang="en-US" dirty="0"/>
              <a:t>. </a:t>
            </a:r>
            <a:r>
              <a:rPr lang="en-US" b="1" dirty="0"/>
              <a:t>Exemplify Righteousness</a:t>
            </a:r>
            <a:r>
              <a:rPr lang="en-US" dirty="0"/>
              <a:t>. v.14b</a:t>
            </a:r>
          </a:p>
          <a:p>
            <a:pPr marL="0" lvl="0" indent="0">
              <a:buNone/>
            </a:pPr>
            <a:r>
              <a:rPr lang="en-US" b="1" dirty="0"/>
              <a:t>Application:</a:t>
            </a:r>
          </a:p>
          <a:p>
            <a:pPr lvl="0"/>
            <a:r>
              <a:rPr lang="en-US" sz="4000" dirty="0"/>
              <a:t>As believers, we are called to live a lifestyle of repentance, to see sin as God sees sin, to loathe and abhor it because God is holy.</a:t>
            </a:r>
          </a:p>
          <a:p>
            <a:endParaRPr lang="en-US" dirty="0"/>
          </a:p>
          <a:p>
            <a:pPr marL="0" indent="0">
              <a:buNone/>
            </a:pPr>
            <a:endParaRPr lang="en-US" sz="4400" dirty="0"/>
          </a:p>
          <a:p>
            <a:pPr lvl="0"/>
            <a:endParaRPr lang="en-US" dirty="0"/>
          </a:p>
          <a:p>
            <a:pPr lvl="0"/>
            <a:endParaRPr lang="en-US" dirty="0"/>
          </a:p>
          <a:p>
            <a:endParaRPr lang="en-US" sz="4400" dirty="0"/>
          </a:p>
          <a:p>
            <a:pPr marL="0" indent="0">
              <a:buNone/>
            </a:pPr>
            <a:endParaRPr lang="en-US" sz="3600" dirty="0"/>
          </a:p>
        </p:txBody>
      </p:sp>
    </p:spTree>
    <p:extLst>
      <p:ext uri="{BB962C8B-B14F-4D97-AF65-F5344CB8AC3E}">
        <p14:creationId xmlns:p14="http://schemas.microsoft.com/office/powerpoint/2010/main" val="18161621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animEffect transition="in" filter="fade">
                                      <p:cBhvr>
                                        <p:cTn id="7" dur="500"/>
                                        <p:tgtEl>
                                          <p:spTgt spid="5">
                                            <p:txEl>
                                              <p:pRg st="2" end="2"/>
                                            </p:txEl>
                                          </p:spTgt>
                                        </p:tgtEl>
                                      </p:cBhvr>
                                    </p:animEffect>
                                    <p:anim calcmode="lin" valueType="num">
                                      <p:cBhvr>
                                        <p:cTn id="8"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9" dur="5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1DE4D2C-86E5-4DF4-A0A4-07D921D95EED}"/>
              </a:ext>
            </a:extLst>
          </p:cNvPr>
          <p:cNvSpPr>
            <a:spLocks noGrp="1"/>
          </p:cNvSpPr>
          <p:nvPr>
            <p:ph type="title"/>
          </p:nvPr>
        </p:nvSpPr>
        <p:spPr>
          <a:xfrm>
            <a:off x="628650" y="-17429"/>
            <a:ext cx="7886700" cy="1325563"/>
          </a:xfrm>
        </p:spPr>
        <p:txBody>
          <a:bodyPr/>
          <a:lstStyle/>
          <a:p>
            <a:r>
              <a:rPr lang="en-US" b="1" dirty="0"/>
              <a:t>I. Introduction</a:t>
            </a:r>
          </a:p>
        </p:txBody>
      </p:sp>
      <p:sp>
        <p:nvSpPr>
          <p:cNvPr id="5" name="Content Placeholder 4">
            <a:extLst>
              <a:ext uri="{FF2B5EF4-FFF2-40B4-BE49-F238E27FC236}">
                <a16:creationId xmlns:a16="http://schemas.microsoft.com/office/drawing/2014/main" id="{2D885392-D853-41D5-8ECB-51A63E4EDDF6}"/>
              </a:ext>
            </a:extLst>
          </p:cNvPr>
          <p:cNvSpPr>
            <a:spLocks noGrp="1"/>
          </p:cNvSpPr>
          <p:nvPr>
            <p:ph idx="1"/>
          </p:nvPr>
        </p:nvSpPr>
        <p:spPr>
          <a:xfrm>
            <a:off x="628650" y="1097839"/>
            <a:ext cx="7886700" cy="4351338"/>
          </a:xfrm>
        </p:spPr>
        <p:txBody>
          <a:bodyPr>
            <a:noAutofit/>
          </a:bodyPr>
          <a:lstStyle/>
          <a:p>
            <a:r>
              <a:rPr lang="en-US" sz="4000" dirty="0"/>
              <a:t>Satan and his army is out to bring us down.</a:t>
            </a:r>
          </a:p>
          <a:p>
            <a:r>
              <a:rPr lang="en-US" sz="4000" b="1" dirty="0"/>
              <a:t>Know your weapon</a:t>
            </a:r>
            <a:r>
              <a:rPr lang="en-US" sz="4000" dirty="0"/>
              <a:t>. v. 13</a:t>
            </a:r>
          </a:p>
          <a:p>
            <a:pPr lvl="0"/>
            <a:r>
              <a:rPr lang="en-US" sz="4000" dirty="0"/>
              <a:t>Be humble enough and be aware of your inclination towards sin so that you will be on guard.</a:t>
            </a:r>
          </a:p>
          <a:p>
            <a:pPr lvl="0"/>
            <a:r>
              <a:rPr lang="en-US" sz="4000" dirty="0"/>
              <a:t>The full armor of God is our weapon during warfare.</a:t>
            </a:r>
          </a:p>
        </p:txBody>
      </p:sp>
    </p:spTree>
    <p:extLst>
      <p:ext uri="{BB962C8B-B14F-4D97-AF65-F5344CB8AC3E}">
        <p14:creationId xmlns:p14="http://schemas.microsoft.com/office/powerpoint/2010/main" val="18336040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anim calcmode="lin" valueType="num">
                                      <p:cBhvr>
                                        <p:cTn id="8"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Effect transition="in" filter="fade">
                                      <p:cBhvr>
                                        <p:cTn id="14" dur="500"/>
                                        <p:tgtEl>
                                          <p:spTgt spid="5">
                                            <p:txEl>
                                              <p:pRg st="1" end="1"/>
                                            </p:txEl>
                                          </p:spTgt>
                                        </p:tgtEl>
                                      </p:cBhvr>
                                    </p:animEffect>
                                    <p:anim calcmode="lin" valueType="num">
                                      <p:cBhvr>
                                        <p:cTn id="1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6" dur="5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xEl>
                                              <p:pRg st="2" end="2"/>
                                            </p:txEl>
                                          </p:spTgt>
                                        </p:tgtEl>
                                        <p:attrNameLst>
                                          <p:attrName>style.visibility</p:attrName>
                                        </p:attrNameLst>
                                      </p:cBhvr>
                                      <p:to>
                                        <p:strVal val="visible"/>
                                      </p:to>
                                    </p:set>
                                    <p:animEffect transition="in" filter="fade">
                                      <p:cBhvr>
                                        <p:cTn id="21" dur="500"/>
                                        <p:tgtEl>
                                          <p:spTgt spid="5">
                                            <p:txEl>
                                              <p:pRg st="2" end="2"/>
                                            </p:txEl>
                                          </p:spTgt>
                                        </p:tgtEl>
                                      </p:cBhvr>
                                    </p:animEffect>
                                    <p:anim calcmode="lin" valueType="num">
                                      <p:cBhvr>
                                        <p:cTn id="22"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3" dur="5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5">
                                            <p:txEl>
                                              <p:pRg st="3" end="3"/>
                                            </p:txEl>
                                          </p:spTgt>
                                        </p:tgtEl>
                                        <p:attrNameLst>
                                          <p:attrName>style.visibility</p:attrName>
                                        </p:attrNameLst>
                                      </p:cBhvr>
                                      <p:to>
                                        <p:strVal val="visible"/>
                                      </p:to>
                                    </p:set>
                                    <p:animEffect transition="in" filter="fade">
                                      <p:cBhvr>
                                        <p:cTn id="28" dur="500"/>
                                        <p:tgtEl>
                                          <p:spTgt spid="5">
                                            <p:txEl>
                                              <p:pRg st="3" end="3"/>
                                            </p:txEl>
                                          </p:spTgt>
                                        </p:tgtEl>
                                      </p:cBhvr>
                                    </p:animEffect>
                                    <p:anim calcmode="lin" valueType="num">
                                      <p:cBhvr>
                                        <p:cTn id="29"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30" dur="5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1DE4D2C-86E5-4DF4-A0A4-07D921D95EED}"/>
              </a:ext>
            </a:extLst>
          </p:cNvPr>
          <p:cNvSpPr>
            <a:spLocks noGrp="1"/>
          </p:cNvSpPr>
          <p:nvPr>
            <p:ph type="title"/>
          </p:nvPr>
        </p:nvSpPr>
        <p:spPr/>
        <p:txBody>
          <a:bodyPr/>
          <a:lstStyle/>
          <a:p>
            <a:r>
              <a:rPr lang="en-US" b="1" dirty="0"/>
              <a:t>II. Message: Truth Matters</a:t>
            </a:r>
          </a:p>
        </p:txBody>
      </p:sp>
      <p:sp>
        <p:nvSpPr>
          <p:cNvPr id="5" name="Content Placeholder 4">
            <a:extLst>
              <a:ext uri="{FF2B5EF4-FFF2-40B4-BE49-F238E27FC236}">
                <a16:creationId xmlns:a16="http://schemas.microsoft.com/office/drawing/2014/main" id="{2D885392-D853-41D5-8ECB-51A63E4EDDF6}"/>
              </a:ext>
            </a:extLst>
          </p:cNvPr>
          <p:cNvSpPr>
            <a:spLocks noGrp="1"/>
          </p:cNvSpPr>
          <p:nvPr>
            <p:ph idx="1"/>
          </p:nvPr>
        </p:nvSpPr>
        <p:spPr>
          <a:xfrm>
            <a:off x="628650" y="1572703"/>
            <a:ext cx="8223520" cy="4351338"/>
          </a:xfrm>
        </p:spPr>
        <p:txBody>
          <a:bodyPr>
            <a:noAutofit/>
          </a:bodyPr>
          <a:lstStyle/>
          <a:p>
            <a:pPr marL="0" indent="0">
              <a:buNone/>
            </a:pPr>
            <a:r>
              <a:rPr lang="en-US" b="1" dirty="0"/>
              <a:t>2</a:t>
            </a:r>
            <a:r>
              <a:rPr lang="en-US" dirty="0"/>
              <a:t>. </a:t>
            </a:r>
            <a:r>
              <a:rPr lang="en-US" b="1" dirty="0"/>
              <a:t>Exemplify Righteousness</a:t>
            </a:r>
            <a:r>
              <a:rPr lang="en-US" dirty="0"/>
              <a:t>. v.14b</a:t>
            </a:r>
          </a:p>
          <a:p>
            <a:pPr marL="0" lvl="0" indent="0">
              <a:buNone/>
            </a:pPr>
            <a:r>
              <a:rPr lang="en-US" b="1" dirty="0"/>
              <a:t>Application:</a:t>
            </a:r>
          </a:p>
          <a:p>
            <a:pPr lvl="0"/>
            <a:r>
              <a:rPr lang="en-US" sz="4000" b="1" dirty="0"/>
              <a:t>Secondly</a:t>
            </a:r>
            <a:r>
              <a:rPr lang="en-US" sz="4000" dirty="0"/>
              <a:t>, we are to put on the practical aspect of this righteousness.</a:t>
            </a:r>
          </a:p>
          <a:p>
            <a:r>
              <a:rPr lang="en-US" sz="4000" dirty="0"/>
              <a:t>We are to live an obedient life conformed to God’s will.</a:t>
            </a:r>
          </a:p>
          <a:p>
            <a:r>
              <a:rPr lang="en-US" sz="4000" dirty="0"/>
              <a:t>Eph 4:24</a:t>
            </a:r>
          </a:p>
          <a:p>
            <a:pPr marL="0" indent="0">
              <a:buNone/>
            </a:pPr>
            <a:endParaRPr lang="en-US" sz="4400" dirty="0"/>
          </a:p>
          <a:p>
            <a:pPr lvl="0"/>
            <a:endParaRPr lang="en-US" dirty="0"/>
          </a:p>
          <a:p>
            <a:pPr lvl="0"/>
            <a:endParaRPr lang="en-US" dirty="0"/>
          </a:p>
          <a:p>
            <a:endParaRPr lang="en-US" sz="4400" dirty="0"/>
          </a:p>
          <a:p>
            <a:pPr marL="0" indent="0">
              <a:buNone/>
            </a:pPr>
            <a:endParaRPr lang="en-US" sz="3600" dirty="0"/>
          </a:p>
        </p:txBody>
      </p:sp>
    </p:spTree>
    <p:extLst>
      <p:ext uri="{BB962C8B-B14F-4D97-AF65-F5344CB8AC3E}">
        <p14:creationId xmlns:p14="http://schemas.microsoft.com/office/powerpoint/2010/main" val="21137900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animEffect transition="in" filter="fade">
                                      <p:cBhvr>
                                        <p:cTn id="7" dur="500"/>
                                        <p:tgtEl>
                                          <p:spTgt spid="5">
                                            <p:txEl>
                                              <p:pRg st="2" end="2"/>
                                            </p:txEl>
                                          </p:spTgt>
                                        </p:tgtEl>
                                      </p:cBhvr>
                                    </p:animEffect>
                                    <p:anim calcmode="lin" valueType="num">
                                      <p:cBhvr>
                                        <p:cTn id="8"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9" dur="5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3" end="3"/>
                                            </p:txEl>
                                          </p:spTgt>
                                        </p:tgtEl>
                                        <p:attrNameLst>
                                          <p:attrName>style.visibility</p:attrName>
                                        </p:attrNameLst>
                                      </p:cBhvr>
                                      <p:to>
                                        <p:strVal val="visible"/>
                                      </p:to>
                                    </p:set>
                                    <p:animEffect transition="in" filter="fade">
                                      <p:cBhvr>
                                        <p:cTn id="14" dur="500"/>
                                        <p:tgtEl>
                                          <p:spTgt spid="5">
                                            <p:txEl>
                                              <p:pRg st="3" end="3"/>
                                            </p:txEl>
                                          </p:spTgt>
                                        </p:tgtEl>
                                      </p:cBhvr>
                                    </p:animEffect>
                                    <p:anim calcmode="lin" valueType="num">
                                      <p:cBhvr>
                                        <p:cTn id="15"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16" dur="5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xEl>
                                              <p:pRg st="4" end="4"/>
                                            </p:txEl>
                                          </p:spTgt>
                                        </p:tgtEl>
                                        <p:attrNameLst>
                                          <p:attrName>style.visibility</p:attrName>
                                        </p:attrNameLst>
                                      </p:cBhvr>
                                      <p:to>
                                        <p:strVal val="visible"/>
                                      </p:to>
                                    </p:set>
                                    <p:animEffect transition="in" filter="fade">
                                      <p:cBhvr>
                                        <p:cTn id="21" dur="500"/>
                                        <p:tgtEl>
                                          <p:spTgt spid="5">
                                            <p:txEl>
                                              <p:pRg st="4" end="4"/>
                                            </p:txEl>
                                          </p:spTgt>
                                        </p:tgtEl>
                                      </p:cBhvr>
                                    </p:animEffect>
                                    <p:anim calcmode="lin" valueType="num">
                                      <p:cBhvr>
                                        <p:cTn id="22"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23" dur="5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1DE4D2C-86E5-4DF4-A0A4-07D921D95EED}"/>
              </a:ext>
            </a:extLst>
          </p:cNvPr>
          <p:cNvSpPr>
            <a:spLocks noGrp="1"/>
          </p:cNvSpPr>
          <p:nvPr>
            <p:ph type="title"/>
          </p:nvPr>
        </p:nvSpPr>
        <p:spPr/>
        <p:txBody>
          <a:bodyPr/>
          <a:lstStyle/>
          <a:p>
            <a:r>
              <a:rPr lang="en-US" b="1" dirty="0"/>
              <a:t>II. Message: Truth Matters</a:t>
            </a:r>
          </a:p>
        </p:txBody>
      </p:sp>
      <p:sp>
        <p:nvSpPr>
          <p:cNvPr id="5" name="Content Placeholder 4">
            <a:extLst>
              <a:ext uri="{FF2B5EF4-FFF2-40B4-BE49-F238E27FC236}">
                <a16:creationId xmlns:a16="http://schemas.microsoft.com/office/drawing/2014/main" id="{2D885392-D853-41D5-8ECB-51A63E4EDDF6}"/>
              </a:ext>
            </a:extLst>
          </p:cNvPr>
          <p:cNvSpPr>
            <a:spLocks noGrp="1"/>
          </p:cNvSpPr>
          <p:nvPr>
            <p:ph idx="1"/>
          </p:nvPr>
        </p:nvSpPr>
        <p:spPr>
          <a:xfrm>
            <a:off x="628650" y="1825625"/>
            <a:ext cx="8272159" cy="4351338"/>
          </a:xfrm>
        </p:spPr>
        <p:txBody>
          <a:bodyPr>
            <a:noAutofit/>
          </a:bodyPr>
          <a:lstStyle/>
          <a:p>
            <a:pPr marL="0" indent="0">
              <a:buNone/>
            </a:pPr>
            <a:r>
              <a:rPr lang="en-US" b="1" dirty="0"/>
              <a:t>2</a:t>
            </a:r>
            <a:r>
              <a:rPr lang="en-US" dirty="0"/>
              <a:t>. </a:t>
            </a:r>
            <a:r>
              <a:rPr lang="en-US" b="1" dirty="0"/>
              <a:t>Exemplify Righteousness</a:t>
            </a:r>
            <a:r>
              <a:rPr lang="en-US" dirty="0"/>
              <a:t>. v.14b</a:t>
            </a:r>
          </a:p>
          <a:p>
            <a:pPr marL="0" lvl="0" indent="0">
              <a:buNone/>
            </a:pPr>
            <a:r>
              <a:rPr lang="en-US" b="1" dirty="0"/>
              <a:t>Application:</a:t>
            </a:r>
          </a:p>
          <a:p>
            <a:pPr lvl="0"/>
            <a:r>
              <a:rPr lang="en-US" sz="4000" dirty="0"/>
              <a:t>We are to walk in all goodness, righteousness and truth.</a:t>
            </a:r>
          </a:p>
          <a:p>
            <a:pPr lvl="0"/>
            <a:r>
              <a:rPr lang="en-US" sz="4000" dirty="0"/>
              <a:t>There must be an evident progress of holiness practically seen and manifested in your life. </a:t>
            </a:r>
          </a:p>
          <a:p>
            <a:pPr marL="0" indent="0">
              <a:buNone/>
            </a:pPr>
            <a:endParaRPr lang="en-US" sz="4400" dirty="0"/>
          </a:p>
          <a:p>
            <a:pPr lvl="0"/>
            <a:endParaRPr lang="en-US" dirty="0"/>
          </a:p>
          <a:p>
            <a:pPr lvl="0"/>
            <a:endParaRPr lang="en-US" dirty="0"/>
          </a:p>
          <a:p>
            <a:endParaRPr lang="en-US" sz="4400" dirty="0"/>
          </a:p>
          <a:p>
            <a:pPr marL="0" indent="0">
              <a:buNone/>
            </a:pPr>
            <a:endParaRPr lang="en-US" sz="3600" dirty="0"/>
          </a:p>
        </p:txBody>
      </p:sp>
    </p:spTree>
    <p:extLst>
      <p:ext uri="{BB962C8B-B14F-4D97-AF65-F5344CB8AC3E}">
        <p14:creationId xmlns:p14="http://schemas.microsoft.com/office/powerpoint/2010/main" val="9764775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animEffect transition="in" filter="fade">
                                      <p:cBhvr>
                                        <p:cTn id="7" dur="500"/>
                                        <p:tgtEl>
                                          <p:spTgt spid="5">
                                            <p:txEl>
                                              <p:pRg st="2" end="2"/>
                                            </p:txEl>
                                          </p:spTgt>
                                        </p:tgtEl>
                                      </p:cBhvr>
                                    </p:animEffect>
                                    <p:anim calcmode="lin" valueType="num">
                                      <p:cBhvr>
                                        <p:cTn id="8"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9" dur="5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3" end="3"/>
                                            </p:txEl>
                                          </p:spTgt>
                                        </p:tgtEl>
                                        <p:attrNameLst>
                                          <p:attrName>style.visibility</p:attrName>
                                        </p:attrNameLst>
                                      </p:cBhvr>
                                      <p:to>
                                        <p:strVal val="visible"/>
                                      </p:to>
                                    </p:set>
                                    <p:animEffect transition="in" filter="fade">
                                      <p:cBhvr>
                                        <p:cTn id="14" dur="500"/>
                                        <p:tgtEl>
                                          <p:spTgt spid="5">
                                            <p:txEl>
                                              <p:pRg st="3" end="3"/>
                                            </p:txEl>
                                          </p:spTgt>
                                        </p:tgtEl>
                                      </p:cBhvr>
                                    </p:animEffect>
                                    <p:anim calcmode="lin" valueType="num">
                                      <p:cBhvr>
                                        <p:cTn id="15"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16" dur="5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1DE4D2C-86E5-4DF4-A0A4-07D921D95EED}"/>
              </a:ext>
            </a:extLst>
          </p:cNvPr>
          <p:cNvSpPr>
            <a:spLocks noGrp="1"/>
          </p:cNvSpPr>
          <p:nvPr>
            <p:ph type="title"/>
          </p:nvPr>
        </p:nvSpPr>
        <p:spPr>
          <a:xfrm>
            <a:off x="628650" y="315234"/>
            <a:ext cx="7886700" cy="1325563"/>
          </a:xfrm>
        </p:spPr>
        <p:txBody>
          <a:bodyPr/>
          <a:lstStyle/>
          <a:p>
            <a:r>
              <a:rPr lang="en-US" b="1" dirty="0"/>
              <a:t>II. Message: Truth Matters</a:t>
            </a:r>
          </a:p>
        </p:txBody>
      </p:sp>
      <p:sp>
        <p:nvSpPr>
          <p:cNvPr id="5" name="Content Placeholder 4">
            <a:extLst>
              <a:ext uri="{FF2B5EF4-FFF2-40B4-BE49-F238E27FC236}">
                <a16:creationId xmlns:a16="http://schemas.microsoft.com/office/drawing/2014/main" id="{2D885392-D853-41D5-8ECB-51A63E4EDDF6}"/>
              </a:ext>
            </a:extLst>
          </p:cNvPr>
          <p:cNvSpPr>
            <a:spLocks noGrp="1"/>
          </p:cNvSpPr>
          <p:nvPr>
            <p:ph idx="1"/>
          </p:nvPr>
        </p:nvSpPr>
        <p:spPr>
          <a:xfrm>
            <a:off x="628650" y="1640797"/>
            <a:ext cx="8223520" cy="4351338"/>
          </a:xfrm>
        </p:spPr>
        <p:txBody>
          <a:bodyPr>
            <a:noAutofit/>
          </a:bodyPr>
          <a:lstStyle/>
          <a:p>
            <a:pPr marL="0" indent="0">
              <a:buNone/>
            </a:pPr>
            <a:r>
              <a:rPr lang="en-US" b="1" dirty="0"/>
              <a:t>2</a:t>
            </a:r>
            <a:r>
              <a:rPr lang="en-US" dirty="0"/>
              <a:t>. </a:t>
            </a:r>
            <a:r>
              <a:rPr lang="en-US" b="1" dirty="0"/>
              <a:t>Exemplify Righteousness</a:t>
            </a:r>
            <a:r>
              <a:rPr lang="en-US" dirty="0"/>
              <a:t>. v.14b</a:t>
            </a:r>
          </a:p>
          <a:p>
            <a:pPr marL="0" lvl="0" indent="0">
              <a:buNone/>
            </a:pPr>
            <a:r>
              <a:rPr lang="en-US" b="1" dirty="0"/>
              <a:t>Application:</a:t>
            </a:r>
          </a:p>
          <a:p>
            <a:pPr lvl="0"/>
            <a:r>
              <a:rPr lang="en-US" sz="4000" dirty="0"/>
              <a:t>The enemy will malign you if there is a difference between your claim as believer of Christ and your practice. </a:t>
            </a:r>
          </a:p>
          <a:p>
            <a:pPr lvl="0"/>
            <a:r>
              <a:rPr lang="en-US" sz="4000" dirty="0"/>
              <a:t>Take care of your testimony.</a:t>
            </a:r>
          </a:p>
          <a:p>
            <a:pPr lvl="0"/>
            <a:r>
              <a:rPr lang="en-US" sz="4000" dirty="0"/>
              <a:t>Exemplify righteousness!</a:t>
            </a:r>
          </a:p>
          <a:p>
            <a:pPr lvl="0"/>
            <a:endParaRPr lang="en-US" dirty="0"/>
          </a:p>
          <a:p>
            <a:pPr lvl="0"/>
            <a:endParaRPr lang="en-US" dirty="0"/>
          </a:p>
          <a:p>
            <a:endParaRPr lang="en-US" sz="4400" dirty="0"/>
          </a:p>
          <a:p>
            <a:pPr marL="0" indent="0">
              <a:buNone/>
            </a:pPr>
            <a:endParaRPr lang="en-US" sz="3600" dirty="0"/>
          </a:p>
        </p:txBody>
      </p:sp>
    </p:spTree>
    <p:extLst>
      <p:ext uri="{BB962C8B-B14F-4D97-AF65-F5344CB8AC3E}">
        <p14:creationId xmlns:p14="http://schemas.microsoft.com/office/powerpoint/2010/main" val="5120091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animEffect transition="in" filter="fade">
                                      <p:cBhvr>
                                        <p:cTn id="7" dur="500"/>
                                        <p:tgtEl>
                                          <p:spTgt spid="5">
                                            <p:txEl>
                                              <p:pRg st="2" end="2"/>
                                            </p:txEl>
                                          </p:spTgt>
                                        </p:tgtEl>
                                      </p:cBhvr>
                                    </p:animEffect>
                                    <p:anim calcmode="lin" valueType="num">
                                      <p:cBhvr>
                                        <p:cTn id="8"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9" dur="5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3" end="3"/>
                                            </p:txEl>
                                          </p:spTgt>
                                        </p:tgtEl>
                                        <p:attrNameLst>
                                          <p:attrName>style.visibility</p:attrName>
                                        </p:attrNameLst>
                                      </p:cBhvr>
                                      <p:to>
                                        <p:strVal val="visible"/>
                                      </p:to>
                                    </p:set>
                                    <p:animEffect transition="in" filter="fade">
                                      <p:cBhvr>
                                        <p:cTn id="14" dur="500"/>
                                        <p:tgtEl>
                                          <p:spTgt spid="5">
                                            <p:txEl>
                                              <p:pRg st="3" end="3"/>
                                            </p:txEl>
                                          </p:spTgt>
                                        </p:tgtEl>
                                      </p:cBhvr>
                                    </p:animEffect>
                                    <p:anim calcmode="lin" valueType="num">
                                      <p:cBhvr>
                                        <p:cTn id="15"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16" dur="5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xEl>
                                              <p:pRg st="4" end="4"/>
                                            </p:txEl>
                                          </p:spTgt>
                                        </p:tgtEl>
                                        <p:attrNameLst>
                                          <p:attrName>style.visibility</p:attrName>
                                        </p:attrNameLst>
                                      </p:cBhvr>
                                      <p:to>
                                        <p:strVal val="visible"/>
                                      </p:to>
                                    </p:set>
                                    <p:animEffect transition="in" filter="fade">
                                      <p:cBhvr>
                                        <p:cTn id="21" dur="500"/>
                                        <p:tgtEl>
                                          <p:spTgt spid="5">
                                            <p:txEl>
                                              <p:pRg st="4" end="4"/>
                                            </p:txEl>
                                          </p:spTgt>
                                        </p:tgtEl>
                                      </p:cBhvr>
                                    </p:animEffect>
                                    <p:anim calcmode="lin" valueType="num">
                                      <p:cBhvr>
                                        <p:cTn id="22"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23" dur="5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1DE4D2C-86E5-4DF4-A0A4-07D921D95EED}"/>
              </a:ext>
            </a:extLst>
          </p:cNvPr>
          <p:cNvSpPr>
            <a:spLocks noGrp="1"/>
          </p:cNvSpPr>
          <p:nvPr>
            <p:ph type="title"/>
          </p:nvPr>
        </p:nvSpPr>
        <p:spPr/>
        <p:txBody>
          <a:bodyPr/>
          <a:lstStyle/>
          <a:p>
            <a:r>
              <a:rPr lang="en-US" b="1" dirty="0"/>
              <a:t>III. Conclusion</a:t>
            </a:r>
          </a:p>
        </p:txBody>
      </p:sp>
      <p:sp>
        <p:nvSpPr>
          <p:cNvPr id="5" name="Content Placeholder 4">
            <a:extLst>
              <a:ext uri="{FF2B5EF4-FFF2-40B4-BE49-F238E27FC236}">
                <a16:creationId xmlns:a16="http://schemas.microsoft.com/office/drawing/2014/main" id="{2D885392-D853-41D5-8ECB-51A63E4EDDF6}"/>
              </a:ext>
            </a:extLst>
          </p:cNvPr>
          <p:cNvSpPr>
            <a:spLocks noGrp="1"/>
          </p:cNvSpPr>
          <p:nvPr>
            <p:ph idx="1"/>
          </p:nvPr>
        </p:nvSpPr>
        <p:spPr>
          <a:xfrm>
            <a:off x="628650" y="1436520"/>
            <a:ext cx="8291614" cy="4351338"/>
          </a:xfrm>
        </p:spPr>
        <p:txBody>
          <a:bodyPr>
            <a:noAutofit/>
          </a:bodyPr>
          <a:lstStyle/>
          <a:p>
            <a:pPr lvl="0"/>
            <a:r>
              <a:rPr lang="en-US" sz="4000" dirty="0"/>
              <a:t>The assault on biblical truths and the battering on fundamentals of Christian faith is raging.</a:t>
            </a:r>
          </a:p>
          <a:p>
            <a:pPr lvl="0"/>
            <a:r>
              <a:rPr lang="en-US" sz="4000" dirty="0"/>
              <a:t>It will intensify as we approach eternity.</a:t>
            </a:r>
          </a:p>
          <a:p>
            <a:pPr lvl="0"/>
            <a:r>
              <a:rPr lang="en-US" sz="4000" dirty="0"/>
              <a:t>We are to contend earnestly for the faith.</a:t>
            </a:r>
          </a:p>
          <a:p>
            <a:pPr lvl="0"/>
            <a:r>
              <a:rPr lang="en-US" sz="4000" dirty="0"/>
              <a:t>Jude 1:3</a:t>
            </a:r>
          </a:p>
          <a:p>
            <a:pPr lvl="0"/>
            <a:endParaRPr lang="en-US" dirty="0"/>
          </a:p>
          <a:p>
            <a:endParaRPr lang="en-US" sz="4400" dirty="0"/>
          </a:p>
          <a:p>
            <a:pPr marL="0" indent="0">
              <a:buNone/>
            </a:pPr>
            <a:endParaRPr lang="en-US" sz="3600" dirty="0"/>
          </a:p>
        </p:txBody>
      </p:sp>
    </p:spTree>
    <p:extLst>
      <p:ext uri="{BB962C8B-B14F-4D97-AF65-F5344CB8AC3E}">
        <p14:creationId xmlns:p14="http://schemas.microsoft.com/office/powerpoint/2010/main" val="2258838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anim calcmode="lin" valueType="num">
                                      <p:cBhvr>
                                        <p:cTn id="8"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Effect transition="in" filter="fade">
                                      <p:cBhvr>
                                        <p:cTn id="14" dur="500"/>
                                        <p:tgtEl>
                                          <p:spTgt spid="5">
                                            <p:txEl>
                                              <p:pRg st="1" end="1"/>
                                            </p:txEl>
                                          </p:spTgt>
                                        </p:tgtEl>
                                      </p:cBhvr>
                                    </p:animEffect>
                                    <p:anim calcmode="lin" valueType="num">
                                      <p:cBhvr>
                                        <p:cTn id="1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6" dur="5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xEl>
                                              <p:pRg st="2" end="2"/>
                                            </p:txEl>
                                          </p:spTgt>
                                        </p:tgtEl>
                                        <p:attrNameLst>
                                          <p:attrName>style.visibility</p:attrName>
                                        </p:attrNameLst>
                                      </p:cBhvr>
                                      <p:to>
                                        <p:strVal val="visible"/>
                                      </p:to>
                                    </p:set>
                                    <p:animEffect transition="in" filter="fade">
                                      <p:cBhvr>
                                        <p:cTn id="21" dur="500"/>
                                        <p:tgtEl>
                                          <p:spTgt spid="5">
                                            <p:txEl>
                                              <p:pRg st="2" end="2"/>
                                            </p:txEl>
                                          </p:spTgt>
                                        </p:tgtEl>
                                      </p:cBhvr>
                                    </p:animEffect>
                                    <p:anim calcmode="lin" valueType="num">
                                      <p:cBhvr>
                                        <p:cTn id="22"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3" dur="5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5">
                                            <p:txEl>
                                              <p:pRg st="3" end="3"/>
                                            </p:txEl>
                                          </p:spTgt>
                                        </p:tgtEl>
                                        <p:attrNameLst>
                                          <p:attrName>style.visibility</p:attrName>
                                        </p:attrNameLst>
                                      </p:cBhvr>
                                      <p:to>
                                        <p:strVal val="visible"/>
                                      </p:to>
                                    </p:set>
                                    <p:animEffect transition="in" filter="fade">
                                      <p:cBhvr>
                                        <p:cTn id="28" dur="500"/>
                                        <p:tgtEl>
                                          <p:spTgt spid="5">
                                            <p:txEl>
                                              <p:pRg st="3" end="3"/>
                                            </p:txEl>
                                          </p:spTgt>
                                        </p:tgtEl>
                                      </p:cBhvr>
                                    </p:animEffect>
                                    <p:anim calcmode="lin" valueType="num">
                                      <p:cBhvr>
                                        <p:cTn id="29"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30" dur="5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1DE4D2C-86E5-4DF4-A0A4-07D921D95EED}"/>
              </a:ext>
            </a:extLst>
          </p:cNvPr>
          <p:cNvSpPr>
            <a:spLocks noGrp="1"/>
          </p:cNvSpPr>
          <p:nvPr>
            <p:ph type="title"/>
          </p:nvPr>
        </p:nvSpPr>
        <p:spPr/>
        <p:txBody>
          <a:bodyPr/>
          <a:lstStyle/>
          <a:p>
            <a:r>
              <a:rPr lang="en-US" b="1" dirty="0"/>
              <a:t>II. Conclusion</a:t>
            </a:r>
          </a:p>
        </p:txBody>
      </p:sp>
      <p:sp>
        <p:nvSpPr>
          <p:cNvPr id="5" name="Content Placeholder 4">
            <a:extLst>
              <a:ext uri="{FF2B5EF4-FFF2-40B4-BE49-F238E27FC236}">
                <a16:creationId xmlns:a16="http://schemas.microsoft.com/office/drawing/2014/main" id="{2D885392-D853-41D5-8ECB-51A63E4EDDF6}"/>
              </a:ext>
            </a:extLst>
          </p:cNvPr>
          <p:cNvSpPr>
            <a:spLocks noGrp="1"/>
          </p:cNvSpPr>
          <p:nvPr>
            <p:ph idx="1"/>
          </p:nvPr>
        </p:nvSpPr>
        <p:spPr>
          <a:xfrm>
            <a:off x="628650" y="1564227"/>
            <a:ext cx="8369435" cy="4351338"/>
          </a:xfrm>
        </p:spPr>
        <p:txBody>
          <a:bodyPr>
            <a:noAutofit/>
          </a:bodyPr>
          <a:lstStyle/>
          <a:p>
            <a:pPr lvl="0"/>
            <a:r>
              <a:rPr lang="en-US" sz="4000" dirty="0"/>
              <a:t>The truth is being undermined by false teachings and false teachers.</a:t>
            </a:r>
          </a:p>
          <a:p>
            <a:pPr lvl="0"/>
            <a:r>
              <a:rPr lang="en-US" sz="4000" dirty="0"/>
              <a:t>Eternity is at stake for everyone.</a:t>
            </a:r>
          </a:p>
          <a:p>
            <a:r>
              <a:rPr lang="en-US" sz="4000" dirty="0"/>
              <a:t>We are to vigorously contend to win the battle, not holding anything back, all for the truth of our Lord Jesus Christ and His teachings.</a:t>
            </a:r>
          </a:p>
          <a:p>
            <a:r>
              <a:rPr lang="en-US" sz="4000" dirty="0"/>
              <a:t>2 Cor 11:3-4</a:t>
            </a:r>
          </a:p>
          <a:p>
            <a:pPr lvl="0"/>
            <a:endParaRPr lang="en-US" sz="4000" dirty="0"/>
          </a:p>
          <a:p>
            <a:pPr lvl="0"/>
            <a:endParaRPr lang="en-US" sz="4000" dirty="0"/>
          </a:p>
          <a:p>
            <a:endParaRPr lang="en-US" sz="4000" dirty="0"/>
          </a:p>
          <a:p>
            <a:pPr marL="0" indent="0">
              <a:buNone/>
            </a:pPr>
            <a:endParaRPr lang="en-US" sz="4000" dirty="0"/>
          </a:p>
        </p:txBody>
      </p:sp>
    </p:spTree>
    <p:extLst>
      <p:ext uri="{BB962C8B-B14F-4D97-AF65-F5344CB8AC3E}">
        <p14:creationId xmlns:p14="http://schemas.microsoft.com/office/powerpoint/2010/main" val="17699137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anim calcmode="lin" valueType="num">
                                      <p:cBhvr>
                                        <p:cTn id="8"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Effect transition="in" filter="fade">
                                      <p:cBhvr>
                                        <p:cTn id="14" dur="500"/>
                                        <p:tgtEl>
                                          <p:spTgt spid="5">
                                            <p:txEl>
                                              <p:pRg st="1" end="1"/>
                                            </p:txEl>
                                          </p:spTgt>
                                        </p:tgtEl>
                                      </p:cBhvr>
                                    </p:animEffect>
                                    <p:anim calcmode="lin" valueType="num">
                                      <p:cBhvr>
                                        <p:cTn id="1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6" dur="5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xEl>
                                              <p:pRg st="2" end="2"/>
                                            </p:txEl>
                                          </p:spTgt>
                                        </p:tgtEl>
                                        <p:attrNameLst>
                                          <p:attrName>style.visibility</p:attrName>
                                        </p:attrNameLst>
                                      </p:cBhvr>
                                      <p:to>
                                        <p:strVal val="visible"/>
                                      </p:to>
                                    </p:set>
                                    <p:animEffect transition="in" filter="fade">
                                      <p:cBhvr>
                                        <p:cTn id="21" dur="500"/>
                                        <p:tgtEl>
                                          <p:spTgt spid="5">
                                            <p:txEl>
                                              <p:pRg st="2" end="2"/>
                                            </p:txEl>
                                          </p:spTgt>
                                        </p:tgtEl>
                                      </p:cBhvr>
                                    </p:animEffect>
                                    <p:anim calcmode="lin" valueType="num">
                                      <p:cBhvr>
                                        <p:cTn id="22"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3" dur="5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5">
                                            <p:txEl>
                                              <p:pRg st="3" end="3"/>
                                            </p:txEl>
                                          </p:spTgt>
                                        </p:tgtEl>
                                        <p:attrNameLst>
                                          <p:attrName>style.visibility</p:attrName>
                                        </p:attrNameLst>
                                      </p:cBhvr>
                                      <p:to>
                                        <p:strVal val="visible"/>
                                      </p:to>
                                    </p:set>
                                    <p:animEffect transition="in" filter="fade">
                                      <p:cBhvr>
                                        <p:cTn id="28" dur="500"/>
                                        <p:tgtEl>
                                          <p:spTgt spid="5">
                                            <p:txEl>
                                              <p:pRg st="3" end="3"/>
                                            </p:txEl>
                                          </p:spTgt>
                                        </p:tgtEl>
                                      </p:cBhvr>
                                    </p:animEffect>
                                    <p:anim calcmode="lin" valueType="num">
                                      <p:cBhvr>
                                        <p:cTn id="29"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30" dur="5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1DE4D2C-86E5-4DF4-A0A4-07D921D95EED}"/>
              </a:ext>
            </a:extLst>
          </p:cNvPr>
          <p:cNvSpPr>
            <a:spLocks noGrp="1"/>
          </p:cNvSpPr>
          <p:nvPr>
            <p:ph type="title"/>
          </p:nvPr>
        </p:nvSpPr>
        <p:spPr/>
        <p:txBody>
          <a:bodyPr/>
          <a:lstStyle/>
          <a:p>
            <a:r>
              <a:rPr lang="en-US" b="1" dirty="0"/>
              <a:t>II. Conclusion</a:t>
            </a:r>
          </a:p>
        </p:txBody>
      </p:sp>
      <p:sp>
        <p:nvSpPr>
          <p:cNvPr id="5" name="Content Placeholder 4">
            <a:extLst>
              <a:ext uri="{FF2B5EF4-FFF2-40B4-BE49-F238E27FC236}">
                <a16:creationId xmlns:a16="http://schemas.microsoft.com/office/drawing/2014/main" id="{2D885392-D853-41D5-8ECB-51A63E4EDDF6}"/>
              </a:ext>
            </a:extLst>
          </p:cNvPr>
          <p:cNvSpPr>
            <a:spLocks noGrp="1"/>
          </p:cNvSpPr>
          <p:nvPr>
            <p:ph idx="1"/>
          </p:nvPr>
        </p:nvSpPr>
        <p:spPr>
          <a:xfrm>
            <a:off x="628650" y="1689433"/>
            <a:ext cx="8291614" cy="4351338"/>
          </a:xfrm>
        </p:spPr>
        <p:txBody>
          <a:bodyPr>
            <a:noAutofit/>
          </a:bodyPr>
          <a:lstStyle/>
          <a:p>
            <a:pPr lvl="0"/>
            <a:r>
              <a:rPr lang="en-US" sz="4000" b="1" dirty="0"/>
              <a:t>What does it mean to fight for truth?</a:t>
            </a:r>
          </a:p>
          <a:p>
            <a:pPr lvl="0"/>
            <a:r>
              <a:rPr lang="en-US" sz="4000" dirty="0"/>
              <a:t>Build yourself up in the faith (Jude 1:20). </a:t>
            </a:r>
          </a:p>
          <a:p>
            <a:pPr lvl="0"/>
            <a:r>
              <a:rPr lang="en-US" sz="4000" dirty="0"/>
              <a:t>Pray in the Spirit always.</a:t>
            </a:r>
          </a:p>
          <a:p>
            <a:pPr lvl="0"/>
            <a:r>
              <a:rPr lang="en-US" sz="4000" dirty="0"/>
              <a:t>Live by faith and obedience to God. </a:t>
            </a:r>
          </a:p>
          <a:p>
            <a:pPr lvl="0"/>
            <a:r>
              <a:rPr lang="en-US" sz="4000" dirty="0"/>
              <a:t>Wait with hope. Titus 2:13</a:t>
            </a:r>
          </a:p>
          <a:p>
            <a:pPr lvl="0"/>
            <a:endParaRPr lang="en-US" dirty="0"/>
          </a:p>
          <a:p>
            <a:endParaRPr lang="en-US" sz="4400" dirty="0"/>
          </a:p>
          <a:p>
            <a:pPr marL="0" indent="0">
              <a:buNone/>
            </a:pPr>
            <a:endParaRPr lang="en-US" sz="3600" dirty="0"/>
          </a:p>
        </p:txBody>
      </p:sp>
    </p:spTree>
    <p:extLst>
      <p:ext uri="{BB962C8B-B14F-4D97-AF65-F5344CB8AC3E}">
        <p14:creationId xmlns:p14="http://schemas.microsoft.com/office/powerpoint/2010/main" val="35259027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anim calcmode="lin" valueType="num">
                                      <p:cBhvr>
                                        <p:cTn id="8"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Effect transition="in" filter="fade">
                                      <p:cBhvr>
                                        <p:cTn id="14" dur="500"/>
                                        <p:tgtEl>
                                          <p:spTgt spid="5">
                                            <p:txEl>
                                              <p:pRg st="1" end="1"/>
                                            </p:txEl>
                                          </p:spTgt>
                                        </p:tgtEl>
                                      </p:cBhvr>
                                    </p:animEffect>
                                    <p:anim calcmode="lin" valueType="num">
                                      <p:cBhvr>
                                        <p:cTn id="1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6" dur="5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xEl>
                                              <p:pRg st="2" end="2"/>
                                            </p:txEl>
                                          </p:spTgt>
                                        </p:tgtEl>
                                        <p:attrNameLst>
                                          <p:attrName>style.visibility</p:attrName>
                                        </p:attrNameLst>
                                      </p:cBhvr>
                                      <p:to>
                                        <p:strVal val="visible"/>
                                      </p:to>
                                    </p:set>
                                    <p:animEffect transition="in" filter="fade">
                                      <p:cBhvr>
                                        <p:cTn id="21" dur="500"/>
                                        <p:tgtEl>
                                          <p:spTgt spid="5">
                                            <p:txEl>
                                              <p:pRg st="2" end="2"/>
                                            </p:txEl>
                                          </p:spTgt>
                                        </p:tgtEl>
                                      </p:cBhvr>
                                    </p:animEffect>
                                    <p:anim calcmode="lin" valueType="num">
                                      <p:cBhvr>
                                        <p:cTn id="22"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3" dur="5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5">
                                            <p:txEl>
                                              <p:pRg st="3" end="3"/>
                                            </p:txEl>
                                          </p:spTgt>
                                        </p:tgtEl>
                                        <p:attrNameLst>
                                          <p:attrName>style.visibility</p:attrName>
                                        </p:attrNameLst>
                                      </p:cBhvr>
                                      <p:to>
                                        <p:strVal val="visible"/>
                                      </p:to>
                                    </p:set>
                                    <p:animEffect transition="in" filter="fade">
                                      <p:cBhvr>
                                        <p:cTn id="28" dur="500"/>
                                        <p:tgtEl>
                                          <p:spTgt spid="5">
                                            <p:txEl>
                                              <p:pRg st="3" end="3"/>
                                            </p:txEl>
                                          </p:spTgt>
                                        </p:tgtEl>
                                      </p:cBhvr>
                                    </p:animEffect>
                                    <p:anim calcmode="lin" valueType="num">
                                      <p:cBhvr>
                                        <p:cTn id="29"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30" dur="5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5">
                                            <p:txEl>
                                              <p:pRg st="4" end="4"/>
                                            </p:txEl>
                                          </p:spTgt>
                                        </p:tgtEl>
                                        <p:attrNameLst>
                                          <p:attrName>style.visibility</p:attrName>
                                        </p:attrNameLst>
                                      </p:cBhvr>
                                      <p:to>
                                        <p:strVal val="visible"/>
                                      </p:to>
                                    </p:set>
                                    <p:animEffect transition="in" filter="fade">
                                      <p:cBhvr>
                                        <p:cTn id="35" dur="500"/>
                                        <p:tgtEl>
                                          <p:spTgt spid="5">
                                            <p:txEl>
                                              <p:pRg st="4" end="4"/>
                                            </p:txEl>
                                          </p:spTgt>
                                        </p:tgtEl>
                                      </p:cBhvr>
                                    </p:animEffect>
                                    <p:anim calcmode="lin" valueType="num">
                                      <p:cBhvr>
                                        <p:cTn id="36"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7" dur="5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1DE4D2C-86E5-4DF4-A0A4-07D921D95EED}"/>
              </a:ext>
            </a:extLst>
          </p:cNvPr>
          <p:cNvSpPr>
            <a:spLocks noGrp="1"/>
          </p:cNvSpPr>
          <p:nvPr>
            <p:ph type="title"/>
          </p:nvPr>
        </p:nvSpPr>
        <p:spPr/>
        <p:txBody>
          <a:bodyPr/>
          <a:lstStyle/>
          <a:p>
            <a:r>
              <a:rPr lang="en-US" b="1" dirty="0"/>
              <a:t>I. Introduction</a:t>
            </a:r>
          </a:p>
        </p:txBody>
      </p:sp>
      <p:sp>
        <p:nvSpPr>
          <p:cNvPr id="5" name="Content Placeholder 4">
            <a:extLst>
              <a:ext uri="{FF2B5EF4-FFF2-40B4-BE49-F238E27FC236}">
                <a16:creationId xmlns:a16="http://schemas.microsoft.com/office/drawing/2014/main" id="{2D885392-D853-41D5-8ECB-51A63E4EDDF6}"/>
              </a:ext>
            </a:extLst>
          </p:cNvPr>
          <p:cNvSpPr>
            <a:spLocks noGrp="1"/>
          </p:cNvSpPr>
          <p:nvPr>
            <p:ph idx="1"/>
          </p:nvPr>
        </p:nvSpPr>
        <p:spPr>
          <a:xfrm>
            <a:off x="628650" y="1648337"/>
            <a:ext cx="7886700" cy="4351338"/>
          </a:xfrm>
        </p:spPr>
        <p:txBody>
          <a:bodyPr>
            <a:noAutofit/>
          </a:bodyPr>
          <a:lstStyle/>
          <a:p>
            <a:pPr lvl="0"/>
            <a:r>
              <a:rPr lang="en-US" sz="4000" dirty="0"/>
              <a:t>Christ Himself, is our full armor, capable of protecting us from every onslaught of the devil.</a:t>
            </a:r>
          </a:p>
          <a:p>
            <a:pPr lvl="0"/>
            <a:r>
              <a:rPr lang="en-US" sz="4000" dirty="0"/>
              <a:t>Romans 13:14</a:t>
            </a:r>
          </a:p>
        </p:txBody>
      </p:sp>
    </p:spTree>
    <p:extLst>
      <p:ext uri="{BB962C8B-B14F-4D97-AF65-F5344CB8AC3E}">
        <p14:creationId xmlns:p14="http://schemas.microsoft.com/office/powerpoint/2010/main" val="42008063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anim calcmode="lin" valueType="num">
                                      <p:cBhvr>
                                        <p:cTn id="8"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Effect transition="in" filter="fade">
                                      <p:cBhvr>
                                        <p:cTn id="14" dur="500"/>
                                        <p:tgtEl>
                                          <p:spTgt spid="5">
                                            <p:txEl>
                                              <p:pRg st="1" end="1"/>
                                            </p:txEl>
                                          </p:spTgt>
                                        </p:tgtEl>
                                      </p:cBhvr>
                                    </p:animEffect>
                                    <p:anim calcmode="lin" valueType="num">
                                      <p:cBhvr>
                                        <p:cTn id="1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6" dur="5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1DE4D2C-86E5-4DF4-A0A4-07D921D95EED}"/>
              </a:ext>
            </a:extLst>
          </p:cNvPr>
          <p:cNvSpPr>
            <a:spLocks noGrp="1"/>
          </p:cNvSpPr>
          <p:nvPr>
            <p:ph type="title"/>
          </p:nvPr>
        </p:nvSpPr>
        <p:spPr>
          <a:xfrm>
            <a:off x="628650" y="-59774"/>
            <a:ext cx="7886700" cy="1325563"/>
          </a:xfrm>
        </p:spPr>
        <p:txBody>
          <a:bodyPr/>
          <a:lstStyle/>
          <a:p>
            <a:r>
              <a:rPr lang="en-US" b="1" dirty="0"/>
              <a:t>I. Introduction</a:t>
            </a:r>
          </a:p>
        </p:txBody>
      </p:sp>
      <p:sp>
        <p:nvSpPr>
          <p:cNvPr id="5" name="Content Placeholder 4">
            <a:extLst>
              <a:ext uri="{FF2B5EF4-FFF2-40B4-BE49-F238E27FC236}">
                <a16:creationId xmlns:a16="http://schemas.microsoft.com/office/drawing/2014/main" id="{2D885392-D853-41D5-8ECB-51A63E4EDDF6}"/>
              </a:ext>
            </a:extLst>
          </p:cNvPr>
          <p:cNvSpPr>
            <a:spLocks noGrp="1"/>
          </p:cNvSpPr>
          <p:nvPr>
            <p:ph idx="1"/>
          </p:nvPr>
        </p:nvSpPr>
        <p:spPr>
          <a:xfrm>
            <a:off x="628650" y="1060513"/>
            <a:ext cx="7886700" cy="4351338"/>
          </a:xfrm>
        </p:spPr>
        <p:txBody>
          <a:bodyPr>
            <a:noAutofit/>
          </a:bodyPr>
          <a:lstStyle/>
          <a:p>
            <a:pPr lvl="0"/>
            <a:r>
              <a:rPr lang="en-US" sz="4000" b="1" dirty="0"/>
              <a:t>The full armor of God</a:t>
            </a:r>
            <a:r>
              <a:rPr lang="en-US" sz="4000" dirty="0"/>
              <a:t>. Eph 6:14-17.</a:t>
            </a:r>
          </a:p>
          <a:p>
            <a:pPr lvl="0"/>
            <a:r>
              <a:rPr lang="en-US" sz="4000" i="1" dirty="0"/>
              <a:t>the belt of truth; the breastplate of righteousness; </a:t>
            </a:r>
            <a:endParaRPr lang="en-US" sz="4000" dirty="0"/>
          </a:p>
          <a:p>
            <a:pPr lvl="0"/>
            <a:r>
              <a:rPr lang="en-US" sz="4000" i="1" dirty="0"/>
              <a:t>the sandals of the preparation of the gospel of peace; </a:t>
            </a:r>
            <a:endParaRPr lang="en-US" sz="4000" dirty="0"/>
          </a:p>
          <a:p>
            <a:pPr lvl="0"/>
            <a:r>
              <a:rPr lang="en-US" sz="4000" i="1" dirty="0"/>
              <a:t>the shield of faith; the helmet of salvation; </a:t>
            </a:r>
            <a:endParaRPr lang="en-US" sz="4000" dirty="0"/>
          </a:p>
          <a:p>
            <a:r>
              <a:rPr lang="en-US" sz="4000" i="1" dirty="0"/>
              <a:t>and the sword of the Spirit, which is the word of God</a:t>
            </a:r>
            <a:endParaRPr lang="en-US" sz="4000" dirty="0"/>
          </a:p>
        </p:txBody>
      </p:sp>
    </p:spTree>
    <p:extLst>
      <p:ext uri="{BB962C8B-B14F-4D97-AF65-F5344CB8AC3E}">
        <p14:creationId xmlns:p14="http://schemas.microsoft.com/office/powerpoint/2010/main" val="8380262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anim calcmode="lin" valueType="num">
                                      <p:cBhvr>
                                        <p:cTn id="8"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Effect transition="in" filter="fade">
                                      <p:cBhvr>
                                        <p:cTn id="14" dur="500"/>
                                        <p:tgtEl>
                                          <p:spTgt spid="5">
                                            <p:txEl>
                                              <p:pRg st="1" end="1"/>
                                            </p:txEl>
                                          </p:spTgt>
                                        </p:tgtEl>
                                      </p:cBhvr>
                                    </p:animEffect>
                                    <p:anim calcmode="lin" valueType="num">
                                      <p:cBhvr>
                                        <p:cTn id="1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6" dur="5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xEl>
                                              <p:pRg st="2" end="2"/>
                                            </p:txEl>
                                          </p:spTgt>
                                        </p:tgtEl>
                                        <p:attrNameLst>
                                          <p:attrName>style.visibility</p:attrName>
                                        </p:attrNameLst>
                                      </p:cBhvr>
                                      <p:to>
                                        <p:strVal val="visible"/>
                                      </p:to>
                                    </p:set>
                                    <p:animEffect transition="in" filter="fade">
                                      <p:cBhvr>
                                        <p:cTn id="21" dur="500"/>
                                        <p:tgtEl>
                                          <p:spTgt spid="5">
                                            <p:txEl>
                                              <p:pRg st="2" end="2"/>
                                            </p:txEl>
                                          </p:spTgt>
                                        </p:tgtEl>
                                      </p:cBhvr>
                                    </p:animEffect>
                                    <p:anim calcmode="lin" valueType="num">
                                      <p:cBhvr>
                                        <p:cTn id="22"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3" dur="5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5">
                                            <p:txEl>
                                              <p:pRg st="3" end="3"/>
                                            </p:txEl>
                                          </p:spTgt>
                                        </p:tgtEl>
                                        <p:attrNameLst>
                                          <p:attrName>style.visibility</p:attrName>
                                        </p:attrNameLst>
                                      </p:cBhvr>
                                      <p:to>
                                        <p:strVal val="visible"/>
                                      </p:to>
                                    </p:set>
                                    <p:animEffect transition="in" filter="fade">
                                      <p:cBhvr>
                                        <p:cTn id="28" dur="500"/>
                                        <p:tgtEl>
                                          <p:spTgt spid="5">
                                            <p:txEl>
                                              <p:pRg st="3" end="3"/>
                                            </p:txEl>
                                          </p:spTgt>
                                        </p:tgtEl>
                                      </p:cBhvr>
                                    </p:animEffect>
                                    <p:anim calcmode="lin" valueType="num">
                                      <p:cBhvr>
                                        <p:cTn id="29"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30" dur="5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5">
                                            <p:txEl>
                                              <p:pRg st="4" end="4"/>
                                            </p:txEl>
                                          </p:spTgt>
                                        </p:tgtEl>
                                        <p:attrNameLst>
                                          <p:attrName>style.visibility</p:attrName>
                                        </p:attrNameLst>
                                      </p:cBhvr>
                                      <p:to>
                                        <p:strVal val="visible"/>
                                      </p:to>
                                    </p:set>
                                    <p:animEffect transition="in" filter="fade">
                                      <p:cBhvr>
                                        <p:cTn id="35" dur="500"/>
                                        <p:tgtEl>
                                          <p:spTgt spid="5">
                                            <p:txEl>
                                              <p:pRg st="4" end="4"/>
                                            </p:txEl>
                                          </p:spTgt>
                                        </p:tgtEl>
                                      </p:cBhvr>
                                    </p:animEffect>
                                    <p:anim calcmode="lin" valueType="num">
                                      <p:cBhvr>
                                        <p:cTn id="36"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7" dur="5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1DE4D2C-86E5-4DF4-A0A4-07D921D95EED}"/>
              </a:ext>
            </a:extLst>
          </p:cNvPr>
          <p:cNvSpPr>
            <a:spLocks noGrp="1"/>
          </p:cNvSpPr>
          <p:nvPr>
            <p:ph type="title"/>
          </p:nvPr>
        </p:nvSpPr>
        <p:spPr>
          <a:xfrm>
            <a:off x="628650" y="206503"/>
            <a:ext cx="7886700" cy="1325563"/>
          </a:xfrm>
        </p:spPr>
        <p:txBody>
          <a:bodyPr/>
          <a:lstStyle/>
          <a:p>
            <a:r>
              <a:rPr lang="en-US" b="1" dirty="0"/>
              <a:t>I. Introduction</a:t>
            </a:r>
          </a:p>
        </p:txBody>
      </p:sp>
      <p:sp>
        <p:nvSpPr>
          <p:cNvPr id="5" name="Content Placeholder 4">
            <a:extLst>
              <a:ext uri="{FF2B5EF4-FFF2-40B4-BE49-F238E27FC236}">
                <a16:creationId xmlns:a16="http://schemas.microsoft.com/office/drawing/2014/main" id="{2D885392-D853-41D5-8ECB-51A63E4EDDF6}"/>
              </a:ext>
            </a:extLst>
          </p:cNvPr>
          <p:cNvSpPr>
            <a:spLocks noGrp="1"/>
          </p:cNvSpPr>
          <p:nvPr>
            <p:ph idx="1"/>
          </p:nvPr>
        </p:nvSpPr>
        <p:spPr>
          <a:xfrm>
            <a:off x="628650" y="1284447"/>
            <a:ext cx="7886700" cy="4351338"/>
          </a:xfrm>
        </p:spPr>
        <p:txBody>
          <a:bodyPr>
            <a:noAutofit/>
          </a:bodyPr>
          <a:lstStyle/>
          <a:p>
            <a:pPr lvl="0"/>
            <a:r>
              <a:rPr lang="en-US" sz="4000" dirty="0"/>
              <a:t>Read v. 14</a:t>
            </a:r>
          </a:p>
          <a:p>
            <a:r>
              <a:rPr lang="en-US" sz="4000" i="1" dirty="0"/>
              <a:t>“the belt of truth and the breastplate of righteousness”.</a:t>
            </a:r>
            <a:endParaRPr lang="en-US" sz="4000" dirty="0"/>
          </a:p>
          <a:p>
            <a:r>
              <a:rPr lang="en-US" sz="4000" dirty="0"/>
              <a:t>Truth is under attack, and much is at stake.</a:t>
            </a:r>
          </a:p>
          <a:p>
            <a:r>
              <a:rPr lang="en-US" sz="4000" dirty="0"/>
              <a:t>There is a massive tidal wave of anti-intellectualism. </a:t>
            </a:r>
          </a:p>
          <a:p>
            <a:pPr lvl="0"/>
            <a:endParaRPr lang="en-US" sz="4000" dirty="0"/>
          </a:p>
        </p:txBody>
      </p:sp>
    </p:spTree>
    <p:extLst>
      <p:ext uri="{BB962C8B-B14F-4D97-AF65-F5344CB8AC3E}">
        <p14:creationId xmlns:p14="http://schemas.microsoft.com/office/powerpoint/2010/main" val="29508071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anim calcmode="lin" valueType="num">
                                      <p:cBhvr>
                                        <p:cTn id="8"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Effect transition="in" filter="fade">
                                      <p:cBhvr>
                                        <p:cTn id="14" dur="500"/>
                                        <p:tgtEl>
                                          <p:spTgt spid="5">
                                            <p:txEl>
                                              <p:pRg st="1" end="1"/>
                                            </p:txEl>
                                          </p:spTgt>
                                        </p:tgtEl>
                                      </p:cBhvr>
                                    </p:animEffect>
                                    <p:anim calcmode="lin" valueType="num">
                                      <p:cBhvr>
                                        <p:cTn id="1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6" dur="5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xEl>
                                              <p:pRg st="2" end="2"/>
                                            </p:txEl>
                                          </p:spTgt>
                                        </p:tgtEl>
                                        <p:attrNameLst>
                                          <p:attrName>style.visibility</p:attrName>
                                        </p:attrNameLst>
                                      </p:cBhvr>
                                      <p:to>
                                        <p:strVal val="visible"/>
                                      </p:to>
                                    </p:set>
                                    <p:animEffect transition="in" filter="fade">
                                      <p:cBhvr>
                                        <p:cTn id="21" dur="500"/>
                                        <p:tgtEl>
                                          <p:spTgt spid="5">
                                            <p:txEl>
                                              <p:pRg st="2" end="2"/>
                                            </p:txEl>
                                          </p:spTgt>
                                        </p:tgtEl>
                                      </p:cBhvr>
                                    </p:animEffect>
                                    <p:anim calcmode="lin" valueType="num">
                                      <p:cBhvr>
                                        <p:cTn id="22"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3" dur="5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5">
                                            <p:txEl>
                                              <p:pRg st="3" end="3"/>
                                            </p:txEl>
                                          </p:spTgt>
                                        </p:tgtEl>
                                        <p:attrNameLst>
                                          <p:attrName>style.visibility</p:attrName>
                                        </p:attrNameLst>
                                      </p:cBhvr>
                                      <p:to>
                                        <p:strVal val="visible"/>
                                      </p:to>
                                    </p:set>
                                    <p:animEffect transition="in" filter="fade">
                                      <p:cBhvr>
                                        <p:cTn id="28" dur="500"/>
                                        <p:tgtEl>
                                          <p:spTgt spid="5">
                                            <p:txEl>
                                              <p:pRg st="3" end="3"/>
                                            </p:txEl>
                                          </p:spTgt>
                                        </p:tgtEl>
                                      </p:cBhvr>
                                    </p:animEffect>
                                    <p:anim calcmode="lin" valueType="num">
                                      <p:cBhvr>
                                        <p:cTn id="29"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30" dur="5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1DE4D2C-86E5-4DF4-A0A4-07D921D95EED}"/>
              </a:ext>
            </a:extLst>
          </p:cNvPr>
          <p:cNvSpPr>
            <a:spLocks noGrp="1"/>
          </p:cNvSpPr>
          <p:nvPr>
            <p:ph type="title"/>
          </p:nvPr>
        </p:nvSpPr>
        <p:spPr/>
        <p:txBody>
          <a:bodyPr/>
          <a:lstStyle/>
          <a:p>
            <a:r>
              <a:rPr lang="en-US" b="1" dirty="0"/>
              <a:t>I. Introduction</a:t>
            </a:r>
          </a:p>
        </p:txBody>
      </p:sp>
      <p:sp>
        <p:nvSpPr>
          <p:cNvPr id="5" name="Content Placeholder 4">
            <a:extLst>
              <a:ext uri="{FF2B5EF4-FFF2-40B4-BE49-F238E27FC236}">
                <a16:creationId xmlns:a16="http://schemas.microsoft.com/office/drawing/2014/main" id="{2D885392-D853-41D5-8ECB-51A63E4EDDF6}"/>
              </a:ext>
            </a:extLst>
          </p:cNvPr>
          <p:cNvSpPr>
            <a:spLocks noGrp="1"/>
          </p:cNvSpPr>
          <p:nvPr>
            <p:ph idx="1"/>
          </p:nvPr>
        </p:nvSpPr>
        <p:spPr>
          <a:xfrm>
            <a:off x="628650" y="1471062"/>
            <a:ext cx="7886700" cy="4351338"/>
          </a:xfrm>
        </p:spPr>
        <p:txBody>
          <a:bodyPr>
            <a:noAutofit/>
          </a:bodyPr>
          <a:lstStyle/>
          <a:p>
            <a:pPr lvl="0"/>
            <a:r>
              <a:rPr lang="en-US" sz="4000" dirty="0"/>
              <a:t>There is historical revisionism to suppress the truth.</a:t>
            </a:r>
          </a:p>
          <a:p>
            <a:r>
              <a:rPr lang="en-US" sz="4000" dirty="0"/>
              <a:t>Tragically, it has flooded into the church too.</a:t>
            </a:r>
          </a:p>
          <a:p>
            <a:r>
              <a:rPr lang="en-US" sz="4000" dirty="0"/>
              <a:t>Truth has become relative.</a:t>
            </a:r>
          </a:p>
          <a:p>
            <a:r>
              <a:rPr lang="en-US" sz="4000" dirty="0"/>
              <a:t>People believe that truth can’t be established. </a:t>
            </a:r>
          </a:p>
        </p:txBody>
      </p:sp>
    </p:spTree>
    <p:extLst>
      <p:ext uri="{BB962C8B-B14F-4D97-AF65-F5344CB8AC3E}">
        <p14:creationId xmlns:p14="http://schemas.microsoft.com/office/powerpoint/2010/main" val="5901011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anim calcmode="lin" valueType="num">
                                      <p:cBhvr>
                                        <p:cTn id="8"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Effect transition="in" filter="fade">
                                      <p:cBhvr>
                                        <p:cTn id="14" dur="500"/>
                                        <p:tgtEl>
                                          <p:spTgt spid="5">
                                            <p:txEl>
                                              <p:pRg st="1" end="1"/>
                                            </p:txEl>
                                          </p:spTgt>
                                        </p:tgtEl>
                                      </p:cBhvr>
                                    </p:animEffect>
                                    <p:anim calcmode="lin" valueType="num">
                                      <p:cBhvr>
                                        <p:cTn id="1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6" dur="5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xEl>
                                              <p:pRg st="2" end="2"/>
                                            </p:txEl>
                                          </p:spTgt>
                                        </p:tgtEl>
                                        <p:attrNameLst>
                                          <p:attrName>style.visibility</p:attrName>
                                        </p:attrNameLst>
                                      </p:cBhvr>
                                      <p:to>
                                        <p:strVal val="visible"/>
                                      </p:to>
                                    </p:set>
                                    <p:animEffect transition="in" filter="fade">
                                      <p:cBhvr>
                                        <p:cTn id="21" dur="500"/>
                                        <p:tgtEl>
                                          <p:spTgt spid="5">
                                            <p:txEl>
                                              <p:pRg st="2" end="2"/>
                                            </p:txEl>
                                          </p:spTgt>
                                        </p:tgtEl>
                                      </p:cBhvr>
                                    </p:animEffect>
                                    <p:anim calcmode="lin" valueType="num">
                                      <p:cBhvr>
                                        <p:cTn id="22"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3" dur="5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5">
                                            <p:txEl>
                                              <p:pRg st="3" end="3"/>
                                            </p:txEl>
                                          </p:spTgt>
                                        </p:tgtEl>
                                        <p:attrNameLst>
                                          <p:attrName>style.visibility</p:attrName>
                                        </p:attrNameLst>
                                      </p:cBhvr>
                                      <p:to>
                                        <p:strVal val="visible"/>
                                      </p:to>
                                    </p:set>
                                    <p:animEffect transition="in" filter="fade">
                                      <p:cBhvr>
                                        <p:cTn id="28" dur="500"/>
                                        <p:tgtEl>
                                          <p:spTgt spid="5">
                                            <p:txEl>
                                              <p:pRg st="3" end="3"/>
                                            </p:txEl>
                                          </p:spTgt>
                                        </p:tgtEl>
                                      </p:cBhvr>
                                    </p:animEffect>
                                    <p:anim calcmode="lin" valueType="num">
                                      <p:cBhvr>
                                        <p:cTn id="29"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30" dur="5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1DE4D2C-86E5-4DF4-A0A4-07D921D95EED}"/>
              </a:ext>
            </a:extLst>
          </p:cNvPr>
          <p:cNvSpPr>
            <a:spLocks noGrp="1"/>
          </p:cNvSpPr>
          <p:nvPr>
            <p:ph type="title"/>
          </p:nvPr>
        </p:nvSpPr>
        <p:spPr/>
        <p:txBody>
          <a:bodyPr/>
          <a:lstStyle/>
          <a:p>
            <a:r>
              <a:rPr lang="en-US" b="1" dirty="0"/>
              <a:t>I. Introduction</a:t>
            </a:r>
          </a:p>
        </p:txBody>
      </p:sp>
      <p:sp>
        <p:nvSpPr>
          <p:cNvPr id="5" name="Content Placeholder 4">
            <a:extLst>
              <a:ext uri="{FF2B5EF4-FFF2-40B4-BE49-F238E27FC236}">
                <a16:creationId xmlns:a16="http://schemas.microsoft.com/office/drawing/2014/main" id="{2D885392-D853-41D5-8ECB-51A63E4EDDF6}"/>
              </a:ext>
            </a:extLst>
          </p:cNvPr>
          <p:cNvSpPr>
            <a:spLocks noGrp="1"/>
          </p:cNvSpPr>
          <p:nvPr>
            <p:ph idx="1"/>
          </p:nvPr>
        </p:nvSpPr>
        <p:spPr/>
        <p:txBody>
          <a:bodyPr>
            <a:noAutofit/>
          </a:bodyPr>
          <a:lstStyle/>
          <a:p>
            <a:pPr lvl="0"/>
            <a:r>
              <a:rPr lang="en-US" sz="4000" dirty="0"/>
              <a:t>We need to be deliberately passionate about fighting and exposing those who are behind these attacks.</a:t>
            </a:r>
          </a:p>
          <a:p>
            <a:pPr lvl="0"/>
            <a:r>
              <a:rPr lang="en-US" sz="4000" dirty="0"/>
              <a:t>There is no middle ground―no safe zone for the uncommitted in this war. </a:t>
            </a:r>
          </a:p>
          <a:p>
            <a:pPr lvl="0"/>
            <a:endParaRPr lang="en-US" sz="4000" dirty="0"/>
          </a:p>
        </p:txBody>
      </p:sp>
    </p:spTree>
    <p:extLst>
      <p:ext uri="{BB962C8B-B14F-4D97-AF65-F5344CB8AC3E}">
        <p14:creationId xmlns:p14="http://schemas.microsoft.com/office/powerpoint/2010/main" val="1002667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anim calcmode="lin" valueType="num">
                                      <p:cBhvr>
                                        <p:cTn id="8"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Effect transition="in" filter="fade">
                                      <p:cBhvr>
                                        <p:cTn id="14" dur="500"/>
                                        <p:tgtEl>
                                          <p:spTgt spid="5">
                                            <p:txEl>
                                              <p:pRg st="1" end="1"/>
                                            </p:txEl>
                                          </p:spTgt>
                                        </p:tgtEl>
                                      </p:cBhvr>
                                    </p:animEffect>
                                    <p:anim calcmode="lin" valueType="num">
                                      <p:cBhvr>
                                        <p:cTn id="1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6" dur="5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561</TotalTime>
  <Words>2102</Words>
  <Application>Microsoft Office PowerPoint</Application>
  <PresentationFormat>On-screen Show (4:3)</PresentationFormat>
  <Paragraphs>267</Paragraphs>
  <Slides>45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45</vt:i4>
      </vt:variant>
    </vt:vector>
  </HeadingPairs>
  <TitlesOfParts>
    <vt:vector size="49" baseType="lpstr">
      <vt:lpstr>Arial</vt:lpstr>
      <vt:lpstr>Calibri</vt:lpstr>
      <vt:lpstr>Calibri Light</vt:lpstr>
      <vt:lpstr>Office Theme</vt:lpstr>
      <vt:lpstr>Truth Matters</vt:lpstr>
      <vt:lpstr>I. Introduction</vt:lpstr>
      <vt:lpstr>I. Introduction</vt:lpstr>
      <vt:lpstr>I. Introduction</vt:lpstr>
      <vt:lpstr>I. Introduction</vt:lpstr>
      <vt:lpstr>I. Introduction</vt:lpstr>
      <vt:lpstr>I. Introduction</vt:lpstr>
      <vt:lpstr>I. Introduction</vt:lpstr>
      <vt:lpstr>I. Introduction</vt:lpstr>
      <vt:lpstr>II. Message: Truth Matters</vt:lpstr>
      <vt:lpstr>II. Message: Truth Matters</vt:lpstr>
      <vt:lpstr>II. Message: Truth Matters</vt:lpstr>
      <vt:lpstr>II. Message: Truth Matters</vt:lpstr>
      <vt:lpstr>II. Message: Truth Matters</vt:lpstr>
      <vt:lpstr>II. Message: Truth Matters</vt:lpstr>
      <vt:lpstr>II. Message: Truth Matters</vt:lpstr>
      <vt:lpstr>II. Message: Truth Matters</vt:lpstr>
      <vt:lpstr>II. Message: Truth Matters</vt:lpstr>
      <vt:lpstr>II. Message: Truth Matters</vt:lpstr>
      <vt:lpstr>II. Message: Truth Matters</vt:lpstr>
      <vt:lpstr>II. Message: Truth Matters</vt:lpstr>
      <vt:lpstr>II. Message: Truth Matters</vt:lpstr>
      <vt:lpstr>II. Message: Truth Matters</vt:lpstr>
      <vt:lpstr>II. Message: Truth Matters</vt:lpstr>
      <vt:lpstr>II. Message: Truth Matters</vt:lpstr>
      <vt:lpstr>II. Message: Truth Matters</vt:lpstr>
      <vt:lpstr>II. Message: Truth Matters</vt:lpstr>
      <vt:lpstr>II. Message: Truth Matters</vt:lpstr>
      <vt:lpstr>II. Message: Truth Matters</vt:lpstr>
      <vt:lpstr>II. Message: Truth Matters</vt:lpstr>
      <vt:lpstr>II. Message: Truth Matters</vt:lpstr>
      <vt:lpstr>II. Message: Truth Matters</vt:lpstr>
      <vt:lpstr>II. Message: Truth Matters</vt:lpstr>
      <vt:lpstr>II. Message: Truth Matters</vt:lpstr>
      <vt:lpstr>II. Message: Truth Matters</vt:lpstr>
      <vt:lpstr>II. Message: Truth Matters</vt:lpstr>
      <vt:lpstr>II. Message: Truth Matters</vt:lpstr>
      <vt:lpstr>II. Message: Truth Matters</vt:lpstr>
      <vt:lpstr>II. Message: Truth Matters</vt:lpstr>
      <vt:lpstr>II. Message: Truth Matters</vt:lpstr>
      <vt:lpstr>II. Message: Truth Matters</vt:lpstr>
      <vt:lpstr>II. Message: Truth Matters</vt:lpstr>
      <vt:lpstr>III. Conclusion</vt:lpstr>
      <vt:lpstr>II. Conclusion</vt:lpstr>
      <vt:lpstr>II. Conclusion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 Introduction</dc:title>
  <dc:creator>Gary Glenn Estacio</dc:creator>
  <cp:lastModifiedBy>Marc Grande</cp:lastModifiedBy>
  <cp:revision>108</cp:revision>
  <dcterms:created xsi:type="dcterms:W3CDTF">2022-02-18T08:37:08Z</dcterms:created>
  <dcterms:modified xsi:type="dcterms:W3CDTF">2022-02-21T04:09:47Z</dcterms:modified>
</cp:coreProperties>
</file>